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57" r:id="rId4"/>
    <p:sldId id="272" r:id="rId5"/>
    <p:sldId id="260" r:id="rId6"/>
    <p:sldId id="262" r:id="rId7"/>
    <p:sldId id="268" r:id="rId8"/>
    <p:sldId id="261" r:id="rId9"/>
    <p:sldId id="263" r:id="rId10"/>
    <p:sldId id="273" r:id="rId11"/>
    <p:sldId id="270" r:id="rId12"/>
    <p:sldId id="264" r:id="rId13"/>
    <p:sldId id="265" r:id="rId14"/>
    <p:sldId id="266" r:id="rId15"/>
    <p:sldId id="267" r:id="rId16"/>
    <p:sldId id="274" r:id="rId17"/>
    <p:sldId id="269" r:id="rId18"/>
  </p:sldIdLst>
  <p:sldSz cx="12192000" cy="6858000"/>
  <p:notesSz cx="6810375" cy="99425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2551" autoAdjust="0"/>
  </p:normalViewPr>
  <p:slideViewPr>
    <p:cSldViewPr snapToGrid="0">
      <p:cViewPr varScale="1">
        <p:scale>
          <a:sx n="95" d="100"/>
          <a:sy n="95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CD124C4-7F6D-445B-8138-6C37DFCD8608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4"/>
            <a:ext cx="5448300" cy="391486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BD7AF26-F84B-4ED5-96EC-AD90847E38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61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Norsk eller engelsk?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88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198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071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410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93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4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0901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26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36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025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718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976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058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14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2613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7AF26-F84B-4ED5-96EC-AD90847E380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86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21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85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82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49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11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274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055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84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314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85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2C15-2110-468A-AC20-ECC810DC6BF2}" type="datetimeFigureOut">
              <a:rPr lang="nb-NO" smtClean="0"/>
              <a:t>23.05.2016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298D-F393-4C29-829A-516D88029D34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498" y="6311900"/>
            <a:ext cx="2409445" cy="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ibernate/Nhibernate.Spatial" TargetMode="External"/><Relationship Id="rId7" Type="http://schemas.openxmlformats.org/officeDocument/2006/relationships/hyperlink" Target="http://fundator.n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andrerav" TargetMode="External"/><Relationship Id="rId5" Type="http://schemas.openxmlformats.org/officeDocument/2006/relationships/hyperlink" Target="https://github.com/andrerav/NHibernate.Spatial.MySql.Demo" TargetMode="External"/><Relationship Id="rId4" Type="http://schemas.openxmlformats.org/officeDocument/2006/relationships/hyperlink" Target="http://www.nuget.org/profiles/andrer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fundator.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ndrera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2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Når bør du bruke </a:t>
            </a:r>
            <a:r>
              <a:rPr lang="nb-NO" dirty="0" err="1"/>
              <a:t>NHibernate.Spatial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Geodata</a:t>
            </a:r>
            <a:endParaRPr lang="nb-NO" dirty="0"/>
          </a:p>
          <a:p>
            <a:r>
              <a:rPr lang="nb-NO" dirty="0"/>
              <a:t>Kompatibilitet</a:t>
            </a:r>
          </a:p>
          <a:p>
            <a:r>
              <a:rPr lang="nb-NO" dirty="0"/>
              <a:t>Stabilitet</a:t>
            </a:r>
          </a:p>
          <a:p>
            <a:r>
              <a:rPr lang="nb-NO" dirty="0" err="1"/>
              <a:t>Features</a:t>
            </a:r>
            <a:endParaRPr lang="nb-NO" dirty="0"/>
          </a:p>
          <a:p>
            <a:r>
              <a:rPr lang="nb-NO" dirty="0"/>
              <a:t>Ytelse</a:t>
            </a:r>
          </a:p>
          <a:p>
            <a:r>
              <a:rPr lang="nb-NO" dirty="0" err="1"/>
              <a:t>Skalerbarhet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1026" name="Picture 2" descr="http://cdn.nextgov.com/media/img/upload/2014/03/05/030514geospatialNG/nextgov-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66" y="1825625"/>
            <a:ext cx="3098709" cy="1868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03200" sx="102000" sy="102000" algn="ctr" rotWithShape="0">
              <a:prstClr val="black">
                <a:alpha val="27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http://toolsensor.com/wp-content/themes/welcart_for_toolsensor/img/compatible_img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34" y="2255549"/>
            <a:ext cx="4301680" cy="1638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03200" sx="102000" sy="102000" algn="ctr" rotWithShape="0">
              <a:prstClr val="black">
                <a:alpha val="27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pic>
        <p:nvPicPr>
          <p:cNvPr id="1032" name="Picture 8" descr="http://www.bpstensegrity.com.au/wp-content/uploads/2013/02/15432349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17" y="2565176"/>
            <a:ext cx="3536607" cy="2538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03200" sx="102000" sy="102000" algn="ctr" rotWithShape="0">
              <a:prstClr val="black">
                <a:alpha val="27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pic>
        <p:nvPicPr>
          <p:cNvPr id="1034" name="Picture 10" descr="http://www.sadoocn.com/upload/news/kitchen%20sin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04" y="2996574"/>
            <a:ext cx="2648574" cy="2648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03200" sx="102000" sy="102000" algn="ctr" rotWithShape="0">
              <a:prstClr val="black">
                <a:alpha val="27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pic>
        <p:nvPicPr>
          <p:cNvPr id="1036" name="Picture 12" descr="http://pictures.topspeed.com/IMG/crop/201105/the-history-of-drag--1_600x0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70" y="3345355"/>
            <a:ext cx="3247980" cy="2435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03200" sx="102000" sy="102000" algn="ctr" rotWithShape="0">
              <a:prstClr val="black">
                <a:alpha val="27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pic>
        <p:nvPicPr>
          <p:cNvPr id="1038" name="Picture 14" descr="http://datacentercage.com/wp-content/uploads/2014/12/SIO_DataCenter_Rows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86" y="3797320"/>
            <a:ext cx="3592516" cy="239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03200" sx="102000" sy="102000" algn="ctr" rotWithShape="0">
              <a:prstClr val="black">
                <a:alpha val="27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550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bruker </a:t>
            </a:r>
            <a:r>
              <a:rPr lang="nb-NO" dirty="0" err="1"/>
              <a:t>NHibernate.Spatial</a:t>
            </a:r>
            <a:endParaRPr lang="nb-N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Kystverket (SSN)</a:t>
            </a:r>
          </a:p>
          <a:p>
            <a:r>
              <a:rPr lang="nb-NO" dirty="0" err="1"/>
              <a:t>BarentsWatch</a:t>
            </a:r>
            <a:endParaRPr lang="nb-NO" dirty="0"/>
          </a:p>
          <a:p>
            <a:r>
              <a:rPr lang="nb-NO" dirty="0"/>
              <a:t>Artsdatabanken</a:t>
            </a:r>
          </a:p>
          <a:p>
            <a:r>
              <a:rPr lang="nb-NO" dirty="0" err="1"/>
              <a:t>NorConsult</a:t>
            </a:r>
            <a:endParaRPr lang="nb-NO" dirty="0"/>
          </a:p>
          <a:p>
            <a:r>
              <a:rPr lang="nb-NO" dirty="0" smtClean="0"/>
              <a:t>Stockholm Trafikknemnd</a:t>
            </a:r>
          </a:p>
          <a:p>
            <a:r>
              <a:rPr lang="nb-NO" dirty="0" smtClean="0"/>
              <a:t>H.I.M.S</a:t>
            </a:r>
            <a:endParaRPr lang="nb-NO" dirty="0"/>
          </a:p>
          <a:p>
            <a:r>
              <a:rPr lang="nb-NO" dirty="0" err="1" smtClean="0"/>
              <a:t>GeoNorth</a:t>
            </a:r>
            <a:endParaRPr lang="nb-NO" dirty="0" smtClean="0"/>
          </a:p>
          <a:p>
            <a:r>
              <a:rPr lang="nb-NO" dirty="0" smtClean="0"/>
              <a:t>…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35" y="1798208"/>
            <a:ext cx="447675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39700" sx="102000" sy="102000" algn="ctr" rotWithShape="0">
              <a:prstClr val="black">
                <a:alpha val="23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http://www.geomatikk.ntnu.no/NorwayCartography/wp-content/uploads/2011/06/Norconsult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3" y="2934427"/>
            <a:ext cx="5076825" cy="1257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39700" sx="102000" sy="102000" algn="ctr" rotWithShape="0">
              <a:prstClr val="black">
                <a:alpha val="23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642" y="3321802"/>
            <a:ext cx="3875087" cy="1808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39700" sx="102000" sy="102000" algn="ctr" rotWithShape="0">
              <a:prstClr val="black">
                <a:alpha val="23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11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inningwaysinc.com/wp-content/uploads/2014/08/iStock_000019364916Medi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69098"/>
            <a:ext cx="4337183" cy="288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Produktivitet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6831" y="1825625"/>
            <a:ext cx="6816969" cy="4351338"/>
          </a:xfrm>
        </p:spPr>
        <p:txBody>
          <a:bodyPr/>
          <a:lstStyle/>
          <a:p>
            <a:r>
              <a:rPr lang="nb-NO" dirty="0"/>
              <a:t>Code first</a:t>
            </a:r>
          </a:p>
          <a:p>
            <a:r>
              <a:rPr lang="nb-NO" dirty="0"/>
              <a:t>Statisk </a:t>
            </a:r>
            <a:r>
              <a:rPr lang="nb-NO" dirty="0" err="1"/>
              <a:t>typing</a:t>
            </a:r>
            <a:endParaRPr lang="nb-NO" dirty="0"/>
          </a:p>
          <a:p>
            <a:r>
              <a:rPr lang="nb-NO" dirty="0"/>
              <a:t>Enkel integrasjon</a:t>
            </a:r>
          </a:p>
          <a:p>
            <a:r>
              <a:rPr lang="nb-NO" dirty="0"/>
              <a:t>GIS «bare funker»</a:t>
            </a:r>
          </a:p>
          <a:p>
            <a:r>
              <a:rPr lang="nb-NO" dirty="0"/>
              <a:t>LINQ/Lambda</a:t>
            </a:r>
          </a:p>
          <a:p>
            <a:r>
              <a:rPr lang="nb-NO" strike="sngStrike" dirty="0"/>
              <a:t>XML</a:t>
            </a:r>
          </a:p>
          <a:p>
            <a:r>
              <a:rPr lang="nb-NO" strike="sngStrike" dirty="0"/>
              <a:t>SQL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846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cdn.shopify.com/s/files/1/0402/9449/products/torvalds.png?v=1406355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914400"/>
            <a:ext cx="6965844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guru.gr/wp-content/uploads/2016/02/linus-torvalds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7756"/>
            <a:ext cx="3467100" cy="19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09" cy="4351338"/>
          </a:xfrm>
        </p:spPr>
        <p:txBody>
          <a:bodyPr/>
          <a:lstStyle/>
          <a:p>
            <a:r>
              <a:rPr lang="nb-NO" dirty="0"/>
              <a:t>Utviklingsmiljø</a:t>
            </a:r>
          </a:p>
          <a:p>
            <a:r>
              <a:rPr lang="nb-NO" dirty="0"/>
              <a:t>Modell og </a:t>
            </a:r>
            <a:r>
              <a:rPr lang="nb-NO" dirty="0" err="1"/>
              <a:t>mapping</a:t>
            </a:r>
            <a:endParaRPr lang="nb-NO" dirty="0"/>
          </a:p>
          <a:p>
            <a:r>
              <a:rPr lang="nb-NO" dirty="0"/>
              <a:t>Generere database</a:t>
            </a:r>
          </a:p>
          <a:p>
            <a:r>
              <a:rPr lang="nb-NO" dirty="0"/>
              <a:t>Import av grunnlagsdata</a:t>
            </a:r>
          </a:p>
          <a:p>
            <a:r>
              <a:rPr lang="nb-NO"/>
              <a:t>GIS-spørringer med LINQ</a:t>
            </a:r>
            <a:endParaRPr lang="nb-NO" dirty="0"/>
          </a:p>
          <a:p>
            <a:r>
              <a:rPr lang="nb-NO" dirty="0"/>
              <a:t>Kartapplikasjon</a:t>
            </a:r>
          </a:p>
        </p:txBody>
      </p:sp>
      <p:pic>
        <p:nvPicPr>
          <p:cNvPr id="6" name="Picture 4" descr="http://uploads.neatorama.com/images/posts/929/83/83929/1439416081-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75693" y="3009857"/>
            <a:ext cx="4678476" cy="2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Begrensninger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14987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nb-NO" dirty="0" smtClean="0"/>
              <a:t>Sfærisk geometri</a:t>
            </a:r>
            <a:endParaRPr lang="nb-NO" dirty="0"/>
          </a:p>
          <a:p>
            <a:pPr lvl="2"/>
            <a:r>
              <a:rPr lang="nb-NO" dirty="0" err="1"/>
              <a:t>ST_Distance_Sphere</a:t>
            </a:r>
            <a:r>
              <a:rPr lang="nb-NO" dirty="0" smtClean="0"/>
              <a:t>()</a:t>
            </a:r>
          </a:p>
          <a:p>
            <a:pPr lvl="1"/>
            <a:r>
              <a:rPr lang="nb-NO" dirty="0" smtClean="0"/>
              <a:t>Noen funksjoner mangler (?)</a:t>
            </a:r>
            <a:endParaRPr lang="nb-NO" dirty="0"/>
          </a:p>
          <a:p>
            <a:pPr lvl="2"/>
            <a:r>
              <a:rPr lang="nb-NO" dirty="0" smtClean="0"/>
              <a:t>Analyse: </a:t>
            </a:r>
            <a:r>
              <a:rPr lang="nb-NO" dirty="0"/>
              <a:t>ST_IsRing(), ST_Boundary(), ST_PointOnSurface(), ST_Relate(), ST_Collect()</a:t>
            </a:r>
          </a:p>
          <a:p>
            <a:pPr lvl="2"/>
            <a:r>
              <a:rPr lang="nb-NO" dirty="0"/>
              <a:t>Aggregater: Union, Envelope, Collection, Convex Hull</a:t>
            </a:r>
          </a:p>
          <a:p>
            <a:pPr lvl="1"/>
            <a:r>
              <a:rPr lang="nb-NO" dirty="0" smtClean="0"/>
              <a:t>Mulige </a:t>
            </a:r>
            <a:r>
              <a:rPr lang="nb-NO" dirty="0" err="1" smtClean="0"/>
              <a:t>bugs</a:t>
            </a:r>
            <a:r>
              <a:rPr lang="nb-NO" dirty="0"/>
              <a:t> </a:t>
            </a:r>
            <a:r>
              <a:rPr lang="nb-NO" dirty="0" smtClean="0"/>
              <a:t>(røde tester)</a:t>
            </a:r>
          </a:p>
          <a:p>
            <a:pPr lvl="2"/>
            <a:r>
              <a:rPr lang="nb-NO" dirty="0" err="1" smtClean="0"/>
              <a:t>ST_IsSimple</a:t>
            </a:r>
            <a:r>
              <a:rPr lang="nb-NO" dirty="0" smtClean="0"/>
              <a:t>(), </a:t>
            </a:r>
            <a:r>
              <a:rPr lang="nb-NO" dirty="0" err="1" smtClean="0"/>
              <a:t>ST_Contains</a:t>
            </a:r>
            <a:r>
              <a:rPr lang="nb-NO" dirty="0" smtClean="0"/>
              <a:t>(), </a:t>
            </a:r>
            <a:r>
              <a:rPr lang="nb-NO" dirty="0" err="1" smtClean="0"/>
              <a:t>ST_Within</a:t>
            </a:r>
            <a:r>
              <a:rPr lang="nb-NO" dirty="0" smtClean="0"/>
              <a:t>(), </a:t>
            </a:r>
            <a:r>
              <a:rPr lang="nb-NO" dirty="0" err="1" smtClean="0"/>
              <a:t>ST_ConvexHull</a:t>
            </a:r>
            <a:r>
              <a:rPr lang="nb-NO" dirty="0" smtClean="0"/>
              <a:t>(), </a:t>
            </a:r>
            <a:r>
              <a:rPr lang="nb-NO" dirty="0" err="1" smtClean="0"/>
              <a:t>ST_Intersects</a:t>
            </a:r>
            <a:r>
              <a:rPr lang="nb-NO" dirty="0" smtClean="0"/>
              <a:t>(), ..</a:t>
            </a:r>
            <a:endParaRPr lang="nb-NO" dirty="0"/>
          </a:p>
          <a:p>
            <a:pPr lvl="1"/>
            <a:r>
              <a:rPr lang="nb-NO" dirty="0" smtClean="0"/>
              <a:t>Ingen enkel måte </a:t>
            </a:r>
            <a:r>
              <a:rPr lang="nb-NO" dirty="0"/>
              <a:t>å fikse ugyldige geometrier</a:t>
            </a:r>
          </a:p>
          <a:p>
            <a:pPr lvl="2"/>
            <a:r>
              <a:rPr lang="nb-NO" dirty="0" smtClean="0"/>
              <a:t>I </a:t>
            </a:r>
            <a:r>
              <a:rPr lang="nb-NO" dirty="0"/>
              <a:t>SQL Server og PostGis kan man bruke MakeValid()/ST_MakeValid()</a:t>
            </a:r>
          </a:p>
          <a:p>
            <a:pPr lvl="1"/>
            <a:r>
              <a:rPr lang="nb-NO" dirty="0" smtClean="0"/>
              <a:t>Tomme </a:t>
            </a:r>
            <a:r>
              <a:rPr lang="nb-NO" dirty="0"/>
              <a:t>geometrier</a:t>
            </a:r>
          </a:p>
          <a:p>
            <a:pPr lvl="2"/>
            <a:r>
              <a:rPr lang="nb-NO" dirty="0" smtClean="0"/>
              <a:t>MySQL </a:t>
            </a:r>
            <a:r>
              <a:rPr lang="nb-NO" dirty="0"/>
              <a:t>støtter f.eks ikke tomme geometrier (f.eks POINT EMPTY). Funksjonen ST_IsEmpty() returnerer true kun for ugyldige geometrier samt NULL, og false for gyldige geometrier</a:t>
            </a:r>
            <a:r>
              <a:rPr lang="nb-NO" dirty="0" smtClean="0"/>
              <a:t>.</a:t>
            </a:r>
          </a:p>
          <a:p>
            <a:pPr lvl="1"/>
            <a:r>
              <a:rPr lang="nb-NO" dirty="0" smtClean="0"/>
              <a:t>Ytelse</a:t>
            </a:r>
          </a:p>
        </p:txBody>
      </p:sp>
    </p:spTree>
    <p:extLst>
      <p:ext uri="{BB962C8B-B14F-4D97-AF65-F5344CB8AC3E}">
        <p14:creationId xmlns:p14="http://schemas.microsoft.com/office/powerpoint/2010/main" val="36706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Begrensninger 2/2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b-NO" dirty="0"/>
              <a:t>Connector/Net (v6.9.8): Parse()/TryParse()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35" y="2986043"/>
            <a:ext cx="9350691" cy="858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74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Takk for meg!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https://github.com/nhibernate/Nhibernate.Spatial</a:t>
            </a:r>
            <a:r>
              <a:rPr lang="nb-NO" dirty="0"/>
              <a:t> </a:t>
            </a:r>
            <a:r>
              <a:rPr lang="nb-NO" sz="1800" dirty="0"/>
              <a:t>(pull </a:t>
            </a:r>
            <a:r>
              <a:rPr lang="nb-NO" sz="1800" dirty="0" err="1"/>
              <a:t>requests</a:t>
            </a:r>
            <a:r>
              <a:rPr lang="nb-NO" sz="1800" dirty="0"/>
              <a:t> </a:t>
            </a:r>
            <a:r>
              <a:rPr lang="nb-NO" sz="1800" dirty="0" err="1"/>
              <a:t>welcome</a:t>
            </a:r>
            <a:r>
              <a:rPr lang="nb-NO" sz="1800" dirty="0"/>
              <a:t>!)</a:t>
            </a:r>
            <a:endParaRPr lang="nb-NO" dirty="0"/>
          </a:p>
          <a:p>
            <a:r>
              <a:rPr lang="nb-NO" dirty="0">
                <a:hlinkClick r:id="rId4"/>
              </a:rPr>
              <a:t>http://www.nuget.org/profiles/andrerav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/>
              <a:t>Slides + kode: </a:t>
            </a:r>
            <a:r>
              <a:rPr lang="nb-NO" dirty="0">
                <a:hlinkClick r:id="rId5"/>
              </a:rPr>
              <a:t>https://github.com/andrerav/NHibernate.Spatial.MySql.Demo</a:t>
            </a:r>
            <a:r>
              <a:rPr lang="nb-NO" dirty="0"/>
              <a:t> </a:t>
            </a:r>
          </a:p>
          <a:p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372100"/>
            <a:ext cx="3257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Andreas Ravnestad</a:t>
            </a:r>
          </a:p>
          <a:p>
            <a:r>
              <a:rPr lang="nb-NO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andreas.ravnestad@fundator.no</a:t>
            </a:r>
          </a:p>
          <a:p>
            <a:r>
              <a:rPr lang="nb-NO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@</a:t>
            </a:r>
            <a:r>
              <a:rPr lang="nb-NO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andrerav</a:t>
            </a:r>
            <a:endParaRPr lang="nb-NO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nb-NO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http://fundator.no</a:t>
            </a:r>
            <a:endParaRPr lang="nb-NO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blog.unfranchise.com/wp-content/uploads/2013/03/shutterstock_8739689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21268"/>
            <a:ext cx="5192810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33" y="27890"/>
            <a:ext cx="3409705" cy="259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03" y="2252659"/>
            <a:ext cx="4058302" cy="2098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00750" y="5400675"/>
            <a:ext cx="3257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Andreas Ravnestad</a:t>
            </a:r>
          </a:p>
          <a:p>
            <a:r>
              <a:rPr lang="nb-NO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andreas.ravnestad@fundator.no</a:t>
            </a:r>
          </a:p>
          <a:p>
            <a:r>
              <a:rPr lang="nb-NO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@</a:t>
            </a:r>
            <a:r>
              <a:rPr lang="nb-NO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andrerav</a:t>
            </a:r>
            <a:endParaRPr lang="nb-NO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nb-NO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http://fundator.no</a:t>
            </a:r>
            <a:endParaRPr lang="nb-NO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meg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Konsulent</a:t>
            </a:r>
          </a:p>
          <a:p>
            <a:r>
              <a:rPr lang="nb-NO" dirty="0" smtClean="0"/>
              <a:t>Fagansvarlig Systemutvikling</a:t>
            </a:r>
            <a:endParaRPr lang="nb-NO" dirty="0"/>
          </a:p>
          <a:p>
            <a:r>
              <a:rPr lang="nb-NO" dirty="0" smtClean="0"/>
              <a:t>Offentlig og privat sektor</a:t>
            </a:r>
          </a:p>
          <a:p>
            <a:r>
              <a:rPr lang="nb-NO" dirty="0" smtClean="0"/>
              <a:t>Systemutvikling, integrasjon, arkitektur, database</a:t>
            </a:r>
          </a:p>
          <a:p>
            <a:r>
              <a:rPr lang="nb-NO" dirty="0" smtClean="0"/>
              <a:t>Teknologi-agnostiker</a:t>
            </a:r>
          </a:p>
          <a:p>
            <a:r>
              <a:rPr lang="nb-NO" dirty="0" smtClean="0"/>
              <a:t>Vedlikeholder </a:t>
            </a:r>
            <a:r>
              <a:rPr lang="nb-NO" dirty="0" err="1" smtClean="0"/>
              <a:t>NHibernate.Spatial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22856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Om </a:t>
            </a:r>
            <a:r>
              <a:rPr lang="nb-NO" dirty="0" err="1"/>
              <a:t>NHibernate.Spatial</a:t>
            </a:r>
            <a:endParaRPr lang="nb-NO" dirty="0"/>
          </a:p>
          <a:p>
            <a:r>
              <a:rPr lang="nb-NO" dirty="0" smtClean="0"/>
              <a:t>Produktivitet</a:t>
            </a:r>
            <a:endParaRPr lang="nb-NO" dirty="0"/>
          </a:p>
          <a:p>
            <a:r>
              <a:rPr lang="nb-NO" dirty="0"/>
              <a:t>Demo</a:t>
            </a:r>
          </a:p>
          <a:p>
            <a:r>
              <a:rPr lang="nb-NO" dirty="0"/>
              <a:t>Begrensninger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1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NHibernate</a:t>
            </a:r>
            <a:r>
              <a:rPr lang="nb-NO" dirty="0"/>
              <a:t>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Object-</a:t>
            </a:r>
            <a:r>
              <a:rPr lang="nb-NO" dirty="0" err="1"/>
              <a:t>Relational</a:t>
            </a:r>
            <a:r>
              <a:rPr lang="nb-NO" dirty="0"/>
              <a:t> Mapper for </a:t>
            </a:r>
            <a:r>
              <a:rPr lang="nb-NO" dirty="0" err="1"/>
              <a:t>.Net</a:t>
            </a:r>
            <a:endParaRPr lang="nb-NO" dirty="0"/>
          </a:p>
          <a:p>
            <a:r>
              <a:rPr lang="nb-NO" dirty="0"/>
              <a:t>Ligner på:</a:t>
            </a:r>
          </a:p>
          <a:p>
            <a:pPr lvl="1"/>
            <a:r>
              <a:rPr lang="nb-NO" dirty="0" err="1"/>
              <a:t>Entity</a:t>
            </a:r>
            <a:r>
              <a:rPr lang="nb-NO" dirty="0"/>
              <a:t> Framework (</a:t>
            </a:r>
            <a:r>
              <a:rPr lang="nb-NO" dirty="0" err="1"/>
              <a:t>.Net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Propel</a:t>
            </a:r>
            <a:r>
              <a:rPr lang="nb-NO" dirty="0"/>
              <a:t> (PHP)</a:t>
            </a:r>
          </a:p>
          <a:p>
            <a:pPr lvl="1"/>
            <a:r>
              <a:rPr lang="nb-NO" dirty="0" err="1"/>
              <a:t>Hibernate</a:t>
            </a:r>
            <a:r>
              <a:rPr lang="nb-NO" dirty="0"/>
              <a:t> (Java)</a:t>
            </a:r>
          </a:p>
          <a:p>
            <a:r>
              <a:rPr lang="nb-NO" dirty="0"/>
              <a:t>SQL Server, Oracle, MySQL, </a:t>
            </a:r>
            <a:r>
              <a:rPr lang="nb-NO" dirty="0" err="1"/>
              <a:t>SQLite</a:t>
            </a:r>
            <a:r>
              <a:rPr lang="nb-NO" dirty="0"/>
              <a:t>, …</a:t>
            </a:r>
          </a:p>
          <a:p>
            <a:r>
              <a:rPr lang="nb-NO" dirty="0"/>
              <a:t>Åpen kildekode</a:t>
            </a:r>
          </a:p>
          <a:p>
            <a:r>
              <a:rPr lang="nb-NO" dirty="0"/>
              <a:t>Moden </a:t>
            </a:r>
            <a:r>
              <a:rPr lang="nb-NO" dirty="0" smtClean="0"/>
              <a:t>og stabil teknologi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7" name="Picture 4" descr="http://nhibernate.info/images/NHLogo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436248"/>
            <a:ext cx="3037568" cy="6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8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NHibernate</a:t>
            </a:r>
            <a:r>
              <a:rPr lang="nb-NO" dirty="0"/>
              <a:t> 2/3</a:t>
            </a:r>
          </a:p>
        </p:txBody>
      </p:sp>
      <p:pic>
        <p:nvPicPr>
          <p:cNvPr id="5124" name="Picture 4" descr="http://nhibernate.info/images/NHLogo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436248"/>
            <a:ext cx="3037568" cy="6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80089" y="1865457"/>
            <a:ext cx="2526384" cy="6693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Applikasjon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80089" y="2614815"/>
            <a:ext cx="2526384" cy="6693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Entitetsmodell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80089" y="3352650"/>
            <a:ext cx="2526384" cy="669303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NHibernate</a:t>
            </a:r>
          </a:p>
        </p:txBody>
      </p:sp>
      <p:pic>
        <p:nvPicPr>
          <p:cNvPr id="8194" name="Picture 2" descr="http://database-technologies.com/img/databa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11" y="4365315"/>
            <a:ext cx="3516540" cy="15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NHibernate</a:t>
            </a:r>
            <a:r>
              <a:rPr lang="nb-NO" dirty="0"/>
              <a:t> 3/3</a:t>
            </a:r>
          </a:p>
        </p:txBody>
      </p:sp>
      <p:pic>
        <p:nvPicPr>
          <p:cNvPr id="5124" name="Picture 4" descr="http://nhibernate.info/images/NHLogo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436248"/>
            <a:ext cx="3037568" cy="6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8001000" y="1761811"/>
            <a:ext cx="2857500" cy="3341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oup 16"/>
          <p:cNvGrpSpPr/>
          <p:nvPr/>
        </p:nvGrpSpPr>
        <p:grpSpPr>
          <a:xfrm>
            <a:off x="8429172" y="2240783"/>
            <a:ext cx="838200" cy="1003300"/>
            <a:chOff x="8458200" y="2667000"/>
            <a:chExt cx="838200" cy="1003300"/>
          </a:xfrm>
        </p:grpSpPr>
        <p:sp>
          <p:nvSpPr>
            <p:cNvPr id="4" name="Rectangle 3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629322" y="2240783"/>
            <a:ext cx="838200" cy="1003300"/>
            <a:chOff x="8458200" y="2667000"/>
            <a:chExt cx="838200" cy="1003300"/>
          </a:xfrm>
        </p:grpSpPr>
        <p:sp>
          <p:nvSpPr>
            <p:cNvPr id="27" name="Rectangle 26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429172" y="3561583"/>
            <a:ext cx="838200" cy="1003300"/>
            <a:chOff x="8458200" y="2667000"/>
            <a:chExt cx="838200" cy="1003300"/>
          </a:xfrm>
        </p:grpSpPr>
        <p:sp>
          <p:nvSpPr>
            <p:cNvPr id="37" name="Rectangle 36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9629322" y="3580633"/>
            <a:ext cx="838200" cy="1003300"/>
            <a:chOff x="8458200" y="2667000"/>
            <a:chExt cx="838200" cy="1003300"/>
          </a:xfrm>
        </p:grpSpPr>
        <p:sp>
          <p:nvSpPr>
            <p:cNvPr id="47" name="Rectangle 46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ounded Rectangle 95"/>
          <p:cNvSpPr/>
          <p:nvPr/>
        </p:nvSpPr>
        <p:spPr>
          <a:xfrm>
            <a:off x="997857" y="1761811"/>
            <a:ext cx="2857500" cy="3341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97" name="Group 96"/>
          <p:cNvGrpSpPr/>
          <p:nvPr/>
        </p:nvGrpSpPr>
        <p:grpSpPr>
          <a:xfrm>
            <a:off x="1426029" y="2240783"/>
            <a:ext cx="838200" cy="1003300"/>
            <a:chOff x="8458200" y="2667000"/>
            <a:chExt cx="838200" cy="1003300"/>
          </a:xfrm>
        </p:grpSpPr>
        <p:sp>
          <p:nvSpPr>
            <p:cNvPr id="98" name="Rectangle 97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626179" y="2240783"/>
            <a:ext cx="838200" cy="1003300"/>
            <a:chOff x="8458200" y="2667000"/>
            <a:chExt cx="838200" cy="1003300"/>
          </a:xfrm>
        </p:grpSpPr>
        <p:sp>
          <p:nvSpPr>
            <p:cNvPr id="108" name="Rectangle 107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426029" y="3561583"/>
            <a:ext cx="838200" cy="1003300"/>
            <a:chOff x="8458200" y="2667000"/>
            <a:chExt cx="838200" cy="1003300"/>
          </a:xfrm>
        </p:grpSpPr>
        <p:sp>
          <p:nvSpPr>
            <p:cNvPr id="118" name="Rectangle 117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2626179" y="3580633"/>
            <a:ext cx="838200" cy="1003300"/>
            <a:chOff x="8458200" y="2667000"/>
            <a:chExt cx="838200" cy="1003300"/>
          </a:xfrm>
        </p:grpSpPr>
        <p:sp>
          <p:nvSpPr>
            <p:cNvPr id="128" name="Rectangle 127"/>
            <p:cNvSpPr/>
            <p:nvPr/>
          </p:nvSpPr>
          <p:spPr>
            <a:xfrm>
              <a:off x="8458200" y="2667000"/>
              <a:ext cx="838200" cy="100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8572500" y="2806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8458200" y="2901950"/>
              <a:ext cx="838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572500" y="2982912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8572500" y="308768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572500" y="3187700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572500" y="3297237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572500" y="3402013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72500" y="3525838"/>
              <a:ext cx="584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5190900" y="3031980"/>
            <a:ext cx="1474557" cy="669303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NHibernate</a:t>
            </a:r>
          </a:p>
        </p:txBody>
      </p:sp>
      <p:pic>
        <p:nvPicPr>
          <p:cNvPr id="12290" name="Picture 2" descr="http://www.graphicsfuel.com/wp-content/uploads/2012/10/databas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272" y="4826279"/>
            <a:ext cx="1237342" cy="123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webfuel.com/blog/responsive-design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18" y="4756516"/>
            <a:ext cx="2466522" cy="123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ft-Right Arrow 17"/>
          <p:cNvSpPr/>
          <p:nvPr/>
        </p:nvSpPr>
        <p:spPr>
          <a:xfrm>
            <a:off x="3855357" y="3244083"/>
            <a:ext cx="1335543" cy="18868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2" name="Left-Right Arrow 181"/>
          <p:cNvSpPr/>
          <p:nvPr/>
        </p:nvSpPr>
        <p:spPr>
          <a:xfrm>
            <a:off x="6657067" y="3244082"/>
            <a:ext cx="1335543" cy="18868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/>
          <p:cNvSpPr txBox="1"/>
          <p:nvPr/>
        </p:nvSpPr>
        <p:spPr>
          <a:xfrm>
            <a:off x="4177520" y="3432767"/>
            <a:ext cx="16257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Sessions</a:t>
            </a:r>
          </a:p>
          <a:p>
            <a:r>
              <a:rPr lang="nb-NO" sz="1100" dirty="0" err="1"/>
              <a:t>Mapping</a:t>
            </a:r>
            <a:endParaRPr lang="nb-NO" sz="1100" dirty="0"/>
          </a:p>
          <a:p>
            <a:r>
              <a:rPr lang="nb-NO" sz="1100" dirty="0" err="1"/>
              <a:t>Caching</a:t>
            </a:r>
            <a:endParaRPr lang="nb-NO" sz="1100" dirty="0"/>
          </a:p>
          <a:p>
            <a:r>
              <a:rPr lang="nb-NO" sz="1100" dirty="0"/>
              <a:t>LINQ</a:t>
            </a:r>
          </a:p>
          <a:p>
            <a:r>
              <a:rPr lang="nb-NO" sz="1100" dirty="0" err="1"/>
              <a:t>Events</a:t>
            </a:r>
            <a:r>
              <a:rPr lang="nb-NO" sz="1100" dirty="0"/>
              <a:t>/</a:t>
            </a:r>
            <a:r>
              <a:rPr lang="nb-NO" sz="1100" dirty="0" err="1"/>
              <a:t>Interceptors</a:t>
            </a:r>
            <a:endParaRPr lang="nb-NO" sz="1100" dirty="0"/>
          </a:p>
          <a:p>
            <a:r>
              <a:rPr lang="nb-NO" sz="1100" dirty="0" err="1"/>
              <a:t>Bidirectional</a:t>
            </a:r>
            <a:r>
              <a:rPr lang="nb-NO" sz="1100" dirty="0"/>
              <a:t> </a:t>
            </a:r>
            <a:r>
              <a:rPr lang="nb-NO" sz="1100" dirty="0" err="1"/>
              <a:t>associations</a:t>
            </a:r>
            <a:endParaRPr lang="nb-NO" sz="1100" dirty="0"/>
          </a:p>
          <a:p>
            <a:r>
              <a:rPr lang="nb-NO" sz="1100" dirty="0" err="1"/>
              <a:t>Inheritance</a:t>
            </a:r>
            <a:endParaRPr lang="nb-NO" sz="1100" dirty="0"/>
          </a:p>
          <a:p>
            <a:r>
              <a:rPr lang="nb-NO" sz="1100" dirty="0"/>
              <a:t>++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768421" y="3432767"/>
            <a:ext cx="128753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Query </a:t>
            </a:r>
            <a:r>
              <a:rPr lang="nb-NO" sz="1100" dirty="0" err="1"/>
              <a:t>translation</a:t>
            </a:r>
            <a:endParaRPr lang="nb-NO" sz="1100" dirty="0"/>
          </a:p>
          <a:p>
            <a:r>
              <a:rPr lang="nb-NO" sz="1100" dirty="0" err="1"/>
              <a:t>Optimization</a:t>
            </a:r>
            <a:endParaRPr lang="nb-NO" sz="1100" dirty="0"/>
          </a:p>
          <a:p>
            <a:r>
              <a:rPr lang="nb-NO" sz="1100" dirty="0" err="1"/>
              <a:t>Lazy-loading</a:t>
            </a:r>
            <a:endParaRPr lang="nb-NO" sz="1100" dirty="0"/>
          </a:p>
          <a:p>
            <a:r>
              <a:rPr lang="nb-NO" sz="1100" dirty="0" err="1"/>
              <a:t>Schema</a:t>
            </a:r>
            <a:r>
              <a:rPr lang="nb-NO" sz="1100" dirty="0"/>
              <a:t> </a:t>
            </a:r>
            <a:r>
              <a:rPr lang="nb-NO" sz="1100" dirty="0" err="1"/>
              <a:t>generation</a:t>
            </a:r>
            <a:endParaRPr lang="nb-NO" sz="1100" dirty="0"/>
          </a:p>
          <a:p>
            <a:r>
              <a:rPr lang="nb-NO" sz="1100" dirty="0" err="1"/>
              <a:t>Optimistic</a:t>
            </a:r>
            <a:r>
              <a:rPr lang="nb-NO" sz="1100" dirty="0"/>
              <a:t> </a:t>
            </a:r>
            <a:r>
              <a:rPr lang="nb-NO" sz="1100" dirty="0" err="1"/>
              <a:t>locking</a:t>
            </a:r>
            <a:endParaRPr lang="nb-NO" sz="1100" dirty="0"/>
          </a:p>
          <a:p>
            <a:r>
              <a:rPr lang="nb-NO" sz="1100" dirty="0"/>
              <a:t>++</a:t>
            </a:r>
          </a:p>
          <a:p>
            <a:endParaRPr lang="nb-NO" sz="1100" dirty="0"/>
          </a:p>
        </p:txBody>
      </p:sp>
      <p:sp>
        <p:nvSpPr>
          <p:cNvPr id="8192" name="TextBox 8191"/>
          <p:cNvSpPr txBox="1"/>
          <p:nvPr/>
        </p:nvSpPr>
        <p:spPr>
          <a:xfrm>
            <a:off x="1998444" y="177164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Klasser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045061" y="1772006"/>
            <a:ext cx="92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Tabeller</a:t>
            </a:r>
          </a:p>
        </p:txBody>
      </p:sp>
    </p:spTree>
    <p:extLst>
      <p:ext uri="{BB962C8B-B14F-4D97-AF65-F5344CB8AC3E}">
        <p14:creationId xmlns:p14="http://schemas.microsoft.com/office/powerpoint/2010/main" val="24706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NHibernate.Spatial</a:t>
            </a:r>
            <a:r>
              <a:rPr lang="nb-NO" dirty="0"/>
              <a:t>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Utvidelse av </a:t>
            </a:r>
            <a:r>
              <a:rPr lang="nb-NO" dirty="0" err="1"/>
              <a:t>NHibernate</a:t>
            </a:r>
            <a:endParaRPr lang="nb-NO" dirty="0"/>
          </a:p>
          <a:p>
            <a:r>
              <a:rPr lang="nb-NO" dirty="0"/>
              <a:t>Gir støtte for romlige datatyper og romlig </a:t>
            </a:r>
            <a:r>
              <a:rPr lang="nb-NO" dirty="0" smtClean="0"/>
              <a:t>analyse</a:t>
            </a:r>
            <a:endParaRPr lang="nb-NO" dirty="0"/>
          </a:p>
          <a:p>
            <a:r>
              <a:rPr lang="nb-NO" dirty="0"/>
              <a:t>Støtter SQL Server, </a:t>
            </a:r>
            <a:r>
              <a:rPr lang="nb-NO" dirty="0" err="1"/>
              <a:t>PostGIS</a:t>
            </a:r>
            <a:r>
              <a:rPr lang="nb-NO" dirty="0"/>
              <a:t>, MySQL, …</a:t>
            </a:r>
          </a:p>
          <a:p>
            <a:r>
              <a:rPr lang="nb-NO" dirty="0"/>
              <a:t>Bygger på OGC/ISO-baserte biblioteker</a:t>
            </a:r>
          </a:p>
          <a:p>
            <a:pPr lvl="1"/>
            <a:r>
              <a:rPr lang="nb-NO" dirty="0" err="1"/>
              <a:t>NetTopologySuite</a:t>
            </a:r>
            <a:endParaRPr lang="nb-NO" dirty="0"/>
          </a:p>
          <a:p>
            <a:pPr lvl="1"/>
            <a:r>
              <a:rPr lang="nb-NO" dirty="0" err="1"/>
              <a:t>GeoAPI</a:t>
            </a:r>
            <a:endParaRPr lang="nb-NO" dirty="0"/>
          </a:p>
          <a:p>
            <a:r>
              <a:rPr lang="nb-NO" dirty="0"/>
              <a:t>Enkel integrasjon med </a:t>
            </a:r>
            <a:r>
              <a:rPr lang="nb-NO" dirty="0" err="1"/>
              <a:t>GeoJSON</a:t>
            </a:r>
            <a:r>
              <a:rPr lang="nb-NO" dirty="0"/>
              <a:t>, </a:t>
            </a:r>
            <a:r>
              <a:rPr lang="nb-NO" dirty="0" err="1"/>
              <a:t>Shapefiles</a:t>
            </a:r>
            <a:r>
              <a:rPr lang="nb-NO" dirty="0"/>
              <a:t>, 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1" y="365124"/>
            <a:ext cx="2413000" cy="18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NHibernate.Spatial</a:t>
            </a:r>
            <a:r>
              <a:rPr lang="nb-NO" dirty="0"/>
              <a:t> 2/2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1" y="365124"/>
            <a:ext cx="2413000" cy="183439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071239" y="1864863"/>
            <a:ext cx="2526384" cy="6693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Applikasjon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71239" y="2614221"/>
            <a:ext cx="2526384" cy="6693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Entitetsmodell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71239" y="3352056"/>
            <a:ext cx="2526384" cy="669303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NHibernate</a:t>
            </a:r>
          </a:p>
        </p:txBody>
      </p:sp>
      <p:pic>
        <p:nvPicPr>
          <p:cNvPr id="15" name="Picture 2" descr="http://database-technologies.com/img/databa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61" y="4364721"/>
            <a:ext cx="3516540" cy="15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096000" y="3017404"/>
            <a:ext cx="2526384" cy="669303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1"/>
                </a:solidFill>
              </a:rPr>
              <a:t>NHibernate.Spatial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4746171" y="3352055"/>
            <a:ext cx="1349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357</Words>
  <Application>Microsoft Office PowerPoint</Application>
  <PresentationFormat>Widescreen</PresentationFormat>
  <Paragraphs>133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 Light</vt:lpstr>
      <vt:lpstr>Office Theme</vt:lpstr>
      <vt:lpstr>PowerPoint Presentation</vt:lpstr>
      <vt:lpstr>PowerPoint Presentation</vt:lpstr>
      <vt:lpstr>Om meg</vt:lpstr>
      <vt:lpstr>Agenda</vt:lpstr>
      <vt:lpstr>NHibernate 1/3</vt:lpstr>
      <vt:lpstr>NHibernate 2/3</vt:lpstr>
      <vt:lpstr>NHibernate 3/3</vt:lpstr>
      <vt:lpstr>NHibernate.Spatial 1/2</vt:lpstr>
      <vt:lpstr>NHibernate.Spatial 2/2</vt:lpstr>
      <vt:lpstr>Når bør du bruke NHibernate.Spatial</vt:lpstr>
      <vt:lpstr>Hvem bruker NHibernate.Spatial</vt:lpstr>
      <vt:lpstr>Produktivitet </vt:lpstr>
      <vt:lpstr>PowerPoint Presentation</vt:lpstr>
      <vt:lpstr>Demo</vt:lpstr>
      <vt:lpstr>Begrensninger 1/2</vt:lpstr>
      <vt:lpstr>Begrensninger 2/2</vt:lpstr>
      <vt:lpstr>Takk for meg!</vt:lpstr>
    </vt:vector>
  </TitlesOfParts>
  <Company>Fundator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Ravnestad</dc:creator>
  <cp:lastModifiedBy>Andreas Ravnestad</cp:lastModifiedBy>
  <cp:revision>184</cp:revision>
  <cp:lastPrinted>2016-05-22T20:18:12Z</cp:lastPrinted>
  <dcterms:created xsi:type="dcterms:W3CDTF">2016-05-18T19:42:11Z</dcterms:created>
  <dcterms:modified xsi:type="dcterms:W3CDTF">2016-05-23T17:19:04Z</dcterms:modified>
</cp:coreProperties>
</file>