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9" r:id="rId4"/>
    <p:sldId id="264" r:id="rId5"/>
    <p:sldId id="261" r:id="rId6"/>
    <p:sldId id="265" r:id="rId7"/>
    <p:sldId id="262" r:id="rId8"/>
    <p:sldId id="266" r:id="rId9"/>
    <p:sldId id="260" r:id="rId10"/>
    <p:sldId id="263" r:id="rId11"/>
    <p:sldId id="279" r:id="rId12"/>
    <p:sldId id="280" r:id="rId13"/>
    <p:sldId id="281" r:id="rId14"/>
    <p:sldId id="268" r:id="rId15"/>
    <p:sldId id="270" r:id="rId16"/>
    <p:sldId id="269" r:id="rId17"/>
    <p:sldId id="271" r:id="rId18"/>
    <p:sldId id="273" r:id="rId19"/>
    <p:sldId id="272" r:id="rId20"/>
    <p:sldId id="274" r:id="rId21"/>
    <p:sldId id="267" r:id="rId22"/>
    <p:sldId id="275" r:id="rId23"/>
    <p:sldId id="277" r:id="rId24"/>
    <p:sldId id="258" r:id="rId25"/>
    <p:sldId id="282" r:id="rId26"/>
    <p:sldId id="283" r:id="rId27"/>
    <p:sldId id="286" r:id="rId28"/>
    <p:sldId id="284" r:id="rId29"/>
    <p:sldId id="285" r:id="rId30"/>
    <p:sldId id="27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4681" autoAdjust="0"/>
    <p:restoredTop sz="76447" autoAdjust="0"/>
  </p:normalViewPr>
  <p:slideViewPr>
    <p:cSldViewPr>
      <p:cViewPr>
        <p:scale>
          <a:sx n="100" d="100"/>
          <a:sy n="100" d="100"/>
        </p:scale>
        <p:origin x="-1950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EF4D7-AB8E-4546-B80E-03B8CCBB3F3F}" type="datetimeFigureOut">
              <a:rPr lang="en-US" smtClean="0"/>
              <a:pPr/>
              <a:t>10/22/2008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3453C-E802-4D47-B71A-12E4B9F317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MARS er en søkemotor som FAST jobber med:</a:t>
            </a:r>
          </a:p>
          <a:p>
            <a:r>
              <a:rPr lang="nb-NO" baseline="0" dirty="0" smtClean="0"/>
              <a:t> * Distribuert</a:t>
            </a:r>
          </a:p>
          <a:p>
            <a:r>
              <a:rPr lang="nb-NO" baseline="0" dirty="0" smtClean="0"/>
              <a:t> * Nye sprø indekseringsmetoder</a:t>
            </a:r>
          </a:p>
          <a:p>
            <a:endParaRPr lang="nb-NO" baseline="0" dirty="0" smtClean="0"/>
          </a:p>
          <a:p>
            <a:endParaRPr lang="nb-NO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453C-E802-4D47-B71A-12E4B9F3173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Et</a:t>
            </a:r>
            <a:r>
              <a:rPr lang="nb-NO" baseline="0" dirty="0" smtClean="0"/>
              <a:t> resultat av et uttrykk har en sannhetsverdi, men den vet man ikke før under evalueringen.</a:t>
            </a:r>
          </a:p>
          <a:p>
            <a:r>
              <a:rPr lang="nb-NO" baseline="0" dirty="0" smtClean="0"/>
              <a:t>Et tomt resultatsett har sannhetsverdien false</a:t>
            </a:r>
          </a:p>
          <a:p>
            <a:r>
              <a:rPr lang="nb-NO" baseline="0" dirty="0" smtClean="0"/>
              <a:t>En atomic har sannhetsverdien true, med mindre verdien er 0</a:t>
            </a:r>
          </a:p>
          <a:p>
            <a:r>
              <a:rPr lang="nb-NO" baseline="0" dirty="0" smtClean="0"/>
              <a:t>osv</a:t>
            </a:r>
          </a:p>
          <a:p>
            <a:r>
              <a:rPr lang="nb-NO" baseline="0" dirty="0" smtClean="0"/>
              <a:t>Dette er en ekkel problemstilling, som fører til generering av branches som kanskje ikke er nødvendige</a:t>
            </a:r>
          </a:p>
          <a:p>
            <a:r>
              <a:rPr lang="nb-NO" baseline="0" dirty="0" smtClean="0"/>
              <a:t>Optimisering fikser noe av dette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453C-E802-4D47-B71A-12E4B9F3173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En</a:t>
            </a:r>
            <a:r>
              <a:rPr lang="nb-NO" baseline="0" dirty="0" smtClean="0"/>
              <a:t> relasjon == sett med tupler (ala resultat fra SQL)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453C-E802-4D47-B71A-12E4B9F3173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Hver tuppel/rad kan</a:t>
            </a:r>
            <a:r>
              <a:rPr lang="nb-NO" baseline="0" dirty="0" smtClean="0"/>
              <a:t> sies å inneha/fremsi et ”faktum”, f.eks av form ”Per er 34 år gammel og veier 80kg”</a:t>
            </a:r>
          </a:p>
          <a:p>
            <a:r>
              <a:rPr lang="nb-NO" baseline="0" dirty="0" smtClean="0"/>
              <a:t>Hver tuppel/rad er i teorien unik (forskjell fra relasjonelle databaser)</a:t>
            </a:r>
          </a:p>
          <a:p>
            <a:r>
              <a:rPr lang="nb-NO" dirty="0" smtClean="0"/>
              <a:t>Kan enkodes som</a:t>
            </a:r>
            <a:r>
              <a:rPr lang="nb-NO" baseline="0" dirty="0" smtClean="0"/>
              <a:t> et sett av tripletter som vist i S</a:t>
            </a:r>
          </a:p>
          <a:p>
            <a:r>
              <a:rPr lang="nb-NO" baseline="0" dirty="0" smtClean="0"/>
              <a:t>I praksis følges ikke disse reglene alltid, hensyn til optimiseringer kommer først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453C-E802-4D47-B71A-12E4B9F3173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Grunnleggende</a:t>
            </a:r>
            <a:r>
              <a:rPr lang="en-US" dirty="0" smtClean="0"/>
              <a:t> </a:t>
            </a:r>
            <a:r>
              <a:rPr lang="en-US" dirty="0" err="1" smtClean="0"/>
              <a:t>operatorer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453C-E802-4D47-B71A-12E4B9F3173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Problematisk: tradisjonelle måter</a:t>
            </a:r>
            <a:r>
              <a:rPr lang="nb-NO" baseline="0" dirty="0" smtClean="0"/>
              <a:t> er trege (DOM, SAX)</a:t>
            </a:r>
          </a:p>
          <a:p>
            <a:r>
              <a:rPr lang="nb-NO" baseline="0" dirty="0" smtClean="0"/>
              <a:t>Relasjonelle databaser mer egnet</a:t>
            </a:r>
          </a:p>
          <a:p>
            <a:r>
              <a:rPr lang="nb-NO" baseline="0" dirty="0" smtClean="0"/>
              <a:t>Mye forskning relatert til skalering, distribuering, osv osv</a:t>
            </a:r>
          </a:p>
          <a:p>
            <a:endParaRPr lang="nb-NO" baseline="0" dirty="0" smtClean="0"/>
          </a:p>
          <a:p>
            <a:r>
              <a:rPr lang="nb-NO" baseline="0" dirty="0" smtClean="0"/>
              <a:t>Så vi trengte en parser...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453C-E802-4D47-B71A-12E4B9F3173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nb-NO" dirty="0" smtClean="0"/>
              <a:t> FAST</a:t>
            </a:r>
            <a:r>
              <a:rPr lang="nb-NO" baseline="0" dirty="0" smtClean="0"/>
              <a:t> bestemte at vi skulle bygge en parser fra grunnen av</a:t>
            </a:r>
            <a:r>
              <a:rPr lang="nb-NO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nb-NO" dirty="0" smtClean="0"/>
              <a:t> Finnes en del parsere</a:t>
            </a:r>
          </a:p>
          <a:p>
            <a:pPr>
              <a:buFont typeface="Arial" charset="0"/>
              <a:buChar char="•"/>
            </a:pPr>
            <a:r>
              <a:rPr lang="nb-NO" dirty="0" smtClean="0"/>
              <a:t> Lisensieringsproblematikk</a:t>
            </a:r>
          </a:p>
          <a:p>
            <a:pPr>
              <a:buFont typeface="Arial" charset="0"/>
              <a:buChar char="•"/>
            </a:pPr>
            <a:r>
              <a:rPr lang="nb-NO" dirty="0" smtClean="0"/>
              <a:t> Visse krav til output</a:t>
            </a:r>
            <a:r>
              <a:rPr lang="nb-NO" baseline="0" dirty="0" smtClean="0"/>
              <a:t> (FAST-spesifikasjoner)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453C-E802-4D47-B71A-12E4B9F3173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Grammatikken</a:t>
            </a:r>
            <a:r>
              <a:rPr lang="nb-NO" baseline="0" dirty="0" smtClean="0"/>
              <a:t> er en ”oppskrift” på et språk</a:t>
            </a:r>
          </a:p>
          <a:p>
            <a:r>
              <a:rPr lang="nb-NO" baseline="0" dirty="0" smtClean="0"/>
              <a:t>Parser-generatoren lager kildekode for parser</a:t>
            </a:r>
          </a:p>
          <a:p>
            <a:r>
              <a:rPr lang="nb-NO" baseline="0" dirty="0" smtClean="0"/>
              <a:t>Parseren kan kompileres og kjøres som en vanlig parser</a:t>
            </a:r>
          </a:p>
          <a:p>
            <a:r>
              <a:rPr lang="nb-NO" baseline="0" dirty="0" smtClean="0"/>
              <a:t>Ser lett ut, men kan bli ganske hårete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453C-E802-4D47-B71A-12E4B9F3173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Debugging er vanskelig og</a:t>
            </a:r>
            <a:r>
              <a:rPr lang="nb-NO" baseline="0" dirty="0" smtClean="0"/>
              <a:t> uoversiktelig, spesielt i noen typer parsere (lalr)</a:t>
            </a:r>
          </a:p>
          <a:p>
            <a:r>
              <a:rPr lang="nb-NO" baseline="0" dirty="0" smtClean="0"/>
              <a:t>Feilmeldinger er ofte helt syke, og må behandles før de skrives ut</a:t>
            </a:r>
          </a:p>
          <a:p>
            <a:r>
              <a:rPr lang="nb-NO" baseline="0" dirty="0" smtClean="0"/>
              <a:t>Diverse customization begrenser seg til grammatikken + eventuelle templates + konfigurasjon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453C-E802-4D47-B71A-12E4B9F3173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ANTLR er en parsergenerator som lager LL(*)-parsere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vår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ble</a:t>
            </a:r>
            <a:r>
              <a:rPr lang="en-US" baseline="0" dirty="0" smtClean="0"/>
              <a:t> LL(2) </a:t>
            </a:r>
            <a:r>
              <a:rPr lang="en-US" baseline="0" dirty="0" err="1" smtClean="0"/>
              <a:t>eller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deromkring</a:t>
            </a:r>
            <a:r>
              <a:rPr lang="en-US" baseline="0" dirty="0" smtClean="0"/>
              <a:t>)</a:t>
            </a:r>
          </a:p>
          <a:p>
            <a:r>
              <a:rPr lang="nb-NO" baseline="0" dirty="0" smtClean="0"/>
              <a:t>Grammatikken ble basert på spesifikasjonen til W3C:</a:t>
            </a:r>
          </a:p>
          <a:p>
            <a:r>
              <a:rPr lang="nb-NO" baseline="0" dirty="0" smtClean="0"/>
              <a:t>Mye stress med tvetydigheter i grammatikken</a:t>
            </a:r>
          </a:p>
          <a:p>
            <a:r>
              <a:rPr lang="nb-NO" baseline="0" dirty="0" smtClean="0"/>
              <a:t>Klarte til slutt 99.3% av testene i ”Xquery Test Suite” som ikke brukte features som vi ikke støttet (noen få)</a:t>
            </a:r>
            <a:endParaRPr lang="nb-N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453C-E802-4D47-B71A-12E4B9F3173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Resultat/eksempel</a:t>
            </a:r>
          </a:p>
          <a:p>
            <a:r>
              <a:rPr lang="nb-NO" dirty="0" smtClean="0"/>
              <a:t>Forklar</a:t>
            </a:r>
            <a:r>
              <a:rPr lang="nb-NO" baseline="0" dirty="0" smtClean="0"/>
              <a:t> hvordan spørringen blir parset over til treet</a:t>
            </a:r>
          </a:p>
          <a:p>
            <a:r>
              <a:rPr lang="nb-NO" baseline="0" dirty="0" smtClean="0"/>
              <a:t>Veien dit var ikke enkel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453C-E802-4D47-B71A-12E4B9F3173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Egentlig</a:t>
            </a:r>
            <a:r>
              <a:rPr lang="nb-NO" baseline="0" dirty="0" smtClean="0"/>
              <a:t> </a:t>
            </a:r>
            <a:r>
              <a:rPr lang="nb-NO" dirty="0" smtClean="0"/>
              <a:t>rammeverk for søkemotorer</a:t>
            </a:r>
          </a:p>
          <a:p>
            <a:r>
              <a:rPr lang="nb-NO" dirty="0" smtClean="0"/>
              <a:t>Felles grensesnitt for spørringer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Corba</a:t>
            </a:r>
            <a:r>
              <a:rPr lang="en-US" baseline="0" dirty="0" smtClean="0"/>
              <a:t>/JMX)</a:t>
            </a:r>
            <a:endParaRPr lang="nb-N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453C-E802-4D47-B71A-12E4B9F3173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AST</a:t>
            </a:r>
            <a:r>
              <a:rPr lang="nb-NO" baseline="0" dirty="0" smtClean="0"/>
              <a:t> -&gt; relasjonsalgebra</a:t>
            </a:r>
            <a:endParaRPr lang="en-US" baseline="0" dirty="0" smtClean="0"/>
          </a:p>
          <a:p>
            <a:r>
              <a:rPr lang="en-US" baseline="0" dirty="0" err="1" smtClean="0"/>
              <a:t>Hvordan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</a:t>
            </a:r>
            <a:r>
              <a:rPr lang="en-US" baseline="0" dirty="0" smtClean="0"/>
              <a:t>?</a:t>
            </a:r>
            <a:endParaRPr lang="nb-NO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453C-E802-4D47-B71A-12E4B9F3173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smtClean="0"/>
              <a:t>Kun</a:t>
            </a:r>
            <a:r>
              <a:rPr lang="nb-NO" baseline="0" dirty="0" smtClean="0"/>
              <a:t> p</a:t>
            </a:r>
            <a:r>
              <a:rPr lang="nb-NO" dirty="0" smtClean="0"/>
              <a:t>athfinder kan jobbe mot relasjonelle databaser (MonetDB)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smtClean="0"/>
              <a:t> - Altså genererer relasjonell algebra for kjøring</a:t>
            </a:r>
          </a:p>
          <a:p>
            <a:r>
              <a:rPr lang="nb-NO" dirty="0" smtClean="0"/>
              <a:t>eXist og Galatex skalerer dårlig, spesielt Galatex</a:t>
            </a:r>
          </a:p>
          <a:p>
            <a:r>
              <a:rPr lang="nb-NO" dirty="0" smtClean="0"/>
              <a:t>Kunne</a:t>
            </a:r>
            <a:r>
              <a:rPr lang="nb-NO" baseline="0" dirty="0" smtClean="0"/>
              <a:t> egnet seg for MARS, men problemer med skalering (denormalisering av mellomresultater)</a:t>
            </a:r>
          </a:p>
          <a:p>
            <a:r>
              <a:rPr lang="nb-NO" baseline="0" dirty="0" smtClean="0"/>
              <a:t>Kommersielle alternativer med restriktive lisenser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453C-E802-4D47-B71A-12E4B9F3173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Utviklet</a:t>
            </a:r>
            <a:r>
              <a:rPr lang="nb-NO" baseline="0" dirty="0" smtClean="0"/>
              <a:t> av Jens Teubner et.al ved </a:t>
            </a:r>
            <a:endParaRPr lang="nb-NO" baseline="0" dirty="0" smtClean="0"/>
          </a:p>
          <a:p>
            <a:r>
              <a:rPr lang="nb-NO" baseline="0" dirty="0" smtClean="0"/>
              <a:t>”relativt” enkel, egentlig ganske tricky å sette seg inn i</a:t>
            </a:r>
            <a:endParaRPr lang="nb-NO" dirty="0" smtClean="0"/>
          </a:p>
          <a:p>
            <a:r>
              <a:rPr lang="nb-NO" dirty="0" smtClean="0"/>
              <a:t>Problematisk</a:t>
            </a:r>
            <a:r>
              <a:rPr lang="nb-NO" baseline="0" dirty="0" smtClean="0"/>
              <a:t> denormalisering: 10 000 * 10 000 = 100 000 000 i mellomresultatet</a:t>
            </a:r>
          </a:p>
          <a:p>
            <a:r>
              <a:rPr lang="nb-NO" baseline="0" dirty="0" smtClean="0"/>
              <a:t>Komplekse optimaliseringsalgoritmer</a:t>
            </a:r>
          </a:p>
          <a:p>
            <a:r>
              <a:rPr lang="nb-NO" dirty="0" smtClean="0"/>
              <a:t>FAST insisterte</a:t>
            </a:r>
            <a:r>
              <a:rPr lang="nb-NO" baseline="0" dirty="0" smtClean="0"/>
              <a:t> på Java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453C-E802-4D47-B71A-12E4B9F3173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453C-E802-4D47-B71A-12E4B9F3173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Mye</a:t>
            </a:r>
            <a:r>
              <a:rPr lang="nb-NO" baseline="0" dirty="0" smtClean="0"/>
              <a:t> vanskeligere en det ser ut som!</a:t>
            </a:r>
          </a:p>
          <a:p>
            <a:r>
              <a:rPr lang="nb-NO" baseline="0" dirty="0" smtClean="0"/>
              <a:t>Men likevel </a:t>
            </a:r>
            <a:r>
              <a:rPr lang="nb-NO" baseline="0" smtClean="0"/>
              <a:t>ganske enkel (iallfall sammenlignet med vår metode)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453C-E802-4D47-B71A-12E4B9F3173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FAST</a:t>
            </a:r>
            <a:r>
              <a:rPr lang="nb-NO" baseline="0" dirty="0" smtClean="0"/>
              <a:t> ville ha en implementasjon i </a:t>
            </a:r>
            <a:r>
              <a:rPr lang="nb-NO" baseline="0" dirty="0" smtClean="0"/>
              <a:t>Java</a:t>
            </a:r>
          </a:p>
          <a:p>
            <a:r>
              <a:rPr lang="nb-NO" baseline="0" dirty="0" smtClean="0"/>
              <a:t>Kunne ikke utnytte noen features i MQL, f.eks scope()-operatoren (fordi Loop Lifting forutsetter staircase join for path-uttrykk)</a:t>
            </a:r>
            <a:endParaRPr lang="nb-NO" baseline="0" dirty="0" smtClean="0"/>
          </a:p>
          <a:p>
            <a:r>
              <a:rPr lang="nb-NO" baseline="0" dirty="0" smtClean="0"/>
              <a:t>Loop lifting var en brukbar metode</a:t>
            </a:r>
          </a:p>
          <a:p>
            <a:r>
              <a:rPr lang="nb-NO" baseline="0" dirty="0" smtClean="0"/>
              <a:t>Kanskje mulig å forbedre den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453C-E802-4D47-B71A-12E4B9F3173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Veilederene</a:t>
            </a:r>
            <a:r>
              <a:rPr lang="nb-NO" baseline="0" dirty="0" smtClean="0"/>
              <a:t> hatet dette </a:t>
            </a:r>
            <a:r>
              <a:rPr lang="nb-NO" baseline="0" dirty="0" smtClean="0"/>
              <a:t>navnet</a:t>
            </a:r>
          </a:p>
          <a:p>
            <a:endParaRPr lang="nb-NO" baseline="0" dirty="0" smtClean="0"/>
          </a:p>
          <a:p>
            <a:r>
              <a:rPr lang="nb-NO" baseline="0" dirty="0" smtClean="0"/>
              <a:t>Indeksering var nyttig for sortering og for å opprettholder ”order”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Inheritance: En </a:t>
            </a:r>
            <a:r>
              <a:rPr lang="en-US" dirty="0" err="1" smtClean="0"/>
              <a:t>spørring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avhenging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en </a:t>
            </a:r>
            <a:r>
              <a:rPr lang="en-US" dirty="0" err="1" smtClean="0"/>
              <a:t>iterator</a:t>
            </a:r>
            <a:r>
              <a:rPr lang="en-US" baseline="0" dirty="0" smtClean="0"/>
              <a:t> Ix </a:t>
            </a:r>
            <a:r>
              <a:rPr lang="en-US" baseline="0" dirty="0" err="1" smtClean="0"/>
              <a:t>hvis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spørringen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forekommer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innenfor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kroppen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til</a:t>
            </a:r>
            <a:r>
              <a:rPr lang="en-US" baseline="0" dirty="0" smtClean="0"/>
              <a:t> Ix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evalueringen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avhenger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iterasjonsnummeret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</a:t>
            </a:r>
            <a:r>
              <a:rPr lang="en-US" baseline="0" dirty="0" smtClean="0"/>
              <a:t> Ix</a:t>
            </a:r>
          </a:p>
          <a:p>
            <a:r>
              <a:rPr lang="en-US" baseline="0" dirty="0" err="1" smtClean="0"/>
              <a:t>Denne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avhengigheten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arves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nedover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scope-</a:t>
            </a:r>
            <a:r>
              <a:rPr lang="en-US" baseline="0" dirty="0" err="1" smtClean="0"/>
              <a:t>treet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Tainting: </a:t>
            </a:r>
            <a:r>
              <a:rPr lang="en-US" baseline="0" dirty="0" err="1" smtClean="0"/>
              <a:t>søsken-uttrykk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tainte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hverandre</a:t>
            </a:r>
            <a:r>
              <a:rPr lang="en-US" baseline="0" dirty="0" smtClean="0"/>
              <a:t> I en </a:t>
            </a:r>
            <a:r>
              <a:rPr lang="en-US" baseline="0" dirty="0" err="1" smtClean="0"/>
              <a:t>sekvenskonstruksjon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Opprinnelig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navn</a:t>
            </a:r>
            <a:r>
              <a:rPr lang="en-US" baseline="0" dirty="0" smtClean="0"/>
              <a:t>: “</a:t>
            </a:r>
            <a:r>
              <a:rPr lang="en-US" baseline="0" dirty="0" err="1" smtClean="0"/>
              <a:t>Iterator</a:t>
            </a:r>
            <a:r>
              <a:rPr lang="en-US" baseline="0" dirty="0" smtClean="0"/>
              <a:t> dependency inheritance and tainting”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453C-E802-4D47-B71A-12E4B9F3173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Valocc-indeks (values</a:t>
            </a:r>
            <a:r>
              <a:rPr lang="nb-NO" baseline="0" dirty="0" smtClean="0"/>
              <a:t> + occurences slått sammen)</a:t>
            </a:r>
          </a:p>
          <a:p>
            <a:r>
              <a:rPr lang="nb-NO" baseline="0" dirty="0" smtClean="0"/>
              <a:t>Hver value er indeksert med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453C-E802-4D47-B71A-12E4B9F3173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baseline="0" dirty="0" smtClean="0"/>
              <a:t>Består hovedsaklig av operatorer (og navngitte indekser man jobber mot)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453C-E802-4D47-B71A-12E4B9F3173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453C-E802-4D47-B71A-12E4B9F3173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baseline="0" dirty="0" smtClean="0"/>
              <a:t>Barn-operatorene evalueres først</a:t>
            </a:r>
          </a:p>
          <a:p>
            <a:r>
              <a:rPr lang="nb-NO" baseline="0" dirty="0" smtClean="0"/>
              <a:t>”splittet” av semikolon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453C-E802-4D47-B71A-12E4B9F3173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Her bruker man indeksen ”valocc” (kort</a:t>
            </a:r>
            <a:r>
              <a:rPr lang="nb-NO" baseline="0" dirty="0" smtClean="0"/>
              <a:t> for value index + occurence index)</a:t>
            </a:r>
          </a:p>
          <a:p>
            <a:r>
              <a:rPr lang="nb-NO" baseline="0" dirty="0" smtClean="0"/>
              <a:t>Scoper til /a/b</a:t>
            </a:r>
          </a:p>
          <a:p>
            <a:r>
              <a:rPr lang="nb-NO" baseline="0" dirty="0" smtClean="0"/>
              <a:t>Henter alle occurences av c i dette scopet</a:t>
            </a:r>
          </a:p>
          <a:p>
            <a:r>
              <a:rPr lang="nb-NO" baseline="0" dirty="0" smtClean="0"/>
              <a:t>Legg merke til trestrukturen i spørringen (lookup barn av scope barn av index)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453C-E802-4D47-B71A-12E4B9F317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Data</a:t>
            </a:r>
            <a:r>
              <a:rPr lang="nb-NO" baseline="0" dirty="0" smtClean="0"/>
              <a:t> som kan sees som XML-data (inkludert relasjonelle databaser)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453C-E802-4D47-B71A-12E4B9F317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Høynivå-språk,</a:t>
            </a:r>
            <a:r>
              <a:rPr lang="nb-NO" baseline="0" dirty="0" smtClean="0"/>
              <a:t> likheter med funksjonelle språk, men støtter ikke høyereordens-funksjoner (closures f.eks)</a:t>
            </a:r>
          </a:p>
          <a:p>
            <a:r>
              <a:rPr lang="nb-NO" baseline="0" dirty="0" smtClean="0"/>
              <a:t>Sideeffekter -&gt; optimiseringer</a:t>
            </a:r>
          </a:p>
          <a:p>
            <a:r>
              <a:rPr lang="nb-NO" baseline="0" dirty="0" smtClean="0"/>
              <a:t>Sterk typing er ”optional”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453C-E802-4D47-B71A-12E4B9F3173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DAFB-348F-4EDC-A9B4-C594099130EB}" type="datetimeFigureOut">
              <a:rPr lang="en-US" smtClean="0"/>
              <a:pPr/>
              <a:t>10/22/2008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F8BA-8CF9-43BB-998A-B49795296A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DAFB-348F-4EDC-A9B4-C594099130EB}" type="datetimeFigureOut">
              <a:rPr lang="en-US" smtClean="0"/>
              <a:pPr/>
              <a:t>10/22/2008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F8BA-8CF9-43BB-998A-B49795296A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DAFB-348F-4EDC-A9B4-C594099130EB}" type="datetimeFigureOut">
              <a:rPr lang="en-US" smtClean="0"/>
              <a:pPr/>
              <a:t>10/22/2008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F8BA-8CF9-43BB-998A-B49795296A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DAFB-348F-4EDC-A9B4-C594099130EB}" type="datetimeFigureOut">
              <a:rPr lang="en-US" smtClean="0"/>
              <a:pPr/>
              <a:t>10/22/2008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F8BA-8CF9-43BB-998A-B49795296A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DAFB-348F-4EDC-A9B4-C594099130EB}" type="datetimeFigureOut">
              <a:rPr lang="en-US" smtClean="0"/>
              <a:pPr/>
              <a:t>10/22/2008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F8BA-8CF9-43BB-998A-B49795296A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DAFB-348F-4EDC-A9B4-C594099130EB}" type="datetimeFigureOut">
              <a:rPr lang="en-US" smtClean="0"/>
              <a:pPr/>
              <a:t>10/22/2008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F8BA-8CF9-43BB-998A-B49795296A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DAFB-348F-4EDC-A9B4-C594099130EB}" type="datetimeFigureOut">
              <a:rPr lang="en-US" smtClean="0"/>
              <a:pPr/>
              <a:t>10/22/2008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F8BA-8CF9-43BB-998A-B49795296A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DAFB-348F-4EDC-A9B4-C594099130EB}" type="datetimeFigureOut">
              <a:rPr lang="en-US" smtClean="0"/>
              <a:pPr/>
              <a:t>10/22/2008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F8BA-8CF9-43BB-998A-B49795296A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DAFB-348F-4EDC-A9B4-C594099130EB}" type="datetimeFigureOut">
              <a:rPr lang="en-US" smtClean="0"/>
              <a:pPr/>
              <a:t>10/22/2008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F8BA-8CF9-43BB-998A-B49795296A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DAFB-348F-4EDC-A9B4-C594099130EB}" type="datetimeFigureOut">
              <a:rPr lang="en-US" smtClean="0"/>
              <a:pPr/>
              <a:t>10/22/2008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F8BA-8CF9-43BB-998A-B49795296A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DAFB-348F-4EDC-A9B4-C594099130EB}" type="datetimeFigureOut">
              <a:rPr lang="en-US" smtClean="0"/>
              <a:pPr/>
              <a:t>10/22/2008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F8BA-8CF9-43BB-998A-B49795296A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4DAFB-348F-4EDC-A9B4-C594099130EB}" type="datetimeFigureOut">
              <a:rPr lang="en-US" smtClean="0"/>
              <a:pPr/>
              <a:t>10/22/2008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8F8BA-8CF9-43BB-998A-B49795296A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XQuery og relasjonell algebra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Andreas Ravnestad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XQuery/XPath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Spørringsspråk for XML-data</a:t>
            </a:r>
          </a:p>
          <a:p>
            <a:r>
              <a:rPr lang="nb-NO" dirty="0" smtClean="0"/>
              <a:t>Semantiske likheter med SQL</a:t>
            </a:r>
          </a:p>
          <a:p>
            <a:r>
              <a:rPr lang="nb-NO" dirty="0" smtClean="0"/>
              <a:t>Utviklet av ”</a:t>
            </a:r>
            <a:r>
              <a:rPr lang="en-US" dirty="0" smtClean="0"/>
              <a:t>the XML Query working group of the W3C</a:t>
            </a:r>
            <a:r>
              <a:rPr lang="nb-NO" dirty="0" smtClean="0"/>
              <a:t>”</a:t>
            </a:r>
          </a:p>
          <a:p>
            <a:r>
              <a:rPr lang="nb-NO" dirty="0" smtClean="0"/>
              <a:t>Oppnådde status som ”recommendation” i 2007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XQuery/XPath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Logisk/fysisk uavhengighet til data</a:t>
            </a:r>
          </a:p>
          <a:p>
            <a:r>
              <a:rPr lang="nb-NO" dirty="0" smtClean="0"/>
              <a:t>Deklarativt</a:t>
            </a:r>
          </a:p>
          <a:p>
            <a:r>
              <a:rPr lang="nb-NO" dirty="0" smtClean="0"/>
              <a:t>Høynivå</a:t>
            </a:r>
          </a:p>
          <a:p>
            <a:r>
              <a:rPr lang="nb-NO" dirty="0" smtClean="0"/>
              <a:t>Fritt for sideeffekter</a:t>
            </a:r>
          </a:p>
          <a:p>
            <a:r>
              <a:rPr lang="nb-NO" dirty="0" smtClean="0"/>
              <a:t>Sterk typing</a:t>
            </a:r>
            <a:endParaRPr lang="nb-NO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XQuery/XPath eksempel</a:t>
            </a:r>
            <a:endParaRPr lang="nb-NO" dirty="0"/>
          </a:p>
        </p:txBody>
      </p:sp>
      <p:sp>
        <p:nvSpPr>
          <p:cNvPr id="4" name="TextBox 3"/>
          <p:cNvSpPr txBox="1"/>
          <p:nvPr/>
        </p:nvSpPr>
        <p:spPr>
          <a:xfrm>
            <a:off x="3000364" y="1785926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$a in /a/b/c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return $a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4678" y="3357562"/>
            <a:ext cx="22145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latin typeface="Courier New" pitchFamily="49" charset="0"/>
                <a:cs typeface="Courier New" pitchFamily="49" charset="0"/>
              </a:rPr>
              <a:t>&lt;a&gt;</a:t>
            </a:r>
          </a:p>
          <a:p>
            <a:r>
              <a:rPr lang="nb-NO" dirty="0" smtClean="0">
                <a:latin typeface="Courier New" pitchFamily="49" charset="0"/>
                <a:cs typeface="Courier New" pitchFamily="49" charset="0"/>
              </a:rPr>
              <a:t>  &lt;b&gt;&lt;c /&gt;&lt;/b&gt;</a:t>
            </a:r>
          </a:p>
          <a:p>
            <a:r>
              <a:rPr lang="nb-NO" dirty="0" smtClean="0">
                <a:latin typeface="Courier New" pitchFamily="49" charset="0"/>
                <a:cs typeface="Courier New" pitchFamily="49" charset="0"/>
              </a:rPr>
              <a:t>  &lt;b&gt;&lt;c /&gt;&lt;/b&gt;</a:t>
            </a:r>
          </a:p>
          <a:p>
            <a:r>
              <a:rPr lang="nb-NO" dirty="0" smtClean="0">
                <a:latin typeface="Courier New" pitchFamily="49" charset="0"/>
                <a:cs typeface="Courier New" pitchFamily="49" charset="0"/>
              </a:rPr>
              <a:t>  &lt;b&gt;&lt;c /&gt;&lt;/b&gt;</a:t>
            </a:r>
          </a:p>
          <a:p>
            <a:r>
              <a:rPr lang="nb-NO" dirty="0" smtClean="0">
                <a:latin typeface="Courier New" pitchFamily="49" charset="0"/>
                <a:cs typeface="Courier New" pitchFamily="49" charset="0"/>
              </a:rPr>
              <a:t>&lt;/a&gt;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3929058" y="300037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3965571" y="5178437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86182" y="5715016"/>
            <a:ext cx="928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latin typeface="Courier New" pitchFamily="49" charset="0"/>
                <a:cs typeface="Courier New" pitchFamily="49" charset="0"/>
              </a:rPr>
              <a:t>&lt;c /&gt;</a:t>
            </a:r>
          </a:p>
          <a:p>
            <a:r>
              <a:rPr lang="nb-NO" dirty="0" smtClean="0">
                <a:latin typeface="Courier New" pitchFamily="49" charset="0"/>
                <a:cs typeface="Courier New" pitchFamily="49" charset="0"/>
              </a:rPr>
              <a:t>&lt;c /&gt;</a:t>
            </a:r>
          </a:p>
          <a:p>
            <a:r>
              <a:rPr lang="nb-NO" dirty="0" smtClean="0">
                <a:latin typeface="Courier New" pitchFamily="49" charset="0"/>
                <a:cs typeface="Courier New" pitchFamily="49" charset="0"/>
              </a:rPr>
              <a:t>&lt;c /&gt;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XQuery/Xpath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XQuery/XPath-uttrykk kan nøstes: </a:t>
            </a:r>
            <a:r>
              <a:rPr lang="nb-NO" dirty="0" smtClean="0">
                <a:latin typeface="Courier New" pitchFamily="49" charset="0"/>
                <a:cs typeface="Courier New" pitchFamily="49" charset="0"/>
              </a:rPr>
              <a:t>/a[/a[/a[1]]]</a:t>
            </a:r>
            <a:endParaRPr lang="nb-NO" dirty="0" smtClean="0"/>
          </a:p>
          <a:p>
            <a:r>
              <a:rPr lang="nb-NO" dirty="0" smtClean="0"/>
              <a:t>Hvordan deduserer man sannhetsverdi?</a:t>
            </a:r>
          </a:p>
          <a:p>
            <a:r>
              <a:rPr lang="nb-NO" dirty="0" smtClean="0"/>
              <a:t>Eksempel: </a:t>
            </a:r>
          </a:p>
          <a:p>
            <a:pPr lvl="1">
              <a:buNone/>
            </a:pPr>
            <a:r>
              <a:rPr lang="nb-NO" dirty="0" smtClean="0">
                <a:latin typeface="Courier New" pitchFamily="49" charset="0"/>
                <a:cs typeface="Courier New" pitchFamily="49" charset="0"/>
              </a:rPr>
              <a:t>/a[//b] </a:t>
            </a:r>
            <a:r>
              <a:rPr lang="nb-NO" dirty="0" smtClean="0">
                <a:latin typeface="+mj-lt"/>
                <a:cs typeface="Courier New" pitchFamily="49" charset="0"/>
              </a:rPr>
              <a:t>= ”finn alle /a hvor //b er sann” </a:t>
            </a:r>
          </a:p>
          <a:p>
            <a:pPr lvl="1">
              <a:buNone/>
            </a:pPr>
            <a:r>
              <a:rPr lang="nb-NO" dirty="0" smtClean="0">
                <a:latin typeface="+mj-lt"/>
                <a:cs typeface="Courier New" pitchFamily="49" charset="0"/>
              </a:rPr>
              <a:t>Hva betyr det?</a:t>
            </a:r>
          </a:p>
          <a:p>
            <a:r>
              <a:rPr lang="nb-NO" dirty="0" smtClean="0">
                <a:latin typeface="+mj-lt"/>
                <a:cs typeface="Courier New" pitchFamily="49" charset="0"/>
              </a:rPr>
              <a:t>Oversetting må ta høyde for ukjente resultatsett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Relasjonell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Basert på førsteordens-logikk</a:t>
            </a:r>
          </a:p>
          <a:p>
            <a:r>
              <a:rPr lang="nb-NO" dirty="0" smtClean="0"/>
              <a:t>Jobber mot relasjoner vha. operatorer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(hva er en relasjon?)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14612" y="2285992"/>
          <a:ext cx="36433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  <a:gridCol w="1214446"/>
                <a:gridCol w="1214446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Navn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Alder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Vekt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Ola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85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Kari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72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00364" y="4286256"/>
            <a:ext cx="318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”X er Y år gammel og veier Z kg”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00298" y="5072074"/>
            <a:ext cx="4333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S = {(Per, 34, 80), (Ola, 33, 85), (Kari, 35, 72)}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Relasjonell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Select</a:t>
            </a:r>
          </a:p>
          <a:p>
            <a:r>
              <a:rPr lang="nb-NO" dirty="0" smtClean="0"/>
              <a:t>Project</a:t>
            </a:r>
          </a:p>
          <a:p>
            <a:r>
              <a:rPr lang="nb-NO" dirty="0" smtClean="0"/>
              <a:t>Rename</a:t>
            </a:r>
          </a:p>
          <a:p>
            <a:r>
              <a:rPr lang="nb-NO" dirty="0" smtClean="0"/>
              <a:t>Union og differens (sett-operatorer)</a:t>
            </a:r>
          </a:p>
          <a:p>
            <a:endParaRPr lang="nb-NO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Hvorfor oversette XQuery </a:t>
            </a:r>
            <a:r>
              <a:rPr lang="nb-NO" dirty="0" smtClean="0">
                <a:latin typeface="Calibri"/>
              </a:rPr>
              <a:t>→</a:t>
            </a:r>
            <a:r>
              <a:rPr lang="nb-NO" dirty="0" smtClean="0"/>
              <a:t> rel.alg?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Store XML-dokumenter = problematisk</a:t>
            </a:r>
          </a:p>
          <a:p>
            <a:r>
              <a:rPr lang="nb-NO" dirty="0" smtClean="0"/>
              <a:t>Relasjonelle databaser bedre egnet for store datamengder</a:t>
            </a:r>
          </a:p>
          <a:p>
            <a:r>
              <a:rPr lang="nb-NO" dirty="0" smtClean="0"/>
              <a:t>”because we can” ?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Parserkonstruksjon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Hvorfor lage en egen XQuery-parser?</a:t>
            </a:r>
            <a:endParaRPr lang="en-US" dirty="0" smtClean="0"/>
          </a:p>
          <a:p>
            <a:pPr lvl="1"/>
            <a:r>
              <a:rPr lang="nb-NO" dirty="0" smtClean="0"/>
              <a:t>Lisensiering</a:t>
            </a:r>
          </a:p>
          <a:p>
            <a:pPr lvl="1"/>
            <a:r>
              <a:rPr lang="nb-NO" dirty="0" smtClean="0"/>
              <a:t>Output</a:t>
            </a:r>
          </a:p>
          <a:p>
            <a:pPr lvl="1"/>
            <a:r>
              <a:rPr lang="nb-NO" dirty="0" smtClean="0"/>
              <a:t>Selvvalgt plattform</a:t>
            </a:r>
          </a:p>
          <a:p>
            <a:pPr lvl="1"/>
            <a:r>
              <a:rPr lang="nb-NO" dirty="0" smtClean="0"/>
              <a:t>Ikke *så* vanskelig heller.. (åneida..)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Parserkonstruksjon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43042" y="3571876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Grammatikk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86182" y="3571876"/>
            <a:ext cx="19288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Parser-generator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00826" y="35718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Parser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3071802" y="4029076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715008" y="4029076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Bakgrunn/motivasjon</a:t>
            </a:r>
          </a:p>
          <a:p>
            <a:r>
              <a:rPr lang="nb-NO" dirty="0" smtClean="0"/>
              <a:t>XQuery</a:t>
            </a:r>
          </a:p>
          <a:p>
            <a:r>
              <a:rPr lang="nb-NO" dirty="0" smtClean="0"/>
              <a:t>Hvorfor oversette Xquery → rel.alg</a:t>
            </a:r>
          </a:p>
          <a:p>
            <a:r>
              <a:rPr lang="nb-NO" dirty="0" smtClean="0"/>
              <a:t>Parserkonstruksjon</a:t>
            </a:r>
          </a:p>
          <a:p>
            <a:r>
              <a:rPr lang="nb-NO" dirty="0" smtClean="0"/>
              <a:t>Relasjonell algebra</a:t>
            </a:r>
          </a:p>
          <a:p>
            <a:r>
              <a:rPr lang="nb-NO" dirty="0" smtClean="0"/>
              <a:t>Oversettelsesmetode</a:t>
            </a:r>
          </a:p>
          <a:p>
            <a:r>
              <a:rPr lang="nb-NO" dirty="0" smtClean="0"/>
              <a:t>Implementasjon</a:t>
            </a:r>
          </a:p>
          <a:p>
            <a:endParaRPr lang="nb-NO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Parserkonstruksjon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Fordeler med generering av parser:</a:t>
            </a:r>
          </a:p>
          <a:p>
            <a:pPr lvl="1"/>
            <a:r>
              <a:rPr lang="nb-NO" dirty="0" smtClean="0"/>
              <a:t>Forholder seg til grammatikk</a:t>
            </a:r>
          </a:p>
          <a:p>
            <a:pPr lvl="1"/>
            <a:r>
              <a:rPr lang="nb-NO" dirty="0" smtClean="0"/>
              <a:t>Valg mellom parserteknologier (LL, LALR, ..)</a:t>
            </a:r>
          </a:p>
          <a:p>
            <a:r>
              <a:rPr lang="nb-NO" dirty="0" smtClean="0"/>
              <a:t>Ulemper:</a:t>
            </a:r>
          </a:p>
          <a:p>
            <a:pPr lvl="1"/>
            <a:r>
              <a:rPr lang="nb-NO" dirty="0" smtClean="0"/>
              <a:t>Debugging</a:t>
            </a:r>
          </a:p>
          <a:p>
            <a:pPr lvl="1"/>
            <a:r>
              <a:rPr lang="nb-NO" dirty="0" smtClean="0"/>
              <a:t>Feilmeldinger</a:t>
            </a:r>
          </a:p>
          <a:p>
            <a:pPr lvl="1"/>
            <a:r>
              <a:rPr lang="nb-NO" dirty="0" smtClean="0"/>
              <a:t>”customization”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Parserkonstruksjon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ANTLR</a:t>
            </a:r>
          </a:p>
          <a:p>
            <a:r>
              <a:rPr lang="nb-NO" dirty="0" smtClean="0"/>
              <a:t>Grammatikk etter W3C’s spesifikasjon</a:t>
            </a:r>
          </a:p>
          <a:p>
            <a:r>
              <a:rPr lang="nb-NO" dirty="0" smtClean="0"/>
              <a:t>99.3% av XQuery test suite*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Parserkonstruksjon</a:t>
            </a:r>
            <a:endParaRPr lang="en-US" dirty="0"/>
          </a:p>
        </p:txBody>
      </p:sp>
      <p:pic>
        <p:nvPicPr>
          <p:cNvPr id="3" name="Picture 2" descr="flwor_rewrite_p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2" y="1714488"/>
            <a:ext cx="3934767" cy="45976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7158" y="3214686"/>
            <a:ext cx="26431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$a in (1)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return for $b in (2),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$c in (3)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$a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214678" y="3429000"/>
            <a:ext cx="1214446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Ufordringen</a:t>
            </a:r>
            <a:endParaRPr lang="en-US" dirty="0"/>
          </a:p>
        </p:txBody>
      </p:sp>
      <p:pic>
        <p:nvPicPr>
          <p:cNvPr id="3" name="Picture 2" descr="flwor_rewrite_p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1643050"/>
            <a:ext cx="3934767" cy="4597613"/>
          </a:xfrm>
          <a:prstGeom prst="rect">
            <a:avLst/>
          </a:prstGeom>
        </p:spPr>
      </p:pic>
      <p:pic>
        <p:nvPicPr>
          <p:cNvPr id="7" name="Picture 6" descr="relalg_tre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80" y="1428736"/>
            <a:ext cx="3714744" cy="493006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214810" y="3500438"/>
            <a:ext cx="1214446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Oversettelse og metoder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Eksisterende løsninger</a:t>
            </a:r>
          </a:p>
          <a:p>
            <a:pPr lvl="1"/>
            <a:r>
              <a:rPr lang="nb-NO" dirty="0" smtClean="0"/>
              <a:t>MonetDB/Pathfinder (Loop Lifting)</a:t>
            </a:r>
          </a:p>
          <a:p>
            <a:pPr lvl="1"/>
            <a:r>
              <a:rPr lang="nb-NO" dirty="0" smtClean="0"/>
              <a:t>eXist (”path join”-algoritmer)</a:t>
            </a:r>
          </a:p>
          <a:p>
            <a:pPr lvl="1"/>
            <a:r>
              <a:rPr lang="nb-NO" dirty="0" smtClean="0"/>
              <a:t>Galatex (tradisjonell ”range encoding”)</a:t>
            </a:r>
          </a:p>
          <a:p>
            <a:r>
              <a:rPr lang="nb-NO" dirty="0" smtClean="0"/>
              <a:t>Egnet for MARS?</a:t>
            </a:r>
          </a:p>
          <a:p>
            <a:r>
              <a:rPr lang="nb-NO" dirty="0" smtClean="0"/>
              <a:t>Ytelse?</a:t>
            </a:r>
          </a:p>
          <a:p>
            <a:r>
              <a:rPr lang="nb-NO" dirty="0" smtClean="0"/>
              <a:t>Lisens?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Loop lifting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Veldokumentert metode</a:t>
            </a:r>
          </a:p>
          <a:p>
            <a:r>
              <a:rPr lang="nb-NO" dirty="0" smtClean="0"/>
              <a:t>Relativt </a:t>
            </a:r>
            <a:r>
              <a:rPr lang="nb-NO" dirty="0" smtClean="0"/>
              <a:t>enkel</a:t>
            </a:r>
            <a:endParaRPr lang="nb-NO" dirty="0" smtClean="0"/>
          </a:p>
          <a:p>
            <a:r>
              <a:rPr lang="nb-NO" dirty="0" smtClean="0"/>
              <a:t>Moden implementasjon i MonetDB/Pathfinder (men skrevet i C)</a:t>
            </a:r>
          </a:p>
          <a:p>
            <a:r>
              <a:rPr lang="nb-NO" dirty="0" smtClean="0"/>
              <a:t>Dårlig ytelse i noen tilfeller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Loop lifting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Ekspanderer FLWOR-løkker</a:t>
            </a:r>
          </a:p>
          <a:p>
            <a:pPr lvl="1"/>
            <a:r>
              <a:rPr lang="nb-NO" dirty="0" smtClean="0"/>
              <a:t>Kryssprodukt med en abstrakt </a:t>
            </a:r>
            <a:r>
              <a:rPr lang="nb-NO" i="1" dirty="0" smtClean="0"/>
              <a:t>loop</a:t>
            </a:r>
            <a:r>
              <a:rPr lang="nb-NO" dirty="0" smtClean="0"/>
              <a:t>-relasjon</a:t>
            </a:r>
          </a:p>
          <a:p>
            <a:pPr lvl="1"/>
            <a:r>
              <a:rPr lang="nb-NO" dirty="0" smtClean="0"/>
              <a:t>Informasjon om scope (indre, ytre, iteratorposisjon)</a:t>
            </a:r>
          </a:p>
          <a:p>
            <a:pPr lvl="1"/>
            <a:r>
              <a:rPr lang="nb-NO" dirty="0" smtClean="0"/>
              <a:t>Uttrykk med frie variabler evalueres i tillegg mot en </a:t>
            </a:r>
            <a:r>
              <a:rPr lang="nb-NO" i="1" dirty="0" smtClean="0"/>
              <a:t>map</a:t>
            </a:r>
            <a:r>
              <a:rPr lang="nb-NO" dirty="0" smtClean="0"/>
              <a:t>-relasjon</a:t>
            </a:r>
          </a:p>
          <a:p>
            <a:r>
              <a:rPr lang="nb-NO" dirty="0" smtClean="0"/>
              <a:t>”Staircase join” for Xpath-uttrykk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Essensielle regler i Loop lifting</a:t>
            </a:r>
            <a:endParaRPr lang="nb-NO" dirty="0"/>
          </a:p>
        </p:txBody>
      </p:sp>
      <p:pic>
        <p:nvPicPr>
          <p:cNvPr id="6" name="Picture 5" descr="loop_rel_boun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88" y="2214554"/>
            <a:ext cx="3143272" cy="495303"/>
          </a:xfrm>
          <a:prstGeom prst="rect">
            <a:avLst/>
          </a:prstGeom>
        </p:spPr>
      </p:pic>
      <p:pic>
        <p:nvPicPr>
          <p:cNvPr id="7" name="Picture 6" descr="loop_rel_con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12" y="1571612"/>
            <a:ext cx="3429024" cy="624010"/>
          </a:xfrm>
          <a:prstGeom prst="rect">
            <a:avLst/>
          </a:prstGeom>
        </p:spPr>
      </p:pic>
      <p:pic>
        <p:nvPicPr>
          <p:cNvPr id="8" name="Picture 7" descr="map_fre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5918" y="4214818"/>
            <a:ext cx="5572164" cy="464819"/>
          </a:xfrm>
          <a:prstGeom prst="rect">
            <a:avLst/>
          </a:prstGeom>
        </p:spPr>
      </p:pic>
      <p:pic>
        <p:nvPicPr>
          <p:cNvPr id="9" name="Picture 8" descr="mapping_back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100" y="4786322"/>
            <a:ext cx="7715304" cy="1031870"/>
          </a:xfrm>
          <a:prstGeom prst="rect">
            <a:avLst/>
          </a:prstGeom>
        </p:spPr>
      </p:pic>
      <p:pic>
        <p:nvPicPr>
          <p:cNvPr id="10" name="Picture 9" descr="repr_expr_vxy_boun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4414" y="2786058"/>
            <a:ext cx="6974867" cy="523270"/>
          </a:xfrm>
          <a:prstGeom prst="rect">
            <a:avLst/>
          </a:prstGeom>
        </p:spPr>
      </p:pic>
      <p:pic>
        <p:nvPicPr>
          <p:cNvPr id="11" name="Picture 10" descr="repr_expr_vxy_fre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4414" y="3429000"/>
            <a:ext cx="6929454" cy="53115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Loop lifting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Loop lifting var </a:t>
            </a:r>
            <a:r>
              <a:rPr lang="nb-NO" dirty="0" smtClean="0"/>
              <a:t>uaktuelt:</a:t>
            </a:r>
          </a:p>
          <a:p>
            <a:pPr lvl="1"/>
            <a:r>
              <a:rPr lang="nb-NO" dirty="0" smtClean="0"/>
              <a:t>Skrevet i C (FAST ville ha Java)</a:t>
            </a:r>
          </a:p>
          <a:p>
            <a:pPr lvl="1"/>
            <a:r>
              <a:rPr lang="nb-NO" dirty="0" smtClean="0"/>
              <a:t>Utnyttet ikke MQL’s features</a:t>
            </a:r>
            <a:endParaRPr lang="nb-NO" dirty="0" smtClean="0"/>
          </a:p>
          <a:p>
            <a:r>
              <a:rPr lang="nb-NO" dirty="0" smtClean="0"/>
              <a:t>Et godt </a:t>
            </a:r>
            <a:r>
              <a:rPr lang="nb-NO" dirty="0" smtClean="0"/>
              <a:t>utgangspunkt for en bedre metode</a:t>
            </a:r>
          </a:p>
          <a:p>
            <a:r>
              <a:rPr lang="nb-NO" dirty="0" smtClean="0"/>
              <a:t>Veilederene hadde </a:t>
            </a:r>
            <a:r>
              <a:rPr lang="nb-NO" dirty="0" smtClean="0"/>
              <a:t>dessverre falt </a:t>
            </a:r>
            <a:r>
              <a:rPr lang="nb-NO" dirty="0" smtClean="0"/>
              <a:t>av lasset for lengst..</a:t>
            </a:r>
            <a:endParaRPr lang="nb-NO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Vår metode: ”Tainting Dependencies”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Basert på Loop lifting</a:t>
            </a:r>
          </a:p>
          <a:p>
            <a:r>
              <a:rPr lang="nb-NO" dirty="0" smtClean="0"/>
              <a:t>Prøver å unngå denormalisering vha:</a:t>
            </a:r>
          </a:p>
          <a:p>
            <a:pPr lvl="1"/>
            <a:r>
              <a:rPr lang="nb-NO" dirty="0" smtClean="0"/>
              <a:t>Indeksering av sekvenser</a:t>
            </a:r>
          </a:p>
          <a:p>
            <a:pPr lvl="1"/>
            <a:r>
              <a:rPr lang="nb-NO" dirty="0" smtClean="0"/>
              <a:t>Symboltabell for variabler</a:t>
            </a:r>
          </a:p>
          <a:p>
            <a:pPr lvl="1"/>
            <a:r>
              <a:rPr lang="nb-NO" dirty="0" smtClean="0"/>
              <a:t>”iterator dependency inheritance”</a:t>
            </a:r>
          </a:p>
          <a:p>
            <a:pPr lvl="1"/>
            <a:r>
              <a:rPr lang="nb-NO" dirty="0" smtClean="0"/>
              <a:t>”iterator dependency tainting”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Bakgrunn og motivasjon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FAST</a:t>
            </a:r>
          </a:p>
          <a:p>
            <a:r>
              <a:rPr lang="nb-NO" dirty="0" smtClean="0"/>
              <a:t>MARS</a:t>
            </a:r>
          </a:p>
          <a:p>
            <a:r>
              <a:rPr lang="nb-NO" dirty="0" smtClean="0"/>
              <a:t>MQL (Mars Query Language)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 flipV="1">
            <a:off x="2071670" y="2214554"/>
            <a:ext cx="78581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28926" y="2000240"/>
            <a:ext cx="1873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>
                <a:solidFill>
                  <a:schemeClr val="bg1">
                    <a:lumMod val="50000"/>
                  </a:schemeClr>
                </a:solidFill>
              </a:rPr>
              <a:t>Muligens konfidensielt? </a:t>
            </a:r>
            <a:r>
              <a:rPr lang="nb-NO" sz="1200" dirty="0" smtClean="0">
                <a:solidFill>
                  <a:schemeClr val="bg1">
                    <a:lumMod val="50000"/>
                  </a:schemeClr>
                </a:solidFill>
                <a:sym typeface="Wingdings"/>
              </a:rPr>
              <a:t>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Implementasjon</a:t>
            </a:r>
            <a:endParaRPr lang="nb-NO" dirty="0"/>
          </a:p>
        </p:txBody>
      </p:sp>
      <p:sp>
        <p:nvSpPr>
          <p:cNvPr id="4" name="TextBox 3"/>
          <p:cNvSpPr txBox="1"/>
          <p:nvPr/>
        </p:nvSpPr>
        <p:spPr>
          <a:xfrm>
            <a:off x="1142976" y="1857364"/>
            <a:ext cx="7429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latin typeface="Courier New" pitchFamily="49" charset="0"/>
                <a:cs typeface="Courier New" pitchFamily="49" charset="0"/>
              </a:rPr>
              <a:t>Lookup lookup = new Lookup("Death in the clouds");</a:t>
            </a:r>
          </a:p>
          <a:p>
            <a:r>
              <a:rPr lang="nb-NO" dirty="0" smtClean="0">
                <a:latin typeface="Courier New" pitchFamily="49" charset="0"/>
                <a:cs typeface="Courier New" pitchFamily="49" charset="0"/>
              </a:rPr>
              <a:t>Scope scope = new Scope("/books/book/title", lookup);</a:t>
            </a:r>
          </a:p>
          <a:p>
            <a:r>
              <a:rPr lang="nb-NO" dirty="0" smtClean="0">
                <a:latin typeface="Courier New" pitchFamily="49" charset="0"/>
                <a:cs typeface="Courier New" pitchFamily="49" charset="0"/>
              </a:rPr>
              <a:t>Project project = new Project("author", scope);</a:t>
            </a:r>
          </a:p>
          <a:p>
            <a:r>
              <a:rPr lang="nb-NO" dirty="0" smtClean="0">
                <a:latin typeface="Courier New" pitchFamily="49" charset="0"/>
                <a:cs typeface="Courier New" pitchFamily="49" charset="0"/>
              </a:rPr>
              <a:t>System.out.println(project.toPrettyString(0));</a:t>
            </a:r>
          </a:p>
          <a:p>
            <a:endParaRPr lang="nb-NO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488" y="4786322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latin typeface="Courier New" pitchFamily="49" charset="0"/>
                <a:cs typeface="Courier New" pitchFamily="49" charset="0"/>
              </a:rPr>
              <a:t>project(author;</a:t>
            </a:r>
          </a:p>
          <a:p>
            <a:r>
              <a:rPr lang="nb-NO" dirty="0" smtClean="0">
                <a:latin typeface="Courier New" pitchFamily="49" charset="0"/>
                <a:cs typeface="Courier New" pitchFamily="49" charset="0"/>
              </a:rPr>
              <a:t>  scope(/books/book/title;</a:t>
            </a:r>
          </a:p>
          <a:p>
            <a:r>
              <a:rPr lang="nb-NO" dirty="0" smtClean="0">
                <a:latin typeface="Courier New" pitchFamily="49" charset="0"/>
                <a:cs typeface="Courier New" pitchFamily="49" charset="0"/>
              </a:rPr>
              <a:t>    lookup("Death in the clouds")))</a:t>
            </a:r>
            <a:endParaRPr lang="nb-NO" dirty="0"/>
          </a:p>
        </p:txBody>
      </p:sp>
      <p:sp>
        <p:nvSpPr>
          <p:cNvPr id="6" name="Down Arrow 5"/>
          <p:cNvSpPr/>
          <p:nvPr/>
        </p:nvSpPr>
        <p:spPr>
          <a:xfrm>
            <a:off x="4357686" y="3429000"/>
            <a:ext cx="571504" cy="10001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Eksperimentell søkemotor</a:t>
            </a:r>
          </a:p>
          <a:p>
            <a:r>
              <a:rPr lang="nb-NO" dirty="0" smtClean="0"/>
              <a:t>Distribuert arkitektur</a:t>
            </a:r>
          </a:p>
          <a:p>
            <a:r>
              <a:rPr lang="nb-NO" dirty="0" smtClean="0"/>
              <a:t>Utviklet av FAST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MARS indeksering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DocumentID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a[1].b[2]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a[1].b[3]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a[1].b[4]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aseline="0" dirty="0" smtClean="0"/>
                        <a:t>c</a:t>
                      </a:r>
                      <a:endParaRPr lang="nb-NO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57422" y="4643446"/>
            <a:ext cx="27146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latin typeface="Courier New" pitchFamily="49" charset="0"/>
                <a:cs typeface="Courier New" pitchFamily="49" charset="0"/>
              </a:rPr>
              <a:t>&lt;a&gt;</a:t>
            </a:r>
          </a:p>
          <a:p>
            <a:r>
              <a:rPr lang="nb-NO" dirty="0" smtClean="0">
                <a:latin typeface="Courier New" pitchFamily="49" charset="0"/>
                <a:cs typeface="Courier New" pitchFamily="49" charset="0"/>
              </a:rPr>
              <a:t>  &lt;b&gt; ... &lt;/b&gt;</a:t>
            </a:r>
          </a:p>
          <a:p>
            <a:r>
              <a:rPr lang="nb-NO" dirty="0" smtClean="0">
                <a:latin typeface="Courier New" pitchFamily="49" charset="0"/>
                <a:cs typeface="Courier New" pitchFamily="49" charset="0"/>
              </a:rPr>
              <a:t>  &lt;b&gt;&lt;c /&gt;&lt;/b&gt;</a:t>
            </a:r>
          </a:p>
          <a:p>
            <a:r>
              <a:rPr lang="nb-NO" dirty="0" smtClean="0">
                <a:latin typeface="Courier New" pitchFamily="49" charset="0"/>
                <a:cs typeface="Courier New" pitchFamily="49" charset="0"/>
              </a:rPr>
              <a:t>  &lt;b&gt;&lt;c /&gt;&lt;/b&gt;</a:t>
            </a:r>
          </a:p>
          <a:p>
            <a:r>
              <a:rPr lang="nb-NO" dirty="0" smtClean="0">
                <a:latin typeface="Courier New" pitchFamily="49" charset="0"/>
                <a:cs typeface="Courier New" pitchFamily="49" charset="0"/>
              </a:rPr>
              <a:t>  &lt;b&gt;&lt;c /&gt;&lt;/b&gt;</a:t>
            </a:r>
          </a:p>
          <a:p>
            <a:r>
              <a:rPr lang="nb-NO" dirty="0" smtClean="0">
                <a:latin typeface="Courier New" pitchFamily="49" charset="0"/>
                <a:cs typeface="Courier New" pitchFamily="49" charset="0"/>
              </a:rPr>
              <a:t>&lt;/a&gt;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rot="5400000" flipH="1" flipV="1">
            <a:off x="3571868" y="3429000"/>
            <a:ext cx="1357322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Spørringsspråk for MARS</a:t>
            </a:r>
          </a:p>
          <a:p>
            <a:r>
              <a:rPr lang="nb-NO" dirty="0" smtClean="0"/>
              <a:t>Syntaxmessig noe likt Lisp</a:t>
            </a:r>
          </a:p>
          <a:p>
            <a:r>
              <a:rPr lang="nb-NO" dirty="0" smtClean="0"/>
              <a:t>”Dialekt” av relasjonell algebra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MQL syntax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2428868"/>
            <a:ext cx="7929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OPERATORNAME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::= IDENTIFIER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OPERATOR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::=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OPERATORNAME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"(" PARAMETERLIST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(";"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OPERATORLIST)?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")“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OPERATORLIST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::=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OPERATOR ( "," OPERATOR )*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MQL syntax i praksis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0100" y="2857496"/>
            <a:ext cx="735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latin typeface="Courier New" pitchFamily="49" charset="0"/>
                <a:cs typeface="Courier New" pitchFamily="49" charset="0"/>
              </a:rPr>
              <a:t>operator(param1, param2, ..., paramN; op1, op2, ...)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MQL eksempel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00364" y="1785926"/>
            <a:ext cx="3000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index(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valocc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scope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(/a/b;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lookup(c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4678" y="3357562"/>
            <a:ext cx="3214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latin typeface="Courier New" pitchFamily="49" charset="0"/>
                <a:cs typeface="Courier New" pitchFamily="49" charset="0"/>
              </a:rPr>
              <a:t>&lt;a&gt;</a:t>
            </a:r>
          </a:p>
          <a:p>
            <a:r>
              <a:rPr lang="nb-NO" dirty="0" smtClean="0">
                <a:latin typeface="Courier New" pitchFamily="49" charset="0"/>
                <a:cs typeface="Courier New" pitchFamily="49" charset="0"/>
              </a:rPr>
              <a:t>  &lt;b&gt;&lt;c /&gt;&lt;/b&gt;</a:t>
            </a:r>
          </a:p>
          <a:p>
            <a:r>
              <a:rPr lang="nb-NO" dirty="0" smtClean="0">
                <a:latin typeface="Courier New" pitchFamily="49" charset="0"/>
                <a:cs typeface="Courier New" pitchFamily="49" charset="0"/>
              </a:rPr>
              <a:t>  &lt;b&gt;&lt;c /&gt;&lt;/b&gt;</a:t>
            </a:r>
          </a:p>
          <a:p>
            <a:r>
              <a:rPr lang="nb-NO" dirty="0" smtClean="0">
                <a:latin typeface="Courier New" pitchFamily="49" charset="0"/>
                <a:cs typeface="Courier New" pitchFamily="49" charset="0"/>
              </a:rPr>
              <a:t>  &lt;b&gt;&lt;c /&gt;&lt;/b&gt;</a:t>
            </a:r>
          </a:p>
          <a:p>
            <a:r>
              <a:rPr lang="nb-NO" dirty="0" smtClean="0">
                <a:latin typeface="Courier New" pitchFamily="49" charset="0"/>
                <a:cs typeface="Courier New" pitchFamily="49" charset="0"/>
              </a:rPr>
              <a:t>&lt;/a&gt;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3929058" y="300037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3965571" y="5178437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86182" y="5715016"/>
            <a:ext cx="928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latin typeface="Courier New" pitchFamily="49" charset="0"/>
                <a:cs typeface="Courier New" pitchFamily="49" charset="0"/>
              </a:rPr>
              <a:t>&lt;c /&gt;</a:t>
            </a:r>
          </a:p>
          <a:p>
            <a:r>
              <a:rPr lang="nb-NO" dirty="0" smtClean="0">
                <a:latin typeface="Courier New" pitchFamily="49" charset="0"/>
                <a:cs typeface="Courier New" pitchFamily="49" charset="0"/>
              </a:rPr>
              <a:t>&lt;c /&gt;</a:t>
            </a:r>
          </a:p>
          <a:p>
            <a:r>
              <a:rPr lang="nb-NO" dirty="0" smtClean="0">
                <a:latin typeface="Courier New" pitchFamily="49" charset="0"/>
                <a:cs typeface="Courier New" pitchFamily="49" charset="0"/>
              </a:rPr>
              <a:t>&lt;c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1456</Words>
  <Application>Microsoft Office PowerPoint</Application>
  <PresentationFormat>On-screen Show (4:3)</PresentationFormat>
  <Paragraphs>300</Paragraphs>
  <Slides>30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XQuery og relasjonell algebra</vt:lpstr>
      <vt:lpstr>Agenda</vt:lpstr>
      <vt:lpstr>Bakgrunn og motivasjon</vt:lpstr>
      <vt:lpstr>MARS</vt:lpstr>
      <vt:lpstr>MARS indeksering</vt:lpstr>
      <vt:lpstr>MQL</vt:lpstr>
      <vt:lpstr>MQL syntax</vt:lpstr>
      <vt:lpstr>MQL syntax i praksis</vt:lpstr>
      <vt:lpstr>MQL eksempel</vt:lpstr>
      <vt:lpstr>XQuery/XPath</vt:lpstr>
      <vt:lpstr>XQuery/XPath</vt:lpstr>
      <vt:lpstr>XQuery/XPath eksempel</vt:lpstr>
      <vt:lpstr>XQuery/Xpath</vt:lpstr>
      <vt:lpstr>Relasjonell algebra</vt:lpstr>
      <vt:lpstr>(hva er en relasjon?)</vt:lpstr>
      <vt:lpstr>Relasjonell algebra</vt:lpstr>
      <vt:lpstr>Hvorfor oversette XQuery → rel.alg?</vt:lpstr>
      <vt:lpstr>Parserkonstruksjon</vt:lpstr>
      <vt:lpstr>Parserkonstruksjon</vt:lpstr>
      <vt:lpstr>Parserkonstruksjon</vt:lpstr>
      <vt:lpstr>Parserkonstruksjon</vt:lpstr>
      <vt:lpstr>Parserkonstruksjon</vt:lpstr>
      <vt:lpstr>Ufordringen</vt:lpstr>
      <vt:lpstr>Oversettelse og metoder</vt:lpstr>
      <vt:lpstr>Loop lifting</vt:lpstr>
      <vt:lpstr>Loop lifting</vt:lpstr>
      <vt:lpstr>Essensielle regler i Loop lifting</vt:lpstr>
      <vt:lpstr>Loop lifting</vt:lpstr>
      <vt:lpstr>Vår metode: ”Tainting Dependencies”</vt:lpstr>
      <vt:lpstr>Implementasjon</vt:lpstr>
    </vt:vector>
  </TitlesOfParts>
  <Company>n/a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XQuery og relasjonell algebra</dc:title>
  <dc:creator>Andreas Ravnestad</dc:creator>
  <cp:lastModifiedBy>andreas</cp:lastModifiedBy>
  <cp:revision>221</cp:revision>
  <dcterms:created xsi:type="dcterms:W3CDTF">2008-10-20T19:44:43Z</dcterms:created>
  <dcterms:modified xsi:type="dcterms:W3CDTF">2008-10-22T14:55:18Z</dcterms:modified>
</cp:coreProperties>
</file>