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300" r:id="rId5"/>
    <p:sldId id="301" r:id="rId6"/>
    <p:sldId id="258" r:id="rId7"/>
    <p:sldId id="260" r:id="rId8"/>
  </p:sldIdLst>
  <p:sldSz cx="9144000" cy="5143500" type="screen16x9"/>
  <p:notesSz cx="6858000" cy="9144000"/>
  <p:embeddedFontLst>
    <p:embeddedFont>
      <p:font typeface="Cabin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pilog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13F11B-BDA6-4341-920B-E56A4D577C15}">
  <a:tblStyle styleId="{3513F11B-BDA6-4341-920B-E56A4D577C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20E6350-DD1C-B080-4CE2-51AA746123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UA/DETI • 40431: Modelação e Análise de SistemasUA/DETI • 40431: Modelação e Análise de SistemasUA/DETI • 40431: Modelação e Análise de Sistemas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746D164-3256-D37E-5406-67EE330107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42BF-E466-40DE-8FF5-42D9925CB965}" type="datetimeFigureOut">
              <a:rPr lang="pt-PT" smtClean="0"/>
              <a:t>30/11/2022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9E82441-DC66-2416-D517-17875ACD0E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DAA789-7CC8-38D6-00A1-FC75B36BBE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1796-1010-4D18-A3D7-C332C15ACC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38467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94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42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75" r:id="rId7"/>
    <p:sldLayoutId id="2147483676" r:id="rId8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1"/>
          </p:nvPr>
        </p:nvSpPr>
        <p:spPr>
          <a:xfrm rot="-546">
            <a:off x="792277" y="4110895"/>
            <a:ext cx="4108195" cy="50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rgbClr val="000000"/>
                </a:solidFill>
                <a:effectLst/>
                <a:latin typeface="Epilogue" panose="020B0604020202020204" charset="0"/>
                <a:ea typeface="Arial" panose="020B0604020202020204" pitchFamily="34" charset="0"/>
                <a:cs typeface="Noto Sans" panose="020B0502040504020204" pitchFamily="34" charset="0"/>
              </a:rPr>
              <a:t>Daniel Ramos (113170) </a:t>
            </a:r>
            <a:r>
              <a:rPr lang="pt-PT" sz="1200" b="1" dirty="0">
                <a:solidFill>
                  <a:srgbClr val="000000"/>
                </a:solidFill>
                <a:latin typeface="Epilogue" panose="020B0604020202020204" charset="0"/>
                <a:ea typeface="Arial" panose="020B0604020202020204" pitchFamily="34" charset="0"/>
                <a:cs typeface="Noto Sans" panose="020B0502040504020204" pitchFamily="34" charset="0"/>
              </a:rPr>
              <a:t>Filipe Sousa (114196)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rgbClr val="000000"/>
                </a:solidFill>
                <a:latin typeface="Epilogue" panose="020B0604020202020204" charset="0"/>
                <a:ea typeface="Arial" panose="020B0604020202020204" pitchFamily="34" charset="0"/>
                <a:cs typeface="Noto Sans" panose="020B0502040504020204" pitchFamily="34" charset="0"/>
              </a:rPr>
              <a:t>Shelton Agostinho (115697) </a:t>
            </a:r>
            <a:r>
              <a:rPr lang="pt-PT" sz="1200" b="1" dirty="0">
                <a:solidFill>
                  <a:srgbClr val="000000"/>
                </a:solidFill>
                <a:effectLst/>
                <a:latin typeface="Epilogue" panose="020B0604020202020204" charset="0"/>
                <a:ea typeface="Arial" panose="020B0604020202020204" pitchFamily="34" charset="0"/>
                <a:cs typeface="Noto Sans" panose="020B0502040504020204" pitchFamily="34" charset="0"/>
              </a:rPr>
              <a:t>André Ribeiro (112974)</a:t>
            </a:r>
            <a:endParaRPr sz="1050" dirty="0">
              <a:latin typeface="Epilogue" panose="020B0604020202020204" charset="0"/>
            </a:endParaRPr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Visão do Produto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4000" dirty="0">
                <a:solidFill>
                  <a:schemeClr val="dk2"/>
                </a:solidFill>
              </a:rPr>
              <a:t>Relatório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5133975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Posição do Rodapé 9">
            <a:extLst>
              <a:ext uri="{FF2B5EF4-FFF2-40B4-BE49-F238E27FC236}">
                <a16:creationId xmlns:a16="http://schemas.microsoft.com/office/drawing/2014/main" id="{FD805D1E-AC22-0BE6-E698-EDA7DBDA1642}"/>
              </a:ext>
            </a:extLst>
          </p:cNvPr>
          <p:cNvSpPr txBox="1">
            <a:spLocks/>
          </p:cNvSpPr>
          <p:nvPr/>
        </p:nvSpPr>
        <p:spPr>
          <a:xfrm>
            <a:off x="2514599" y="361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pt-PT">
                <a:solidFill>
                  <a:srgbClr val="1B222D"/>
                </a:solidFill>
                <a:latin typeface="Calibri" panose="020F0502020204030204"/>
              </a:rPr>
              <a:t>UA/DETI • 40431: Modelação e Análise de Sistemas</a:t>
            </a:r>
            <a:endParaRPr lang="pt-PT" dirty="0">
              <a:solidFill>
                <a:srgbClr val="1B222D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 build="p"/>
      <p:bldP spid="5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1441617" y="3668570"/>
            <a:ext cx="626076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tx1"/>
                </a:solidFill>
              </a:rPr>
              <a:t>Auchan</a:t>
            </a:r>
            <a:r>
              <a:rPr lang="pt-PT" sz="1800" dirty="0">
                <a:solidFill>
                  <a:schemeClr val="tx1"/>
                </a:solidFill>
              </a:rPr>
              <a:t> é uma empresa francesa que tem dezenas de superfícies comerciais em Portugal. Que atua principalmente em dois ramos, venda de artigos e prestação de serviço técnico dos artigos vendidos.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4FD8FF-B34A-4B57-DA5F-96CD08F0A1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15346" y="1517340"/>
            <a:ext cx="3913308" cy="2259935"/>
          </a:xfrm>
          <a:prstGeom prst="rect">
            <a:avLst/>
          </a:prstGeom>
        </p:spPr>
      </p:pic>
      <p:sp>
        <p:nvSpPr>
          <p:cNvPr id="5" name="Marcador de Posição do Rodapé 9">
            <a:extLst>
              <a:ext uri="{FF2B5EF4-FFF2-40B4-BE49-F238E27FC236}">
                <a16:creationId xmlns:a16="http://schemas.microsoft.com/office/drawing/2014/main" id="{D3AA6413-9545-0EA2-54D8-4698AA1C209A}"/>
              </a:ext>
            </a:extLst>
          </p:cNvPr>
          <p:cNvSpPr txBox="1">
            <a:spLocks/>
          </p:cNvSpPr>
          <p:nvPr/>
        </p:nvSpPr>
        <p:spPr>
          <a:xfrm>
            <a:off x="2514599" y="361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pt-PT">
                <a:solidFill>
                  <a:srgbClr val="1B222D"/>
                </a:solidFill>
                <a:latin typeface="Calibri" panose="020F0502020204030204"/>
              </a:rPr>
              <a:t>UA/DETI • 40431: Modelação e Análise de Sistemas</a:t>
            </a:r>
            <a:endParaRPr lang="pt-PT" dirty="0">
              <a:solidFill>
                <a:srgbClr val="1B222D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30;p39">
            <a:extLst>
              <a:ext uri="{FF2B5EF4-FFF2-40B4-BE49-F238E27FC236}">
                <a16:creationId xmlns:a16="http://schemas.microsoft.com/office/drawing/2014/main" id="{C2E3FF0B-88A4-4567-C436-89CCA16928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B222D"/>
                </a:solidFill>
              </a:rPr>
              <a:t>Oportunidade</a:t>
            </a:r>
            <a:endParaRPr dirty="0">
              <a:solidFill>
                <a:srgbClr val="1B222D"/>
              </a:solidFill>
            </a:endParaRPr>
          </a:p>
        </p:txBody>
      </p:sp>
      <p:pic>
        <p:nvPicPr>
          <p:cNvPr id="1026" name="Picture 2" descr="Gráfico de respostas do Forms. Título da pergunta: Evita supermercados que não lhe sejam habituais, por sentir alguma dificuldade em orientar-se e encontrar os produtos?. Número de respostas: 110 respostas.">
            <a:extLst>
              <a:ext uri="{FF2B5EF4-FFF2-40B4-BE49-F238E27FC236}">
                <a16:creationId xmlns:a16="http://schemas.microsoft.com/office/drawing/2014/main" id="{D028135F-2C71-63D9-FD3A-2BB1A5BB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68" y="1755607"/>
            <a:ext cx="5333664" cy="241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o Rodapé 9">
            <a:extLst>
              <a:ext uri="{FF2B5EF4-FFF2-40B4-BE49-F238E27FC236}">
                <a16:creationId xmlns:a16="http://schemas.microsoft.com/office/drawing/2014/main" id="{0350BAE6-2881-7486-7174-D26FAF56BDD3}"/>
              </a:ext>
            </a:extLst>
          </p:cNvPr>
          <p:cNvSpPr txBox="1">
            <a:spLocks/>
          </p:cNvSpPr>
          <p:nvPr/>
        </p:nvSpPr>
        <p:spPr>
          <a:xfrm>
            <a:off x="2514599" y="361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pt-PT">
                <a:solidFill>
                  <a:srgbClr val="1B222D"/>
                </a:solidFill>
                <a:latin typeface="Calibri" panose="020F0502020204030204"/>
              </a:rPr>
              <a:t>UA/DETI • 40431: Modelação e Análise de Sistemas</a:t>
            </a:r>
            <a:endParaRPr lang="pt-PT" dirty="0">
              <a:solidFill>
                <a:srgbClr val="1B222D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30;p39">
            <a:extLst>
              <a:ext uri="{FF2B5EF4-FFF2-40B4-BE49-F238E27FC236}">
                <a16:creationId xmlns:a16="http://schemas.microsoft.com/office/drawing/2014/main" id="{C2E3FF0B-88A4-4567-C436-89CCA16928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B222D"/>
                </a:solidFill>
              </a:rPr>
              <a:t>Oportunidade</a:t>
            </a:r>
            <a:endParaRPr dirty="0">
              <a:solidFill>
                <a:srgbClr val="1B222D"/>
              </a:solidFill>
            </a:endParaRPr>
          </a:p>
        </p:txBody>
      </p:sp>
      <p:pic>
        <p:nvPicPr>
          <p:cNvPr id="1028" name="Picture 4" descr="Gráfico de respostas do Forms. Título da pergunta: Em algum momento deixou de comprar produtos, por não saber onde estes se encontravam?. Número de respostas: 110 respostas.">
            <a:extLst>
              <a:ext uri="{FF2B5EF4-FFF2-40B4-BE49-F238E27FC236}">
                <a16:creationId xmlns:a16="http://schemas.microsoft.com/office/drawing/2014/main" id="{FFF8F4CB-83D6-2B84-FEC8-CFB29A130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68" y="1929692"/>
            <a:ext cx="5333663" cy="224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Rodapé 9">
            <a:extLst>
              <a:ext uri="{FF2B5EF4-FFF2-40B4-BE49-F238E27FC236}">
                <a16:creationId xmlns:a16="http://schemas.microsoft.com/office/drawing/2014/main" id="{63132240-9DC7-C46E-E489-17D62288771D}"/>
              </a:ext>
            </a:extLst>
          </p:cNvPr>
          <p:cNvSpPr txBox="1">
            <a:spLocks/>
          </p:cNvSpPr>
          <p:nvPr/>
        </p:nvSpPr>
        <p:spPr>
          <a:xfrm>
            <a:off x="2514599" y="361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pt-PT">
                <a:solidFill>
                  <a:srgbClr val="1B222D"/>
                </a:solidFill>
                <a:latin typeface="Calibri" panose="020F0502020204030204"/>
              </a:rPr>
              <a:t>UA/DETI • 40431: Modelação e Análise de Sistemas</a:t>
            </a:r>
            <a:endParaRPr lang="pt-PT" dirty="0">
              <a:solidFill>
                <a:srgbClr val="1B222D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07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30;p39">
            <a:extLst>
              <a:ext uri="{FF2B5EF4-FFF2-40B4-BE49-F238E27FC236}">
                <a16:creationId xmlns:a16="http://schemas.microsoft.com/office/drawing/2014/main" id="{C2E3FF0B-88A4-4567-C436-89CCA16928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B222D"/>
                </a:solidFill>
              </a:rPr>
              <a:t>Oportunidade</a:t>
            </a:r>
            <a:endParaRPr dirty="0">
              <a:solidFill>
                <a:srgbClr val="1B222D"/>
              </a:solidFill>
            </a:endParaRPr>
          </a:p>
        </p:txBody>
      </p:sp>
      <p:sp>
        <p:nvSpPr>
          <p:cNvPr id="4" name="Google Shape;630;p39">
            <a:extLst>
              <a:ext uri="{FF2B5EF4-FFF2-40B4-BE49-F238E27FC236}">
                <a16:creationId xmlns:a16="http://schemas.microsoft.com/office/drawing/2014/main" id="{8CEC0CB0-6BD5-5146-E884-3A3C2C901E22}"/>
              </a:ext>
            </a:extLst>
          </p:cNvPr>
          <p:cNvSpPr txBox="1">
            <a:spLocks/>
          </p:cNvSpPr>
          <p:nvPr/>
        </p:nvSpPr>
        <p:spPr>
          <a:xfrm>
            <a:off x="2050036" y="2494221"/>
            <a:ext cx="5488968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43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3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just"/>
            <a:r>
              <a:rPr lang="pt-PT" sz="2400" dirty="0">
                <a:solidFill>
                  <a:schemeClr val="tx1"/>
                </a:solidFill>
              </a:rPr>
              <a:t>Queixas de enormes dificuldade dos clientes em encontrar os produtos na sua loja.</a:t>
            </a:r>
          </a:p>
        </p:txBody>
      </p:sp>
      <p:sp>
        <p:nvSpPr>
          <p:cNvPr id="5" name="Marcador de Posição do Rodapé 9">
            <a:extLst>
              <a:ext uri="{FF2B5EF4-FFF2-40B4-BE49-F238E27FC236}">
                <a16:creationId xmlns:a16="http://schemas.microsoft.com/office/drawing/2014/main" id="{CFFCA7EA-BAEC-1F1D-5DF2-D0C2229445E4}"/>
              </a:ext>
            </a:extLst>
          </p:cNvPr>
          <p:cNvSpPr txBox="1">
            <a:spLocks/>
          </p:cNvSpPr>
          <p:nvPr/>
        </p:nvSpPr>
        <p:spPr>
          <a:xfrm>
            <a:off x="2514599" y="361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pt-PT">
                <a:solidFill>
                  <a:srgbClr val="1B222D"/>
                </a:solidFill>
                <a:latin typeface="Calibri" panose="020F0502020204030204"/>
              </a:rPr>
              <a:t>UA/DETI • 40431: Modelação e Análise de Sistemas</a:t>
            </a:r>
            <a:endParaRPr lang="pt-PT" dirty="0">
              <a:solidFill>
                <a:srgbClr val="1B222D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658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Transformação digital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7B3BAD4E-08EF-1267-530F-E512F43ACBE7}"/>
              </a:ext>
            </a:extLst>
          </p:cNvPr>
          <p:cNvGrpSpPr/>
          <p:nvPr/>
        </p:nvGrpSpPr>
        <p:grpSpPr>
          <a:xfrm>
            <a:off x="2616200" y="1893756"/>
            <a:ext cx="3803650" cy="1915885"/>
            <a:chOff x="2616200" y="1893756"/>
            <a:chExt cx="3803650" cy="1915885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5090420-4EF9-0092-6D09-CB5046329700}"/>
                </a:ext>
              </a:extLst>
            </p:cNvPr>
            <p:cNvSpPr/>
            <p:nvPr/>
          </p:nvSpPr>
          <p:spPr>
            <a:xfrm>
              <a:off x="2616200" y="1893756"/>
              <a:ext cx="3803650" cy="19158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F57CF77-44FF-DEBE-86D8-E86EBBA5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9630" y="2060111"/>
              <a:ext cx="3344740" cy="1583177"/>
            </a:xfrm>
            <a:prstGeom prst="rect">
              <a:avLst/>
            </a:prstGeom>
          </p:spPr>
        </p:pic>
      </p:grpSp>
      <p:sp>
        <p:nvSpPr>
          <p:cNvPr id="30" name="Marcador de Posição do Rodapé 9">
            <a:extLst>
              <a:ext uri="{FF2B5EF4-FFF2-40B4-BE49-F238E27FC236}">
                <a16:creationId xmlns:a16="http://schemas.microsoft.com/office/drawing/2014/main" id="{D87DAD48-BD05-9C61-96D7-36D68ACBC04D}"/>
              </a:ext>
            </a:extLst>
          </p:cNvPr>
          <p:cNvSpPr txBox="1">
            <a:spLocks/>
          </p:cNvSpPr>
          <p:nvPr/>
        </p:nvSpPr>
        <p:spPr>
          <a:xfrm>
            <a:off x="2514599" y="361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pt-PT">
                <a:solidFill>
                  <a:srgbClr val="1B222D"/>
                </a:solidFill>
                <a:latin typeface="Calibri" panose="020F0502020204030204"/>
              </a:rPr>
              <a:t>UA/DETI • 40431: Modelação e Análise de Sistemas</a:t>
            </a:r>
            <a:endParaRPr lang="pt-PT" dirty="0">
              <a:solidFill>
                <a:srgbClr val="1B222D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 txBox="1">
            <a:spLocks noGrp="1"/>
          </p:cNvSpPr>
          <p:nvPr>
            <p:ph type="title" idx="2"/>
          </p:nvPr>
        </p:nvSpPr>
        <p:spPr>
          <a:xfrm>
            <a:off x="552450" y="867512"/>
            <a:ext cx="2216150" cy="47477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PT" sz="1800" dirty="0"/>
              <a:t>Funcionalidades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55A9A2-91F1-928B-14E9-96F67233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867512"/>
            <a:ext cx="6486193" cy="4069900"/>
          </a:xfrm>
          <a:prstGeom prst="rect">
            <a:avLst/>
          </a:prstGeom>
        </p:spPr>
      </p:pic>
      <p:sp>
        <p:nvSpPr>
          <p:cNvPr id="6" name="Marcador de Posição do Rodapé 9">
            <a:extLst>
              <a:ext uri="{FF2B5EF4-FFF2-40B4-BE49-F238E27FC236}">
                <a16:creationId xmlns:a16="http://schemas.microsoft.com/office/drawing/2014/main" id="{C5E01F59-E1B5-C245-B5B5-4D4376D8914E}"/>
              </a:ext>
            </a:extLst>
          </p:cNvPr>
          <p:cNvSpPr txBox="1">
            <a:spLocks/>
          </p:cNvSpPr>
          <p:nvPr/>
        </p:nvSpPr>
        <p:spPr>
          <a:xfrm>
            <a:off x="2514599" y="361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pt-PT">
                <a:solidFill>
                  <a:srgbClr val="1B222D"/>
                </a:solidFill>
                <a:latin typeface="Calibri" panose="020F0502020204030204"/>
              </a:rPr>
              <a:t>UA/DETI • 40431: Modelação e Análise de Sistemas</a:t>
            </a:r>
            <a:endParaRPr lang="pt-PT" dirty="0">
              <a:solidFill>
                <a:srgbClr val="1B222D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0"/>
    </p:bldLst>
  </p:timing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l">
          <a:buClrTx/>
          <a:buFontTx/>
          <a:defRPr smtClean="0">
            <a:solidFill>
              <a:srgbClr val="1B222D"/>
            </a:solidFill>
            <a:latin typeface="Calibri" panose="020F0502020204030204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157</Words>
  <Application>Microsoft Office PowerPoint</Application>
  <PresentationFormat>Apresentação no Ecrã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Calibri</vt:lpstr>
      <vt:lpstr>Cabin</vt:lpstr>
      <vt:lpstr>Arial</vt:lpstr>
      <vt:lpstr>Epilogue</vt:lpstr>
      <vt:lpstr>Software Development Agency by Slidesgo</vt:lpstr>
      <vt:lpstr>Visão do Produto Relatório</vt:lpstr>
      <vt:lpstr>Auchan é uma empresa francesa que tem dezenas de superfícies comerciais em Portugal. Que atua principalmente em dois ramos, venda de artigos e prestação de serviço técnico dos artigos vendidos.</vt:lpstr>
      <vt:lpstr>Oportunidade</vt:lpstr>
      <vt:lpstr>Oportunidade</vt:lpstr>
      <vt:lpstr>Oportunidade</vt:lpstr>
      <vt:lpstr>Transformação digital</vt:lpstr>
      <vt:lpstr>Funcionalidades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do Produto Relatório</dc:title>
  <dc:creator>André Ribeiro</dc:creator>
  <cp:lastModifiedBy>André Ribeiro</cp:lastModifiedBy>
  <cp:revision>4</cp:revision>
  <dcterms:modified xsi:type="dcterms:W3CDTF">2022-11-30T10:13:23Z</dcterms:modified>
</cp:coreProperties>
</file>