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0"/>
  </p:notesMasterIdLst>
  <p:sldIdLst>
    <p:sldId id="256" r:id="rId2"/>
    <p:sldId id="301" r:id="rId3"/>
    <p:sldId id="300" r:id="rId4"/>
    <p:sldId id="257" r:id="rId5"/>
    <p:sldId id="306" r:id="rId6"/>
    <p:sldId id="305" r:id="rId7"/>
    <p:sldId id="308" r:id="rId8"/>
    <p:sldId id="315" r:id="rId9"/>
    <p:sldId id="307" r:id="rId10"/>
    <p:sldId id="314" r:id="rId11"/>
    <p:sldId id="309" r:id="rId12"/>
    <p:sldId id="310" r:id="rId13"/>
    <p:sldId id="311" r:id="rId14"/>
    <p:sldId id="312" r:id="rId15"/>
    <p:sldId id="313" r:id="rId16"/>
    <p:sldId id="317" r:id="rId17"/>
    <p:sldId id="304" r:id="rId18"/>
    <p:sldId id="269" r:id="rId19"/>
  </p:sldIdLst>
  <p:sldSz cx="9144000" cy="5143500" type="screen16x9"/>
  <p:notesSz cx="6858000" cy="9144000"/>
  <p:embeddedFontLst>
    <p:embeddedFont>
      <p:font typeface="Fira Code" panose="020B060402020202020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D9F0"/>
    <a:srgbClr val="FCC642"/>
    <a:srgbClr val="2E3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31350A4-71FD-4A2C-BDBD-F514F2D7498B}">
  <a:tblStyle styleId="{031350A4-71FD-4A2C-BDBD-F514F2D749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5BE263C-DBD7-4A20-BB59-AAB30ACAA65A}" styleName="Estilo Médio 3 - 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Estilo Escuro 1 - Ênfase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1959663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99154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0924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38551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29692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34124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82318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63862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25696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89636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e7f9c668d6_0_10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e7f9c668d6_0_10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0953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2363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7244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6655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8972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8909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39221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5210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3393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hasCustomPrompt="1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body" idx="1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∗"/>
              <a:defRPr sz="10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" name="Google Shape;54;p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" name="Google Shape;55;p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" name="Google Shape;56;p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" name="Google Shape;57;p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" name="Google Shape;58;p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" name="Google Shape;59;p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" name="Google Shape;60;p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" name="Google Shape;61;p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" name="Google Shape;62;p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8"/>
          <p:cNvSpPr txBox="1">
            <a:spLocks noGrp="1"/>
          </p:cNvSpPr>
          <p:nvPr>
            <p:ph type="title"/>
          </p:nvPr>
        </p:nvSpPr>
        <p:spPr>
          <a:xfrm>
            <a:off x="2673350" y="1194150"/>
            <a:ext cx="4281300" cy="16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9" name="Google Shape;129;p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0" name="Google Shape;130;p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1" name="Google Shape;131;p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2" name="Google Shape;132;p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3" name="Google Shape;133;p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4" name="Google Shape;134;p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5" name="Google Shape;135;p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6" name="Google Shape;136;p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7" name="Google Shape;137;p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8" name="Google Shape;138;p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0" name="Google Shape;140;p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1" name="Google Shape;141;p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2" name="Google Shape;142;p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8" r:id="rId5"/>
    <p:sldLayoutId id="2147483659" r:id="rId6"/>
    <p:sldLayoutId id="2147483669" r:id="rId7"/>
    <p:sldLayoutId id="214748367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23B"/>
        </a:solidFill>
        <a:effectLst/>
      </p:bgPr>
    </p:bg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7"/>
          <p:cNvSpPr txBox="1">
            <a:spLocks noGrp="1"/>
          </p:cNvSpPr>
          <p:nvPr>
            <p:ph type="subTitle" idx="1"/>
          </p:nvPr>
        </p:nvSpPr>
        <p:spPr>
          <a:xfrm>
            <a:off x="2231025" y="2932225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</a:t>
            </a:r>
            <a:r>
              <a:rPr lang="en" dirty="0" smtClean="0"/>
              <a:t>Invista seu dinheiro aqui </a:t>
            </a:r>
            <a:r>
              <a:rPr lang="en" dirty="0"/>
              <a:t>&gt;</a:t>
            </a:r>
            <a:endParaRPr dirty="0"/>
          </a:p>
        </p:txBody>
      </p:sp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4" y="951506"/>
            <a:ext cx="7619158" cy="6261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 smtClean="0"/>
              <a:t>APS </a:t>
            </a:r>
            <a:r>
              <a:rPr lang="pt-BR" dirty="0">
                <a:solidFill>
                  <a:schemeClr val="accent2"/>
                </a:solidFill>
              </a:rPr>
              <a:t>Fundamentos </a:t>
            </a:r>
            <a:r>
              <a:rPr lang="pt-BR" dirty="0" smtClean="0">
                <a:solidFill>
                  <a:schemeClr val="accent2"/>
                </a:solidFill>
              </a:rPr>
              <a:t>de Orientação </a:t>
            </a:r>
            <a:r>
              <a:rPr lang="pt-BR" dirty="0">
                <a:solidFill>
                  <a:schemeClr val="accent2"/>
                </a:solidFill>
              </a:rPr>
              <a:t>a Objetos </a:t>
            </a:r>
            <a:r>
              <a:rPr lang="en" dirty="0" smtClean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 smtClean="0">
                <a:solidFill>
                  <a:schemeClr val="accent3"/>
                </a:solidFill>
              </a:rPr>
              <a:t>Sistema Bancário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656920" y="1892425"/>
            <a:ext cx="7535206" cy="80722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 smtClean="0">
                <a:solidFill>
                  <a:schemeClr val="accent6"/>
                </a:solidFill>
              </a:rPr>
              <a:t>[</a:t>
            </a:r>
            <a:r>
              <a:rPr lang="pt-BR" dirty="0" smtClean="0">
                <a:solidFill>
                  <a:schemeClr val="accent1"/>
                </a:solidFill>
              </a:rPr>
              <a:t>Sistema Bancário</a:t>
            </a:r>
            <a:r>
              <a:rPr lang="en" dirty="0" smtClean="0">
                <a:solidFill>
                  <a:schemeClr val="accent6"/>
                </a:solidFill>
              </a:rPr>
              <a:t>] 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25" y="1759900"/>
            <a:ext cx="506100" cy="2654804"/>
            <a:chOff x="1413525" y="1759900"/>
            <a:chExt cx="506100" cy="2654804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768204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 smtClean="0">
                <a:solidFill>
                  <a:schemeClr val="accent3"/>
                </a:solidFill>
              </a:rPr>
              <a:t>sistemaBancario.cpp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4566025" y="-1"/>
            <a:ext cx="4577975" cy="448825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Google Shape;459;p27"/>
          <p:cNvSpPr txBox="1">
            <a:spLocks/>
          </p:cNvSpPr>
          <p:nvPr/>
        </p:nvSpPr>
        <p:spPr>
          <a:xfrm>
            <a:off x="4209143" y="3912855"/>
            <a:ext cx="4358863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pt-BR" dirty="0"/>
              <a:t>&lt; André </a:t>
            </a:r>
            <a:r>
              <a:rPr lang="pt-BR" dirty="0" err="1"/>
              <a:t>Zambroni</a:t>
            </a:r>
            <a:r>
              <a:rPr lang="pt-BR" dirty="0"/>
              <a:t> </a:t>
            </a:r>
            <a:r>
              <a:rPr lang="pt-BR" dirty="0" err="1"/>
              <a:t>Riedel</a:t>
            </a:r>
            <a:r>
              <a:rPr lang="pt-BR" dirty="0"/>
              <a:t>; </a:t>
            </a:r>
          </a:p>
          <a:p>
            <a:pPr marL="0" indent="0"/>
            <a:r>
              <a:rPr lang="pt-BR" dirty="0"/>
              <a:t>  Letícia Siguinolfi de Lima; </a:t>
            </a:r>
          </a:p>
          <a:p>
            <a:pPr marL="0" indent="0"/>
            <a:r>
              <a:rPr lang="pt-BR" dirty="0"/>
              <a:t>  Lucas </a:t>
            </a:r>
            <a:r>
              <a:rPr lang="pt-BR" dirty="0" err="1"/>
              <a:t>Guska</a:t>
            </a:r>
            <a:r>
              <a:rPr lang="pt-BR" dirty="0"/>
              <a:t> Lopes </a:t>
            </a:r>
            <a:r>
              <a:rPr lang="pt-BR" dirty="0" smtClean="0"/>
              <a:t>&gt;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4155479" y="125900"/>
            <a:ext cx="279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chemeClr val="accent6"/>
                </a:solidFill>
              </a:rPr>
              <a:t>X</a:t>
            </a:r>
            <a:endParaRPr lang="pt-BR" sz="1100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23B"/>
        </a:solidFill>
        <a:effectLst/>
      </p:bgPr>
    </p:bg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1673721" y="515914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 smtClean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3" name="Google Shape;503;p30"/>
          <p:cNvSpPr txBox="1"/>
          <p:nvPr/>
        </p:nvSpPr>
        <p:spPr>
          <a:xfrm>
            <a:off x="7655541" y="3504073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 smtClean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/>
          <p:nvPr/>
        </p:nvCxnSpPr>
        <p:spPr>
          <a:xfrm>
            <a:off x="2387300" y="1347847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 smtClean="0">
                <a:solidFill>
                  <a:schemeClr val="accent3"/>
                </a:solidFill>
              </a:rPr>
              <a:t>Sistema Bancário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None/>
            </a:pPr>
            <a:r>
              <a:rPr lang="pt-BR" smtClean="0">
                <a:solidFill>
                  <a:schemeClr val="accent3"/>
                </a:solidFill>
              </a:rPr>
              <a:t>sistemaBancario.cpp</a:t>
            </a:r>
            <a:endParaRPr lang="pt-BR" dirty="0">
              <a:solidFill>
                <a:schemeClr val="accent3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566025" y="-1"/>
            <a:ext cx="4577975" cy="448825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4155479" y="125900"/>
            <a:ext cx="279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chemeClr val="accent6"/>
                </a:solidFill>
              </a:rPr>
              <a:t>X</a:t>
            </a:r>
            <a:endParaRPr lang="pt-BR" sz="1100" dirty="0">
              <a:solidFill>
                <a:schemeClr val="accent6"/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566" y="1865967"/>
            <a:ext cx="4827185" cy="123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23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23B"/>
        </a:solidFill>
        <a:effectLst/>
      </p:bgPr>
    </p:bg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1673721" y="515914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 smtClean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3" name="Google Shape;503;p30"/>
          <p:cNvSpPr txBox="1"/>
          <p:nvPr/>
        </p:nvSpPr>
        <p:spPr>
          <a:xfrm>
            <a:off x="7655541" y="3504073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 smtClean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/>
          <p:nvPr/>
        </p:nvCxnSpPr>
        <p:spPr>
          <a:xfrm>
            <a:off x="2387300" y="1347847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 smtClean="0">
                <a:solidFill>
                  <a:schemeClr val="accent3"/>
                </a:solidFill>
              </a:rPr>
              <a:t>Sistema Bancário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None/>
            </a:pPr>
            <a:r>
              <a:rPr lang="pt-BR" smtClean="0">
                <a:solidFill>
                  <a:schemeClr val="accent3"/>
                </a:solidFill>
              </a:rPr>
              <a:t>sistemaBancario.cpp</a:t>
            </a:r>
            <a:endParaRPr lang="pt-BR" dirty="0">
              <a:solidFill>
                <a:schemeClr val="accent3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566025" y="-1"/>
            <a:ext cx="4577975" cy="448825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4155479" y="125900"/>
            <a:ext cx="279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chemeClr val="accent6"/>
                </a:solidFill>
              </a:rPr>
              <a:t>X</a:t>
            </a:r>
            <a:endParaRPr lang="pt-BR" sz="1100" dirty="0">
              <a:solidFill>
                <a:schemeClr val="accent6"/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530" y="825113"/>
            <a:ext cx="3528153" cy="340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00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23B"/>
        </a:solidFill>
        <a:effectLst/>
      </p:bgPr>
    </p:bg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1673721" y="515914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 smtClean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3" name="Google Shape;503;p30"/>
          <p:cNvSpPr txBox="1"/>
          <p:nvPr/>
        </p:nvSpPr>
        <p:spPr>
          <a:xfrm>
            <a:off x="7655541" y="3504073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 smtClean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/>
          <p:nvPr/>
        </p:nvCxnSpPr>
        <p:spPr>
          <a:xfrm>
            <a:off x="2387300" y="1347847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 smtClean="0">
                <a:solidFill>
                  <a:schemeClr val="accent3"/>
                </a:solidFill>
              </a:rPr>
              <a:t>Sistema Bancário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None/>
            </a:pPr>
            <a:r>
              <a:rPr lang="pt-BR" smtClean="0">
                <a:solidFill>
                  <a:schemeClr val="accent3"/>
                </a:solidFill>
              </a:rPr>
              <a:t>sistemaBancario.cpp</a:t>
            </a:r>
            <a:endParaRPr lang="pt-BR" dirty="0">
              <a:solidFill>
                <a:schemeClr val="accent3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566025" y="-1"/>
            <a:ext cx="4577975" cy="448825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4155479" y="125900"/>
            <a:ext cx="279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chemeClr val="accent6"/>
                </a:solidFill>
              </a:rPr>
              <a:t>X</a:t>
            </a:r>
            <a:endParaRPr lang="pt-BR" sz="1100" dirty="0">
              <a:solidFill>
                <a:schemeClr val="accent6"/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566" y="1898474"/>
            <a:ext cx="4827185" cy="116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46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23B"/>
        </a:solidFill>
        <a:effectLst/>
      </p:bgPr>
    </p:bg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1673721" y="515914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 smtClean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3" name="Google Shape;503;p30"/>
          <p:cNvSpPr txBox="1"/>
          <p:nvPr/>
        </p:nvSpPr>
        <p:spPr>
          <a:xfrm>
            <a:off x="7655541" y="3504073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 smtClean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/>
          <p:nvPr/>
        </p:nvCxnSpPr>
        <p:spPr>
          <a:xfrm>
            <a:off x="2387300" y="1347847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 smtClean="0">
                <a:solidFill>
                  <a:schemeClr val="accent3"/>
                </a:solidFill>
              </a:rPr>
              <a:t>Sistema Bancário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None/>
            </a:pPr>
            <a:r>
              <a:rPr lang="pt-BR" smtClean="0">
                <a:solidFill>
                  <a:schemeClr val="accent3"/>
                </a:solidFill>
              </a:rPr>
              <a:t>sistemaBancario.cpp</a:t>
            </a:r>
            <a:endParaRPr lang="pt-BR" dirty="0">
              <a:solidFill>
                <a:schemeClr val="accent3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566025" y="-1"/>
            <a:ext cx="4577975" cy="448825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4155479" y="125900"/>
            <a:ext cx="279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chemeClr val="accent6"/>
                </a:solidFill>
              </a:rPr>
              <a:t>X</a:t>
            </a:r>
            <a:endParaRPr lang="pt-BR" sz="1100" dirty="0">
              <a:solidFill>
                <a:schemeClr val="accent6"/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566" y="1693498"/>
            <a:ext cx="4827185" cy="157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53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23B"/>
        </a:solidFill>
        <a:effectLst/>
      </p:bgPr>
    </p:bg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1673721" y="515914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 smtClean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3" name="Google Shape;503;p30"/>
          <p:cNvSpPr txBox="1"/>
          <p:nvPr/>
        </p:nvSpPr>
        <p:spPr>
          <a:xfrm>
            <a:off x="7655541" y="3504073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 smtClean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/>
          <p:nvPr/>
        </p:nvCxnSpPr>
        <p:spPr>
          <a:xfrm>
            <a:off x="2387300" y="1347847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 smtClean="0">
                <a:solidFill>
                  <a:schemeClr val="accent3"/>
                </a:solidFill>
              </a:rPr>
              <a:t>Sistema Bancário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None/>
            </a:pPr>
            <a:r>
              <a:rPr lang="pt-BR" smtClean="0">
                <a:solidFill>
                  <a:schemeClr val="accent3"/>
                </a:solidFill>
              </a:rPr>
              <a:t>sistemaBancario.cpp</a:t>
            </a:r>
            <a:endParaRPr lang="pt-BR" dirty="0">
              <a:solidFill>
                <a:schemeClr val="accent3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566025" y="-1"/>
            <a:ext cx="4577975" cy="448825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4155479" y="125900"/>
            <a:ext cx="279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chemeClr val="accent6"/>
                </a:solidFill>
              </a:rPr>
              <a:t>X</a:t>
            </a:r>
            <a:endParaRPr lang="pt-BR" sz="1100" dirty="0">
              <a:solidFill>
                <a:schemeClr val="accent6"/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566" y="1711508"/>
            <a:ext cx="4827185" cy="154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84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23B"/>
        </a:solidFill>
        <a:effectLst/>
      </p:bgPr>
    </p:bg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1673721" y="515914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 smtClean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3" name="Google Shape;503;p30"/>
          <p:cNvSpPr txBox="1"/>
          <p:nvPr/>
        </p:nvSpPr>
        <p:spPr>
          <a:xfrm>
            <a:off x="7655541" y="3504073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 smtClean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/>
          <p:nvPr/>
        </p:nvCxnSpPr>
        <p:spPr>
          <a:xfrm>
            <a:off x="2387300" y="1347847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 smtClean="0">
                <a:solidFill>
                  <a:schemeClr val="accent3"/>
                </a:solidFill>
              </a:rPr>
              <a:t>Sistema Bancário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None/>
            </a:pPr>
            <a:r>
              <a:rPr lang="pt-BR" smtClean="0">
                <a:solidFill>
                  <a:schemeClr val="accent3"/>
                </a:solidFill>
              </a:rPr>
              <a:t>sistemaBancario.cpp</a:t>
            </a:r>
            <a:endParaRPr lang="pt-BR" dirty="0">
              <a:solidFill>
                <a:schemeClr val="accent3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566025" y="-1"/>
            <a:ext cx="4577975" cy="448825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4155479" y="125900"/>
            <a:ext cx="279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chemeClr val="accent6"/>
                </a:solidFill>
              </a:rPr>
              <a:t>X</a:t>
            </a:r>
            <a:endParaRPr lang="pt-BR" sz="1100" dirty="0">
              <a:solidFill>
                <a:schemeClr val="accent6"/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825" y="1597993"/>
            <a:ext cx="4358684" cy="186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60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23B"/>
        </a:solidFill>
        <a:effectLst/>
      </p:bgPr>
    </p:bg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 smtClean="0">
                <a:solidFill>
                  <a:schemeClr val="accent3"/>
                </a:solidFill>
              </a:rPr>
              <a:t>Sistema Bancário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None/>
            </a:pPr>
            <a:r>
              <a:rPr lang="pt-BR" smtClean="0">
                <a:solidFill>
                  <a:schemeClr val="accent3"/>
                </a:solidFill>
              </a:rPr>
              <a:t>sistemaBancario.cpp</a:t>
            </a:r>
            <a:endParaRPr lang="pt-BR" dirty="0">
              <a:solidFill>
                <a:schemeClr val="accent3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566025" y="-1"/>
            <a:ext cx="4577975" cy="448825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4155479" y="125900"/>
            <a:ext cx="279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chemeClr val="accent6"/>
                </a:solidFill>
              </a:rPr>
              <a:t>X</a:t>
            </a:r>
            <a:endParaRPr lang="pt-BR" sz="1100" dirty="0">
              <a:solidFill>
                <a:schemeClr val="accent6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91" y="687951"/>
            <a:ext cx="8366467" cy="399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16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23B"/>
        </a:solidFill>
        <a:effectLst/>
      </p:bgPr>
    </p:bg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 smtClean="0"/>
              <a:t>03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6690612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 smtClean="0">
                <a:solidFill>
                  <a:schemeClr val="accent6"/>
                </a:solidFill>
              </a:rPr>
              <a:t>[</a:t>
            </a:r>
            <a:r>
              <a:rPr lang="pt-BR" dirty="0">
                <a:solidFill>
                  <a:srgbClr val="FCC642"/>
                </a:solidFill>
              </a:rPr>
              <a:t>Apresentação do </a:t>
            </a:r>
            <a:r>
              <a:rPr lang="pt-BR" dirty="0" smtClean="0">
                <a:solidFill>
                  <a:srgbClr val="FCC642"/>
                </a:solidFill>
              </a:rPr>
              <a:t>Programa</a:t>
            </a:r>
            <a:r>
              <a:rPr lang="en" dirty="0" smtClean="0">
                <a:solidFill>
                  <a:schemeClr val="accent6"/>
                </a:solidFill>
              </a:rPr>
              <a:t>]</a:t>
            </a:r>
            <a:r>
              <a:rPr lang="en" dirty="0" smtClean="0">
                <a:solidFill>
                  <a:schemeClr val="accent1"/>
                </a:solidFill>
              </a:rPr>
              <a:t>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3038362" y="2448125"/>
            <a:ext cx="4092687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</a:t>
            </a:r>
            <a:r>
              <a:rPr lang="en" dirty="0" smtClean="0"/>
              <a:t>Como utilizar o Sistema Bancário? </a:t>
            </a:r>
            <a:r>
              <a:rPr lang="en" dirty="0"/>
              <a:t>&gt;</a:t>
            </a:r>
            <a:endParaRPr dirty="0"/>
          </a:p>
        </p:txBody>
      </p:sp>
      <p:sp>
        <p:nvSpPr>
          <p:cNvPr id="503" name="Google Shape;503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 smtClean="0">
                <a:solidFill>
                  <a:schemeClr val="accent3"/>
                </a:solidFill>
              </a:rPr>
              <a:t>Sistema Bancário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None/>
            </a:pPr>
            <a:r>
              <a:rPr lang="pt-BR" smtClean="0">
                <a:solidFill>
                  <a:schemeClr val="accent3"/>
                </a:solidFill>
              </a:rPr>
              <a:t>sistemaBancario.cpp</a:t>
            </a:r>
            <a:endParaRPr lang="pt-BR" dirty="0">
              <a:solidFill>
                <a:schemeClr val="accent3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566025" y="-1"/>
            <a:ext cx="4577975" cy="448825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4155479" y="125900"/>
            <a:ext cx="279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chemeClr val="accent6"/>
                </a:solidFill>
              </a:rPr>
              <a:t>X</a:t>
            </a:r>
            <a:endParaRPr lang="pt-BR" sz="11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53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23B"/>
        </a:solidFill>
        <a:effectLst/>
      </p:bgPr>
    </p:bg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40"/>
          <p:cNvSpPr txBox="1">
            <a:spLocks noGrp="1"/>
          </p:cNvSpPr>
          <p:nvPr>
            <p:ph type="title"/>
          </p:nvPr>
        </p:nvSpPr>
        <p:spPr>
          <a:xfrm>
            <a:off x="2114549" y="1259464"/>
            <a:ext cx="6532528" cy="16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Obrigado pela Atenção </a:t>
            </a:r>
            <a:r>
              <a:rPr lang="en" sz="3600" dirty="0">
                <a:solidFill>
                  <a:schemeClr val="accent6"/>
                </a:solidFill>
              </a:rPr>
              <a:t>{</a:t>
            </a:r>
            <a:r>
              <a:rPr lang="en" sz="3600" dirty="0">
                <a:solidFill>
                  <a:schemeClr val="accent3"/>
                </a:solidFill>
              </a:rPr>
              <a:t> </a:t>
            </a:r>
            <a:br>
              <a:rPr lang="en" sz="3600" dirty="0">
                <a:solidFill>
                  <a:schemeClr val="accent3"/>
                </a:solidFill>
              </a:rPr>
            </a:br>
            <a:r>
              <a:rPr lang="en" sz="3600" dirty="0">
                <a:solidFill>
                  <a:schemeClr val="accent3"/>
                </a:solidFill>
              </a:rPr>
              <a:t/>
            </a:r>
            <a:br>
              <a:rPr lang="en" sz="3600" dirty="0">
                <a:solidFill>
                  <a:schemeClr val="accent3"/>
                </a:solidFill>
              </a:rPr>
            </a:br>
            <a:r>
              <a:rPr lang="en" sz="3200" dirty="0">
                <a:solidFill>
                  <a:schemeClr val="accent2"/>
                </a:solidFill>
              </a:rPr>
              <a:t>Alguma pergunta?</a:t>
            </a:r>
            <a:r>
              <a:rPr lang="en" sz="3600" dirty="0">
                <a:solidFill>
                  <a:schemeClr val="accent2"/>
                </a:solidFill>
              </a:rPr>
              <a:t> </a:t>
            </a:r>
            <a:endParaRPr sz="3600" dirty="0">
              <a:solidFill>
                <a:schemeClr val="accent2"/>
              </a:solidFill>
            </a:endParaRPr>
          </a:p>
        </p:txBody>
      </p:sp>
      <p:sp>
        <p:nvSpPr>
          <p:cNvPr id="822" name="Google Shape;822;p4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 smtClean="0">
                <a:solidFill>
                  <a:schemeClr val="accent3"/>
                </a:solidFill>
              </a:rPr>
              <a:t>Sistema Bancário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823" name="Google Shape;823;p4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None/>
            </a:pPr>
            <a:r>
              <a:rPr lang="pt-BR" smtClean="0">
                <a:solidFill>
                  <a:schemeClr val="accent3"/>
                </a:solidFill>
              </a:rPr>
              <a:t>sistemaBancario.cpp</a:t>
            </a:r>
            <a:endParaRPr lang="pt-BR" dirty="0">
              <a:solidFill>
                <a:schemeClr val="accent3"/>
              </a:solidFill>
            </a:endParaRPr>
          </a:p>
        </p:txBody>
      </p:sp>
      <p:sp>
        <p:nvSpPr>
          <p:cNvPr id="824" name="Google Shape;824;p40"/>
          <p:cNvSpPr txBox="1"/>
          <p:nvPr/>
        </p:nvSpPr>
        <p:spPr>
          <a:xfrm>
            <a:off x="2114549" y="3364638"/>
            <a:ext cx="5061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566025" y="-1"/>
            <a:ext cx="4577975" cy="448825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4155479" y="125900"/>
            <a:ext cx="279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chemeClr val="accent6"/>
                </a:solidFill>
              </a:rPr>
              <a:t>X</a:t>
            </a:r>
            <a:endParaRPr lang="pt-BR" sz="1100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23B"/>
        </a:solidFill>
        <a:effectLst/>
      </p:bgPr>
    </p:bg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9"/>
          <p:cNvSpPr txBox="1">
            <a:spLocks noGrp="1"/>
          </p:cNvSpPr>
          <p:nvPr>
            <p:ph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81" name="Google Shape;481;p29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Definição </a:t>
            </a:r>
            <a:r>
              <a:rPr lang="en" dirty="0" smtClean="0"/>
              <a:t>e utilidade </a:t>
            </a:r>
            <a:r>
              <a:rPr lang="en" dirty="0"/>
              <a:t>&gt;</a:t>
            </a:r>
            <a:endParaRPr dirty="0"/>
          </a:p>
        </p:txBody>
      </p:sp>
      <p:sp>
        <p:nvSpPr>
          <p:cNvPr id="482" name="Google Shape;482;p29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87775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Breve resumo</a:t>
            </a:r>
            <a:endParaRPr dirty="0"/>
          </a:p>
        </p:txBody>
      </p:sp>
      <p:sp>
        <p:nvSpPr>
          <p:cNvPr id="483" name="Google Shape;483;p29"/>
          <p:cNvSpPr txBox="1">
            <a:spLocks noGrp="1"/>
          </p:cNvSpPr>
          <p:nvPr>
            <p:ph type="title" idx="3"/>
          </p:nvPr>
        </p:nvSpPr>
        <p:spPr>
          <a:xfrm flipH="1">
            <a:off x="2850125" y="2459617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84" name="Google Shape;484;p29"/>
          <p:cNvSpPr txBox="1">
            <a:spLocks noGrp="1"/>
          </p:cNvSpPr>
          <p:nvPr>
            <p:ph type="subTitle" idx="4"/>
          </p:nvPr>
        </p:nvSpPr>
        <p:spPr>
          <a:xfrm>
            <a:off x="3511551" y="2856316"/>
            <a:ext cx="556895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&lt; </a:t>
            </a:r>
            <a:r>
              <a:rPr lang="pt-BR" dirty="0"/>
              <a:t>Apresentação do pequeno diagrama de classes do programa </a:t>
            </a:r>
            <a:r>
              <a:rPr lang="en" dirty="0" smtClean="0"/>
              <a:t>&gt;</a:t>
            </a:r>
            <a:endParaRPr dirty="0"/>
          </a:p>
        </p:txBody>
      </p:sp>
      <p:sp>
        <p:nvSpPr>
          <p:cNvPr id="485" name="Google Shape;485;p29"/>
          <p:cNvSpPr txBox="1">
            <a:spLocks noGrp="1"/>
          </p:cNvSpPr>
          <p:nvPr>
            <p:ph type="subTitle" idx="5"/>
          </p:nvPr>
        </p:nvSpPr>
        <p:spPr>
          <a:xfrm>
            <a:off x="3722225" y="2459605"/>
            <a:ext cx="3767904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>
                <a:solidFill>
                  <a:srgbClr val="72D9F0"/>
                </a:solidFill>
              </a:rPr>
              <a:t>Diagrama de Classes</a:t>
            </a:r>
            <a:endParaRPr lang="pt-BR" dirty="0"/>
          </a:p>
        </p:txBody>
      </p:sp>
      <p:sp>
        <p:nvSpPr>
          <p:cNvPr id="486" name="Google Shape;486;p29"/>
          <p:cNvSpPr txBox="1">
            <a:spLocks noGrp="1"/>
          </p:cNvSpPr>
          <p:nvPr>
            <p:ph type="title" idx="6"/>
          </p:nvPr>
        </p:nvSpPr>
        <p:spPr>
          <a:xfrm flipH="1">
            <a:off x="4242875" y="36034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7" name="Google Shape;487;p29"/>
          <p:cNvSpPr txBox="1">
            <a:spLocks noGrp="1"/>
          </p:cNvSpPr>
          <p:nvPr>
            <p:ph type="subTitle" idx="7"/>
          </p:nvPr>
        </p:nvSpPr>
        <p:spPr>
          <a:xfrm>
            <a:off x="5114975" y="3941792"/>
            <a:ext cx="3724226" cy="66830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/>
              <a:t>&lt; </a:t>
            </a:r>
            <a:r>
              <a:rPr lang="pt-BR" dirty="0"/>
              <a:t>Apresentação das telas e como utilizá-las </a:t>
            </a:r>
            <a:r>
              <a:rPr lang="en" dirty="0" smtClean="0"/>
              <a:t>&gt;</a:t>
            </a:r>
            <a:endParaRPr dirty="0"/>
          </a:p>
        </p:txBody>
      </p:sp>
      <p:sp>
        <p:nvSpPr>
          <p:cNvPr id="488" name="Google Shape;488;p29"/>
          <p:cNvSpPr txBox="1">
            <a:spLocks noGrp="1"/>
          </p:cNvSpPr>
          <p:nvPr>
            <p:ph type="subTitle" idx="8"/>
          </p:nvPr>
        </p:nvSpPr>
        <p:spPr>
          <a:xfrm>
            <a:off x="5114975" y="3603400"/>
            <a:ext cx="3582138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Clr>
                <a:srgbClr val="2E323B"/>
              </a:buClr>
            </a:pPr>
            <a:r>
              <a:rPr lang="pt-BR" dirty="0" smtClean="0">
                <a:solidFill>
                  <a:srgbClr val="FCC642"/>
                </a:solidFill>
              </a:rPr>
              <a:t>Apresentação </a:t>
            </a:r>
            <a:r>
              <a:rPr lang="pt-BR" dirty="0">
                <a:solidFill>
                  <a:srgbClr val="FCC642"/>
                </a:solidFill>
              </a:rPr>
              <a:t>do </a:t>
            </a:r>
            <a:r>
              <a:rPr lang="pt-BR" dirty="0" smtClean="0">
                <a:solidFill>
                  <a:srgbClr val="FCC642"/>
                </a:solidFill>
              </a:rPr>
              <a:t>Programa</a:t>
            </a:r>
            <a:r>
              <a:rPr lang="en" dirty="0" smtClean="0">
                <a:solidFill>
                  <a:srgbClr val="72D9F0"/>
                </a:solidFill>
              </a:rPr>
              <a:t> </a:t>
            </a:r>
            <a:endParaRPr dirty="0">
              <a:solidFill>
                <a:srgbClr val="72D9F0"/>
              </a:solidFill>
            </a:endParaRPr>
          </a:p>
        </p:txBody>
      </p:sp>
      <p:sp>
        <p:nvSpPr>
          <p:cNvPr id="489" name="Google Shape;489;p29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Conteúdos do </a:t>
            </a:r>
            <a:r>
              <a:rPr lang="en" dirty="0">
                <a:solidFill>
                  <a:schemeClr val="accent2"/>
                </a:solidFill>
              </a:rPr>
              <a:t>‘Trabalho’</a:t>
            </a:r>
            <a:r>
              <a:rPr lang="en" dirty="0"/>
              <a:t>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90" name="Google Shape;490;p29"/>
          <p:cNvGrpSpPr/>
          <p:nvPr/>
        </p:nvGrpSpPr>
        <p:grpSpPr>
          <a:xfrm>
            <a:off x="1084825" y="1168950"/>
            <a:ext cx="506100" cy="3540775"/>
            <a:chOff x="1084825" y="1168950"/>
            <a:chExt cx="506100" cy="3540775"/>
          </a:xfrm>
        </p:grpSpPr>
        <p:sp>
          <p:nvSpPr>
            <p:cNvPr id="491" name="Google Shape;491;p29"/>
            <p:cNvSpPr txBox="1"/>
            <p:nvPr/>
          </p:nvSpPr>
          <p:spPr>
            <a:xfrm>
              <a:off x="1084825" y="40941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92" name="Google Shape;492;p29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3" name="Google Shape;493;p29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 smtClean="0">
                <a:solidFill>
                  <a:schemeClr val="accent3"/>
                </a:solidFill>
              </a:rPr>
              <a:t>Sistema Bancário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94" name="Google Shape;494;p29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/>
            <a:r>
              <a:rPr lang="pt-BR" smtClean="0"/>
              <a:t>sistemaBancario.cpp</a:t>
            </a:r>
            <a:endParaRPr lang="pt-BR" dirty="0"/>
          </a:p>
        </p:txBody>
      </p:sp>
      <p:sp>
        <p:nvSpPr>
          <p:cNvPr id="17" name="Retângulo 16"/>
          <p:cNvSpPr/>
          <p:nvPr/>
        </p:nvSpPr>
        <p:spPr>
          <a:xfrm>
            <a:off x="4566025" y="-1"/>
            <a:ext cx="4577975" cy="448825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4155479" y="125900"/>
            <a:ext cx="279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chemeClr val="accent6"/>
                </a:solidFill>
              </a:rPr>
              <a:t>X</a:t>
            </a:r>
            <a:endParaRPr lang="pt-BR" sz="11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78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23B"/>
        </a:solidFill>
        <a:effectLst/>
      </p:bgPr>
    </p:bg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01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6690612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 smtClean="0">
                <a:solidFill>
                  <a:schemeClr val="accent6"/>
                </a:solidFill>
              </a:rPr>
              <a:t>[</a:t>
            </a:r>
            <a:r>
              <a:rPr lang="pt-BR" dirty="0">
                <a:solidFill>
                  <a:schemeClr val="accent1"/>
                </a:solidFill>
              </a:rPr>
              <a:t>Breve </a:t>
            </a:r>
            <a:r>
              <a:rPr lang="pt-BR" dirty="0" smtClean="0">
                <a:solidFill>
                  <a:schemeClr val="accent1"/>
                </a:solidFill>
              </a:rPr>
              <a:t>resumo</a:t>
            </a:r>
            <a:r>
              <a:rPr lang="en" dirty="0" smtClean="0">
                <a:solidFill>
                  <a:schemeClr val="accent6"/>
                </a:solidFill>
              </a:rPr>
              <a:t>]</a:t>
            </a:r>
            <a:r>
              <a:rPr lang="en" dirty="0" smtClean="0">
                <a:solidFill>
                  <a:schemeClr val="accent1"/>
                </a:solidFill>
              </a:rPr>
              <a:t>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3038362" y="2448125"/>
            <a:ext cx="4092687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</a:t>
            </a:r>
            <a:r>
              <a:rPr lang="en" dirty="0" smtClean="0"/>
              <a:t>O que posso fazer com o sistema bancário? </a:t>
            </a:r>
            <a:r>
              <a:rPr lang="en" dirty="0"/>
              <a:t>&gt;</a:t>
            </a:r>
            <a:endParaRPr dirty="0"/>
          </a:p>
        </p:txBody>
      </p:sp>
      <p:sp>
        <p:nvSpPr>
          <p:cNvPr id="503" name="Google Shape;503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 smtClean="0">
                <a:solidFill>
                  <a:schemeClr val="accent3"/>
                </a:solidFill>
              </a:rPr>
              <a:t>Sistema Bancário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None/>
            </a:pPr>
            <a:r>
              <a:rPr lang="pt-BR" smtClean="0">
                <a:solidFill>
                  <a:schemeClr val="accent3"/>
                </a:solidFill>
              </a:rPr>
              <a:t>sistemaBancario.cpp</a:t>
            </a:r>
            <a:endParaRPr lang="pt-BR" dirty="0">
              <a:solidFill>
                <a:schemeClr val="accent3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566025" y="-1"/>
            <a:ext cx="4577975" cy="448825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4155479" y="125900"/>
            <a:ext cx="279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chemeClr val="accent6"/>
                </a:solidFill>
              </a:rPr>
              <a:t>X</a:t>
            </a:r>
            <a:endParaRPr lang="pt-BR" sz="11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41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23B"/>
        </a:solidFill>
        <a:effectLst/>
      </p:bgPr>
    </p:bg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8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Sistema </a:t>
            </a:r>
            <a:r>
              <a:rPr lang="en" dirty="0" smtClean="0">
                <a:solidFill>
                  <a:schemeClr val="accent2"/>
                </a:solidFill>
              </a:rPr>
              <a:t>Bancário;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472" name="Google Shape;472;p28"/>
          <p:cNvSpPr txBox="1">
            <a:spLocks noGrp="1"/>
          </p:cNvSpPr>
          <p:nvPr>
            <p:ph type="body" idx="1"/>
          </p:nvPr>
        </p:nvSpPr>
        <p:spPr>
          <a:xfrm>
            <a:off x="1464250" y="1123899"/>
            <a:ext cx="6969600" cy="33556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pt-BR" sz="1100" dirty="0">
                <a:solidFill>
                  <a:schemeClr val="accent6"/>
                </a:solidFill>
              </a:rPr>
              <a:t>O programa escolhido pela equipe para ser desenvolvido foi um </a:t>
            </a:r>
            <a:r>
              <a:rPr lang="pt-BR" sz="1100" dirty="0" smtClean="0">
                <a:solidFill>
                  <a:schemeClr val="accent6"/>
                </a:solidFill>
              </a:rPr>
              <a:t>Sistema Bancário, que possui </a:t>
            </a:r>
            <a:r>
              <a:rPr lang="pt-BR" sz="1100" dirty="0">
                <a:solidFill>
                  <a:schemeClr val="accent6"/>
                </a:solidFill>
              </a:rPr>
              <a:t>cadastro de contas, titulares, chave PIX, entre outras </a:t>
            </a:r>
            <a:r>
              <a:rPr lang="pt-BR" sz="1100" dirty="0" smtClean="0">
                <a:solidFill>
                  <a:schemeClr val="accent6"/>
                </a:solidFill>
              </a:rPr>
              <a:t>funcionalidades.</a:t>
            </a:r>
          </a:p>
          <a:p>
            <a:pPr marL="0" lvl="0" indent="0">
              <a:buNone/>
            </a:pPr>
            <a:endParaRPr lang="pt-BR" sz="1100" dirty="0" smtClean="0">
              <a:solidFill>
                <a:schemeClr val="accent6"/>
              </a:solidFill>
            </a:endParaRPr>
          </a:p>
          <a:p>
            <a:pPr marL="0" lvl="0" indent="0">
              <a:buNone/>
            </a:pPr>
            <a:r>
              <a:rPr lang="pt-BR" sz="1100" dirty="0" smtClean="0">
                <a:solidFill>
                  <a:schemeClr val="accent6"/>
                </a:solidFill>
              </a:rPr>
              <a:t>Algumas das funcionalidades são:</a:t>
            </a:r>
          </a:p>
          <a:p>
            <a:pPr marL="0" lvl="0" indent="0">
              <a:buNone/>
            </a:pPr>
            <a:endParaRPr lang="pt-BR" sz="1100" dirty="0">
              <a:solidFill>
                <a:schemeClr val="accent6"/>
              </a:solidFill>
            </a:endParaRPr>
          </a:p>
          <a:p>
            <a:pPr marL="171450" indent="-171450">
              <a:buClr>
                <a:schemeClr val="bg1"/>
              </a:buClr>
            </a:pPr>
            <a:r>
              <a:rPr lang="pt-BR" sz="1100" dirty="0" smtClean="0">
                <a:solidFill>
                  <a:schemeClr val="accent6"/>
                </a:solidFill>
              </a:rPr>
              <a:t>Possibilidade de cadastro de três tipos de contas: </a:t>
            </a:r>
          </a:p>
          <a:p>
            <a:pPr marL="628650" lvl="1" indent="-1714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pt-BR" sz="1100" dirty="0" smtClean="0">
                <a:solidFill>
                  <a:schemeClr val="bg1"/>
                </a:solidFill>
              </a:rPr>
              <a:t>Conta simples</a:t>
            </a:r>
            <a:r>
              <a:rPr lang="pt-BR" sz="1100" dirty="0" smtClean="0">
                <a:solidFill>
                  <a:schemeClr val="accent6"/>
                </a:solidFill>
              </a:rPr>
              <a:t>;</a:t>
            </a:r>
          </a:p>
          <a:p>
            <a:pPr marL="628650" lvl="1" indent="-1714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pt-BR" sz="1100" dirty="0">
                <a:solidFill>
                  <a:schemeClr val="bg1"/>
                </a:solidFill>
              </a:rPr>
              <a:t>C</a:t>
            </a:r>
            <a:r>
              <a:rPr lang="pt-BR" sz="1100" dirty="0" smtClean="0">
                <a:solidFill>
                  <a:schemeClr val="bg1"/>
                </a:solidFill>
              </a:rPr>
              <a:t>onta especial</a:t>
            </a:r>
            <a:r>
              <a:rPr lang="pt-BR" sz="1100" dirty="0" smtClean="0">
                <a:solidFill>
                  <a:schemeClr val="accent6"/>
                </a:solidFill>
              </a:rPr>
              <a:t>;</a:t>
            </a:r>
          </a:p>
          <a:p>
            <a:pPr marL="628650" lvl="1" indent="-1714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pt-BR" sz="1100" dirty="0" smtClean="0">
                <a:solidFill>
                  <a:schemeClr val="bg1"/>
                </a:solidFill>
              </a:rPr>
              <a:t>Conta poupança</a:t>
            </a:r>
            <a:r>
              <a:rPr lang="pt-BR" sz="1100" dirty="0" smtClean="0">
                <a:solidFill>
                  <a:schemeClr val="accent6"/>
                </a:solidFill>
              </a:rPr>
              <a:t>.</a:t>
            </a:r>
          </a:p>
          <a:p>
            <a:pPr marL="0" lvl="0" indent="0">
              <a:buNone/>
            </a:pPr>
            <a:endParaRPr lang="pt-BR" sz="1100" dirty="0">
              <a:solidFill>
                <a:schemeClr val="accent6"/>
              </a:solidFill>
            </a:endParaRPr>
          </a:p>
          <a:p>
            <a:pPr marL="171450" indent="-171450">
              <a:buClr>
                <a:schemeClr val="bg1"/>
              </a:buClr>
            </a:pPr>
            <a:r>
              <a:rPr lang="pt-BR" sz="1100" dirty="0">
                <a:solidFill>
                  <a:schemeClr val="accent6"/>
                </a:solidFill>
              </a:rPr>
              <a:t>O</a:t>
            </a:r>
            <a:r>
              <a:rPr lang="pt-BR" sz="1100" dirty="0" smtClean="0">
                <a:solidFill>
                  <a:schemeClr val="accent6"/>
                </a:solidFill>
              </a:rPr>
              <a:t>pção de transferência utilizando chave PIX (CPF, telefone ou e-mail) que </a:t>
            </a:r>
            <a:r>
              <a:rPr lang="pt-BR" sz="1100" dirty="0">
                <a:solidFill>
                  <a:schemeClr val="accent6"/>
                </a:solidFill>
              </a:rPr>
              <a:t>́e </a:t>
            </a:r>
            <a:r>
              <a:rPr lang="pt-BR" sz="1100" dirty="0" smtClean="0">
                <a:solidFill>
                  <a:schemeClr val="accent6"/>
                </a:solidFill>
              </a:rPr>
              <a:t>cadastrada e </a:t>
            </a:r>
            <a:r>
              <a:rPr lang="pt-BR" sz="1100" dirty="0">
                <a:solidFill>
                  <a:schemeClr val="accent6"/>
                </a:solidFill>
              </a:rPr>
              <a:t>vinculada </a:t>
            </a:r>
            <a:r>
              <a:rPr lang="pt-BR" sz="1100" dirty="0" smtClean="0">
                <a:solidFill>
                  <a:schemeClr val="accent6"/>
                </a:solidFill>
              </a:rPr>
              <a:t>a </a:t>
            </a:r>
            <a:r>
              <a:rPr lang="pt-BR" sz="1100" dirty="0">
                <a:solidFill>
                  <a:schemeClr val="accent6"/>
                </a:solidFill>
              </a:rPr>
              <a:t>uma determinada conta, permitindo que valores sejam transferidos entre </a:t>
            </a:r>
            <a:r>
              <a:rPr lang="pt-BR" sz="1100" dirty="0" smtClean="0">
                <a:solidFill>
                  <a:schemeClr val="accent6"/>
                </a:solidFill>
              </a:rPr>
              <a:t>diferentes contas;</a:t>
            </a:r>
            <a:endParaRPr lang="pt-BR" sz="1100" dirty="0">
              <a:solidFill>
                <a:schemeClr val="accent6"/>
              </a:solidFill>
            </a:endParaRPr>
          </a:p>
          <a:p>
            <a:pPr marL="171450" indent="-171450">
              <a:buClr>
                <a:schemeClr val="bg1"/>
              </a:buClr>
            </a:pPr>
            <a:endParaRPr lang="pt-BR" sz="1100" dirty="0" smtClean="0">
              <a:solidFill>
                <a:schemeClr val="accent6"/>
              </a:solidFill>
            </a:endParaRPr>
          </a:p>
          <a:p>
            <a:pPr marL="171450" indent="-171450">
              <a:buClr>
                <a:schemeClr val="bg1"/>
              </a:buClr>
            </a:pPr>
            <a:r>
              <a:rPr lang="pt-BR" sz="1100" dirty="0">
                <a:solidFill>
                  <a:schemeClr val="accent6"/>
                </a:solidFill>
              </a:rPr>
              <a:t>Se a conta for especial, o titular possuirá um limite, onde poderá efetuar saques mesmo que não possua saldo suficiente</a:t>
            </a:r>
            <a:r>
              <a:rPr lang="pt-BR" sz="1100" dirty="0" smtClean="0">
                <a:solidFill>
                  <a:schemeClr val="accent6"/>
                </a:solidFill>
              </a:rPr>
              <a:t>;</a:t>
            </a:r>
            <a:endParaRPr lang="pt-BR" sz="1100" dirty="0">
              <a:solidFill>
                <a:schemeClr val="accent6"/>
              </a:solidFill>
            </a:endParaRPr>
          </a:p>
        </p:txBody>
      </p:sp>
      <p:sp>
        <p:nvSpPr>
          <p:cNvPr id="473" name="Google Shape;473;p28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 smtClean="0">
                <a:solidFill>
                  <a:schemeClr val="accent3"/>
                </a:solidFill>
              </a:rPr>
              <a:t>Sistema Bancário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74" name="Google Shape;474;p28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None/>
            </a:pPr>
            <a:r>
              <a:rPr lang="pt-BR" smtClean="0">
                <a:solidFill>
                  <a:schemeClr val="accent3"/>
                </a:solidFill>
              </a:rPr>
              <a:t>sistemaBancario.cpp</a:t>
            </a:r>
            <a:endParaRPr lang="pt-BR" dirty="0">
              <a:solidFill>
                <a:schemeClr val="accent3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4566025" y="-1"/>
            <a:ext cx="4577975" cy="448825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4155479" y="125900"/>
            <a:ext cx="279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chemeClr val="accent6"/>
                </a:solidFill>
              </a:rPr>
              <a:t>X</a:t>
            </a:r>
            <a:endParaRPr lang="pt-BR" sz="1100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23B"/>
        </a:solidFill>
        <a:effectLst/>
      </p:bgPr>
    </p:bg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8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Sistema </a:t>
            </a:r>
            <a:r>
              <a:rPr lang="en" dirty="0" smtClean="0">
                <a:solidFill>
                  <a:schemeClr val="accent2"/>
                </a:solidFill>
              </a:rPr>
              <a:t>Bancário;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472" name="Google Shape;472;p28"/>
          <p:cNvSpPr txBox="1">
            <a:spLocks noGrp="1"/>
          </p:cNvSpPr>
          <p:nvPr>
            <p:ph type="body" idx="1"/>
          </p:nvPr>
        </p:nvSpPr>
        <p:spPr>
          <a:xfrm>
            <a:off x="1464250" y="1123899"/>
            <a:ext cx="6969600" cy="33556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indent="-171450">
              <a:buClr>
                <a:schemeClr val="bg1"/>
              </a:buClr>
            </a:pPr>
            <a:r>
              <a:rPr lang="pt-BR" sz="1100" dirty="0" smtClean="0">
                <a:solidFill>
                  <a:schemeClr val="accent6"/>
                </a:solidFill>
              </a:rPr>
              <a:t>Cálculo </a:t>
            </a:r>
            <a:r>
              <a:rPr lang="pt-BR" sz="1100" dirty="0">
                <a:solidFill>
                  <a:schemeClr val="accent6"/>
                </a:solidFill>
              </a:rPr>
              <a:t>de rendimento mensal na conta poupança, onde a taxa de juros pode ser atualizada quando necessário</a:t>
            </a:r>
            <a:r>
              <a:rPr lang="pt-BR" sz="1100" dirty="0" smtClean="0">
                <a:solidFill>
                  <a:schemeClr val="accent6"/>
                </a:solidFill>
              </a:rPr>
              <a:t>;</a:t>
            </a:r>
          </a:p>
          <a:p>
            <a:pPr marL="0" indent="0">
              <a:buClr>
                <a:schemeClr val="bg1"/>
              </a:buClr>
              <a:buNone/>
            </a:pPr>
            <a:endParaRPr lang="en" sz="1100" dirty="0">
              <a:solidFill>
                <a:schemeClr val="accent6"/>
              </a:solidFill>
            </a:endParaRPr>
          </a:p>
          <a:p>
            <a:pPr marL="171450" indent="-171450">
              <a:buClr>
                <a:schemeClr val="bg1"/>
              </a:buClr>
            </a:pPr>
            <a:r>
              <a:rPr lang="pt-BR" sz="1100" dirty="0" smtClean="0">
                <a:solidFill>
                  <a:schemeClr val="accent6"/>
                </a:solidFill>
              </a:rPr>
              <a:t>Os dados dos titulares e suas respectivas contas são salvos em um arquivo de texto (.</a:t>
            </a:r>
            <a:r>
              <a:rPr lang="pt-BR" sz="1100" dirty="0" err="1" smtClean="0">
                <a:solidFill>
                  <a:schemeClr val="accent6"/>
                </a:solidFill>
              </a:rPr>
              <a:t>txt</a:t>
            </a:r>
            <a:r>
              <a:rPr lang="pt-BR" sz="1100" dirty="0" smtClean="0">
                <a:solidFill>
                  <a:schemeClr val="accent6"/>
                </a:solidFill>
              </a:rPr>
              <a:t>), fazendo com que os estados possam ser carregados posteriormente;</a:t>
            </a:r>
          </a:p>
          <a:p>
            <a:pPr marL="0" lvl="0" indent="0">
              <a:buNone/>
            </a:pPr>
            <a:endParaRPr lang="pt-BR" sz="1100" dirty="0">
              <a:solidFill>
                <a:schemeClr val="accent6"/>
              </a:solidFill>
            </a:endParaRPr>
          </a:p>
          <a:p>
            <a:pPr marL="171450" indent="-171450">
              <a:buClr>
                <a:schemeClr val="bg1"/>
              </a:buClr>
            </a:pPr>
            <a:r>
              <a:rPr lang="pt-BR" sz="1100" dirty="0" smtClean="0">
                <a:solidFill>
                  <a:schemeClr val="accent6"/>
                </a:solidFill>
              </a:rPr>
              <a:t>Foram implementados filtros de validação de dados, verificando de os dados inseridos estão corretos. Alguns </a:t>
            </a:r>
            <a:r>
              <a:rPr lang="pt-BR" sz="1100" dirty="0">
                <a:solidFill>
                  <a:schemeClr val="accent6"/>
                </a:solidFill>
              </a:rPr>
              <a:t>exemplos são: </a:t>
            </a:r>
          </a:p>
          <a:p>
            <a:pPr marL="628650" lvl="1" indent="-1714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pt-BR" sz="1100" dirty="0" smtClean="0">
                <a:solidFill>
                  <a:schemeClr val="bg1"/>
                </a:solidFill>
              </a:rPr>
              <a:t>Verificação de CPF</a:t>
            </a:r>
            <a:r>
              <a:rPr lang="pt-BR" sz="1100" dirty="0" smtClean="0">
                <a:solidFill>
                  <a:schemeClr val="accent6"/>
                </a:solidFill>
              </a:rPr>
              <a:t>;</a:t>
            </a:r>
            <a:endParaRPr lang="pt-BR" sz="1100" dirty="0">
              <a:solidFill>
                <a:schemeClr val="accent6"/>
              </a:solidFill>
            </a:endParaRPr>
          </a:p>
          <a:p>
            <a:pPr marL="628650" lvl="1" indent="-1714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pt-BR" sz="1100" dirty="0">
                <a:solidFill>
                  <a:schemeClr val="bg1"/>
                </a:solidFill>
              </a:rPr>
              <a:t>Verificação de </a:t>
            </a:r>
            <a:r>
              <a:rPr lang="pt-BR" sz="1100" dirty="0" smtClean="0">
                <a:solidFill>
                  <a:schemeClr val="bg1"/>
                </a:solidFill>
              </a:rPr>
              <a:t>data</a:t>
            </a:r>
            <a:r>
              <a:rPr lang="pt-BR" sz="1100" dirty="0" smtClean="0">
                <a:solidFill>
                  <a:schemeClr val="accent6"/>
                </a:solidFill>
              </a:rPr>
              <a:t>;</a:t>
            </a:r>
            <a:endParaRPr lang="pt-BR" sz="1100" dirty="0">
              <a:solidFill>
                <a:schemeClr val="accent6"/>
              </a:solidFill>
            </a:endParaRPr>
          </a:p>
          <a:p>
            <a:pPr marL="628650" lvl="1" indent="-1714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pt-BR" sz="1100" dirty="0">
                <a:solidFill>
                  <a:schemeClr val="bg1"/>
                </a:solidFill>
              </a:rPr>
              <a:t>Verificação de </a:t>
            </a:r>
            <a:r>
              <a:rPr lang="pt-BR" sz="1100" dirty="0" smtClean="0">
                <a:solidFill>
                  <a:schemeClr val="bg1"/>
                </a:solidFill>
              </a:rPr>
              <a:t>chave PIX (CPF, telefone ou e-mail)</a:t>
            </a:r>
            <a:r>
              <a:rPr lang="pt-BR" sz="1100" dirty="0" smtClean="0">
                <a:solidFill>
                  <a:schemeClr val="accent6"/>
                </a:solidFill>
              </a:rPr>
              <a:t>.</a:t>
            </a:r>
            <a:endParaRPr lang="pt-BR" sz="1100" dirty="0">
              <a:solidFill>
                <a:schemeClr val="accent6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pt-BR" sz="1100" dirty="0" smtClean="0">
              <a:solidFill>
                <a:schemeClr val="accent6"/>
              </a:solidFill>
            </a:endParaRPr>
          </a:p>
          <a:p>
            <a:pPr marL="171450" indent="-171450">
              <a:buClr>
                <a:schemeClr val="bg1"/>
              </a:buClr>
            </a:pPr>
            <a:r>
              <a:rPr lang="pt-BR" sz="1100" dirty="0" smtClean="0">
                <a:solidFill>
                  <a:schemeClr val="accent6"/>
                </a:solidFill>
              </a:rPr>
              <a:t>Código implementado seguindo o </a:t>
            </a:r>
            <a:r>
              <a:rPr lang="pt-BR" sz="1100" dirty="0">
                <a:solidFill>
                  <a:schemeClr val="accent6"/>
                </a:solidFill>
              </a:rPr>
              <a:t>paradigma de orientação à objetos.</a:t>
            </a:r>
            <a:endParaRPr lang="en" sz="1100" dirty="0">
              <a:solidFill>
                <a:schemeClr val="accent6"/>
              </a:solidFill>
            </a:endParaRPr>
          </a:p>
        </p:txBody>
      </p:sp>
      <p:sp>
        <p:nvSpPr>
          <p:cNvPr id="473" name="Google Shape;473;p28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 smtClean="0">
                <a:solidFill>
                  <a:schemeClr val="accent3"/>
                </a:solidFill>
              </a:rPr>
              <a:t>Sistema Bancário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74" name="Google Shape;474;p28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None/>
            </a:pPr>
            <a:r>
              <a:rPr lang="pt-BR" smtClean="0">
                <a:solidFill>
                  <a:schemeClr val="accent3"/>
                </a:solidFill>
              </a:rPr>
              <a:t>sistemaBancario.cpp</a:t>
            </a:r>
            <a:endParaRPr lang="pt-BR" dirty="0">
              <a:solidFill>
                <a:schemeClr val="accent3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4566025" y="-1"/>
            <a:ext cx="4577975" cy="448825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4155479" y="125900"/>
            <a:ext cx="279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chemeClr val="accent6"/>
                </a:solidFill>
              </a:rPr>
              <a:t>X</a:t>
            </a:r>
            <a:endParaRPr lang="pt-BR" sz="11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70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23B"/>
        </a:solidFill>
        <a:effectLst/>
      </p:bgPr>
    </p:bg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 smtClean="0"/>
              <a:t>02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6690612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 smtClean="0">
                <a:solidFill>
                  <a:schemeClr val="accent6"/>
                </a:solidFill>
              </a:rPr>
              <a:t>[</a:t>
            </a:r>
            <a:r>
              <a:rPr lang="pt-BR" dirty="0">
                <a:solidFill>
                  <a:srgbClr val="72D9F0"/>
                </a:solidFill>
              </a:rPr>
              <a:t>Diagrama de </a:t>
            </a:r>
            <a:r>
              <a:rPr lang="pt-BR" dirty="0" smtClean="0">
                <a:solidFill>
                  <a:srgbClr val="72D9F0"/>
                </a:solidFill>
              </a:rPr>
              <a:t>Classes</a:t>
            </a:r>
            <a:r>
              <a:rPr lang="en" dirty="0" smtClean="0">
                <a:solidFill>
                  <a:schemeClr val="accent6"/>
                </a:solidFill>
              </a:rPr>
              <a:t>]</a:t>
            </a:r>
            <a:r>
              <a:rPr lang="en" dirty="0" smtClean="0">
                <a:solidFill>
                  <a:schemeClr val="accent1"/>
                </a:solidFill>
              </a:rPr>
              <a:t>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3038362" y="2448125"/>
            <a:ext cx="4092687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</a:t>
            </a:r>
            <a:r>
              <a:rPr lang="en" dirty="0" smtClean="0"/>
              <a:t>Apresentação do diagrama de classes </a:t>
            </a:r>
            <a:r>
              <a:rPr lang="en" dirty="0"/>
              <a:t>&gt;</a:t>
            </a:r>
            <a:endParaRPr dirty="0"/>
          </a:p>
        </p:txBody>
      </p:sp>
      <p:sp>
        <p:nvSpPr>
          <p:cNvPr id="503" name="Google Shape;503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 smtClean="0">
                <a:solidFill>
                  <a:schemeClr val="accent3"/>
                </a:solidFill>
              </a:rPr>
              <a:t>Sistema Bancário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None/>
            </a:pPr>
            <a:r>
              <a:rPr lang="pt-BR" smtClean="0">
                <a:solidFill>
                  <a:schemeClr val="accent3"/>
                </a:solidFill>
              </a:rPr>
              <a:t>sistemaBancario.cpp</a:t>
            </a:r>
            <a:endParaRPr lang="pt-BR" dirty="0">
              <a:solidFill>
                <a:schemeClr val="accent3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566025" y="-1"/>
            <a:ext cx="4577975" cy="448825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4155479" y="125900"/>
            <a:ext cx="279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chemeClr val="accent6"/>
                </a:solidFill>
              </a:rPr>
              <a:t>X</a:t>
            </a:r>
            <a:endParaRPr lang="pt-BR" sz="11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64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23B"/>
        </a:solidFill>
        <a:effectLst/>
      </p:bgPr>
    </p:bg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 smtClean="0">
                <a:solidFill>
                  <a:schemeClr val="accent3"/>
                </a:solidFill>
              </a:rPr>
              <a:t>Sistema Bancário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None/>
            </a:pPr>
            <a:r>
              <a:rPr lang="pt-BR" smtClean="0">
                <a:solidFill>
                  <a:schemeClr val="accent3"/>
                </a:solidFill>
              </a:rPr>
              <a:t>sistemaBancario.cpp</a:t>
            </a:r>
            <a:endParaRPr lang="pt-BR" dirty="0">
              <a:solidFill>
                <a:schemeClr val="accent3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566025" y="-1"/>
            <a:ext cx="4577975" cy="448825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4155479" y="125900"/>
            <a:ext cx="279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chemeClr val="accent6"/>
                </a:solidFill>
              </a:rPr>
              <a:t>X</a:t>
            </a:r>
            <a:endParaRPr lang="pt-BR" sz="1100" dirty="0">
              <a:solidFill>
                <a:schemeClr val="accent6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91" y="687951"/>
            <a:ext cx="8366467" cy="399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47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23B"/>
        </a:solidFill>
        <a:effectLst/>
      </p:bgPr>
    </p:bg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1673721" y="515914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 smtClean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3" name="Google Shape;503;p30"/>
          <p:cNvSpPr txBox="1"/>
          <p:nvPr/>
        </p:nvSpPr>
        <p:spPr>
          <a:xfrm>
            <a:off x="7655541" y="3504073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 smtClean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/>
          <p:nvPr/>
        </p:nvCxnSpPr>
        <p:spPr>
          <a:xfrm>
            <a:off x="2387300" y="1347847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 smtClean="0">
                <a:solidFill>
                  <a:schemeClr val="accent3"/>
                </a:solidFill>
              </a:rPr>
              <a:t>Sistema Bancário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None/>
            </a:pPr>
            <a:r>
              <a:rPr lang="pt-BR" smtClean="0">
                <a:solidFill>
                  <a:schemeClr val="accent3"/>
                </a:solidFill>
              </a:rPr>
              <a:t>sistemaBancario.cpp</a:t>
            </a:r>
            <a:endParaRPr lang="pt-BR" dirty="0">
              <a:solidFill>
                <a:schemeClr val="accent3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566025" y="-1"/>
            <a:ext cx="4577975" cy="448825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4155479" y="125900"/>
            <a:ext cx="279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chemeClr val="accent6"/>
                </a:solidFill>
              </a:rPr>
              <a:t>X</a:t>
            </a:r>
            <a:endParaRPr lang="pt-BR" sz="1100" dirty="0">
              <a:solidFill>
                <a:schemeClr val="accent6"/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039" y="1073955"/>
            <a:ext cx="2494137" cy="298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75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23B"/>
        </a:solidFill>
        <a:effectLst/>
      </p:bgPr>
    </p:bg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1673721" y="515914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 smtClean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3" name="Google Shape;503;p30"/>
          <p:cNvSpPr txBox="1"/>
          <p:nvPr/>
        </p:nvSpPr>
        <p:spPr>
          <a:xfrm>
            <a:off x="7655541" y="3504073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 smtClean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/>
          <p:nvPr/>
        </p:nvCxnSpPr>
        <p:spPr>
          <a:xfrm>
            <a:off x="2387300" y="1347847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 smtClean="0">
                <a:solidFill>
                  <a:schemeClr val="accent3"/>
                </a:solidFill>
              </a:rPr>
              <a:t>Sistema Bancário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None/>
            </a:pPr>
            <a:r>
              <a:rPr lang="pt-BR" smtClean="0">
                <a:solidFill>
                  <a:schemeClr val="accent3"/>
                </a:solidFill>
              </a:rPr>
              <a:t>sistemaBancario.cpp</a:t>
            </a:r>
            <a:endParaRPr lang="pt-BR" dirty="0">
              <a:solidFill>
                <a:schemeClr val="accent3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566025" y="-1"/>
            <a:ext cx="4577975" cy="448825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4155479" y="125900"/>
            <a:ext cx="279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chemeClr val="accent6"/>
                </a:solidFill>
              </a:rPr>
              <a:t>X</a:t>
            </a:r>
            <a:endParaRPr lang="pt-BR" sz="1100" dirty="0">
              <a:solidFill>
                <a:schemeClr val="accent6"/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566" y="1177083"/>
            <a:ext cx="4827185" cy="261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56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425</Words>
  <Application>Microsoft Office PowerPoint</Application>
  <PresentationFormat>Apresentação na tela (16:9)</PresentationFormat>
  <Paragraphs>126</Paragraphs>
  <Slides>18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1" baseType="lpstr">
      <vt:lpstr>Arial</vt:lpstr>
      <vt:lpstr>Fira Code</vt:lpstr>
      <vt:lpstr>Programming Language Workshop for Beginners by Slidesgo</vt:lpstr>
      <vt:lpstr>APS Fundamentos de Orientação a Objetos {</vt:lpstr>
      <vt:lpstr>01</vt:lpstr>
      <vt:lpstr>01 {</vt:lpstr>
      <vt:lpstr>Sistema Bancário;</vt:lpstr>
      <vt:lpstr>Sistema Bancário;</vt:lpstr>
      <vt:lpstr>02 {</vt:lpstr>
      <vt:lpstr>Apresentação do PowerPoint</vt:lpstr>
      <vt:lpstr>{</vt:lpstr>
      <vt:lpstr>{</vt:lpstr>
      <vt:lpstr>{</vt:lpstr>
      <vt:lpstr>{</vt:lpstr>
      <vt:lpstr>{</vt:lpstr>
      <vt:lpstr>{</vt:lpstr>
      <vt:lpstr>{</vt:lpstr>
      <vt:lpstr>{</vt:lpstr>
      <vt:lpstr>Apresentação do PowerPoint</vt:lpstr>
      <vt:lpstr>03 {</vt:lpstr>
      <vt:lpstr>Obrigado pela Atenção {   Alguma pergunta?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Linguagem Rorrim {</dc:title>
  <dc:creator>Letícia Siguinolfi</dc:creator>
  <cp:lastModifiedBy>Conta da Microsoft</cp:lastModifiedBy>
  <cp:revision>74</cp:revision>
  <dcterms:modified xsi:type="dcterms:W3CDTF">2022-12-12T21:51:57Z</dcterms:modified>
</cp:coreProperties>
</file>