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9" r:id="rId3"/>
    <p:sldMasterId id="2147483709" r:id="rId4"/>
  </p:sldMasterIdLst>
  <p:notesMasterIdLst>
    <p:notesMasterId r:id="rId36"/>
  </p:notesMasterIdLst>
  <p:handoutMasterIdLst>
    <p:handoutMasterId r:id="rId37"/>
  </p:handoutMasterIdLst>
  <p:sldIdLst>
    <p:sldId id="269" r:id="rId5"/>
    <p:sldId id="280" r:id="rId6"/>
    <p:sldId id="310" r:id="rId7"/>
    <p:sldId id="283" r:id="rId8"/>
    <p:sldId id="284" r:id="rId9"/>
    <p:sldId id="285" r:id="rId10"/>
    <p:sldId id="306" r:id="rId11"/>
    <p:sldId id="308" r:id="rId12"/>
    <p:sldId id="309" r:id="rId13"/>
    <p:sldId id="276" r:id="rId14"/>
    <p:sldId id="271" r:id="rId15"/>
    <p:sldId id="272" r:id="rId16"/>
    <p:sldId id="277" r:id="rId17"/>
    <p:sldId id="273" r:id="rId18"/>
    <p:sldId id="296" r:id="rId19"/>
    <p:sldId id="297" r:id="rId20"/>
    <p:sldId id="319" r:id="rId21"/>
    <p:sldId id="299" r:id="rId22"/>
    <p:sldId id="300" r:id="rId23"/>
    <p:sldId id="305" r:id="rId24"/>
    <p:sldId id="289" r:id="rId25"/>
    <p:sldId id="290" r:id="rId26"/>
    <p:sldId id="291" r:id="rId27"/>
    <p:sldId id="294" r:id="rId28"/>
    <p:sldId id="314" r:id="rId29"/>
    <p:sldId id="295" r:id="rId30"/>
    <p:sldId id="316" r:id="rId31"/>
    <p:sldId id="302" r:id="rId32"/>
    <p:sldId id="278" r:id="rId33"/>
    <p:sldId id="315" r:id="rId34"/>
    <p:sldId id="2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00FF"/>
    <a:srgbClr val="7B007B"/>
    <a:srgbClr val="A100A0"/>
    <a:srgbClr val="BA00BA"/>
    <a:srgbClr val="26262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0" autoAdjust="0"/>
    <p:restoredTop sz="90728" autoAdjust="0"/>
  </p:normalViewPr>
  <p:slideViewPr>
    <p:cSldViewPr snapToGrid="0">
      <p:cViewPr varScale="1">
        <p:scale>
          <a:sx n="108" d="100"/>
          <a:sy n="108" d="100"/>
        </p:scale>
        <p:origin x="-384"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1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User average per</a:t>
            </a:r>
            <a:r>
              <a:rPr lang="en-US" baseline="0" dirty="0" smtClean="0"/>
              <a:t> month</a:t>
            </a:r>
            <a:endParaRPr lang="en-US" dirty="0"/>
          </a:p>
        </c:rich>
      </c:tx>
      <c:layout/>
      <c:overlay val="0"/>
      <c:spPr>
        <a:noFill/>
        <a:ln>
          <a:noFill/>
        </a:ln>
        <a:effectLst/>
      </c:spPr>
    </c:title>
    <c:autoTitleDeleted val="0"/>
    <c:plotArea>
      <c:layout/>
      <c:lineChart>
        <c:grouping val="standard"/>
        <c:varyColors val="0"/>
        <c:ser>
          <c:idx val="0"/>
          <c:order val="0"/>
          <c:tx>
            <c:strRef>
              <c:f>Sheet1!$B$1</c:f>
              <c:strCache>
                <c:ptCount val="1"/>
                <c:pt idx="0">
                  <c:v>Sales</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6.0</c:v>
                </c:pt>
                <c:pt idx="1">
                  <c:v>3.0</c:v>
                </c:pt>
                <c:pt idx="2">
                  <c:v>2.5</c:v>
                </c:pt>
                <c:pt idx="3">
                  <c:v>4.0</c:v>
                </c:pt>
                <c:pt idx="4">
                  <c:v>2.0</c:v>
                </c:pt>
                <c:pt idx="5">
                  <c:v>3.0</c:v>
                </c:pt>
                <c:pt idx="6">
                  <c:v>2.0</c:v>
                </c:pt>
                <c:pt idx="7">
                  <c:v>4.0</c:v>
                </c:pt>
                <c:pt idx="8">
                  <c:v>2.0</c:v>
                </c:pt>
                <c:pt idx="9">
                  <c:v>3.0</c:v>
                </c:pt>
                <c:pt idx="10">
                  <c:v>2.0</c:v>
                </c:pt>
                <c:pt idx="11">
                  <c:v>8.0</c:v>
                </c:pt>
              </c:numCache>
            </c:numRef>
          </c:val>
          <c:smooth val="0"/>
        </c:ser>
        <c:dLbls>
          <c:showLegendKey val="0"/>
          <c:showVal val="0"/>
          <c:showCatName val="0"/>
          <c:showSerName val="0"/>
          <c:showPercent val="0"/>
          <c:showBubbleSize val="0"/>
        </c:dLbls>
        <c:marker val="1"/>
        <c:smooth val="0"/>
        <c:axId val="2123406504"/>
        <c:axId val="2123402808"/>
      </c:lineChart>
      <c:catAx>
        <c:axId val="21234065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23402808"/>
        <c:crosses val="autoZero"/>
        <c:auto val="1"/>
        <c:lblAlgn val="ctr"/>
        <c:lblOffset val="100"/>
        <c:noMultiLvlLbl val="0"/>
      </c:catAx>
      <c:valAx>
        <c:axId val="2123402808"/>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212340650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21AABA-963C-4E6E-B14D-A2BCA0C18E04}" type="datetimeFigureOut">
              <a:rPr lang="en-US" smtClean="0"/>
              <a:t>1/8/13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72DBB0-82E0-4F0D-A4E6-B352C2DAFFE7}" type="slidenum">
              <a:rPr lang="en-US" smtClean="0"/>
              <a:t>‹#›</a:t>
            </a:fld>
            <a:endParaRPr lang="en-US"/>
          </a:p>
        </p:txBody>
      </p:sp>
    </p:spTree>
    <p:extLst>
      <p:ext uri="{BB962C8B-B14F-4D97-AF65-F5344CB8AC3E}">
        <p14:creationId xmlns:p14="http://schemas.microsoft.com/office/powerpoint/2010/main" val="494415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25B99-9A90-4DC2-8EB3-0166FF1A666A}" type="datetimeFigureOut">
              <a:rPr lang="en-US" smtClean="0"/>
              <a:t>1/8/13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47181-0E30-480C-BF0D-489069BF727D}" type="slidenum">
              <a:rPr lang="en-US" smtClean="0"/>
              <a:t>‹#›</a:t>
            </a:fld>
            <a:endParaRPr lang="en-US"/>
          </a:p>
        </p:txBody>
      </p:sp>
    </p:spTree>
    <p:extLst>
      <p:ext uri="{BB962C8B-B14F-4D97-AF65-F5344CB8AC3E}">
        <p14:creationId xmlns:p14="http://schemas.microsoft.com/office/powerpoint/2010/main" val="197541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p>
          <a:p>
            <a:endParaRPr lang="en-US" dirty="0" smtClean="0"/>
          </a:p>
          <a:p>
            <a:r>
              <a:rPr lang="en-US" dirty="0" smtClean="0"/>
              <a:t>So</a:t>
            </a:r>
            <a:r>
              <a:rPr lang="en-US" baseline="0" dirty="0" smtClean="0"/>
              <a:t> let’s get this started… </a:t>
            </a:r>
            <a:r>
              <a:rPr lang="en-US" dirty="0" smtClean="0"/>
              <a:t>my name is Andre Rodrigues and </a:t>
            </a:r>
            <a:r>
              <a:rPr lang="en-US" dirty="0" err="1" smtClean="0"/>
              <a:t>Im</a:t>
            </a:r>
            <a:r>
              <a:rPr lang="en-US" dirty="0" smtClean="0"/>
              <a:t> a Software</a:t>
            </a:r>
            <a:r>
              <a:rPr lang="en-US" baseline="0" dirty="0" smtClean="0"/>
              <a:t> Development Engineer at Microsoft.</a:t>
            </a:r>
          </a:p>
          <a:p>
            <a:endParaRPr lang="en-US" baseline="0" dirty="0" smtClean="0"/>
          </a:p>
          <a:p>
            <a:r>
              <a:rPr lang="en-US" baseline="0" dirty="0" smtClean="0"/>
              <a:t>I’m here today to talk to you about Cloud Computing and how this “new” thing called the cloud is changing the way we think about computers, applications and, all in all, connecting people.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1044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this “new” thing</a:t>
            </a:r>
            <a:r>
              <a:rPr lang="en-US" baseline="0" dirty="0" smtClean="0"/>
              <a:t> called cloud computing</a:t>
            </a:r>
            <a:endParaRPr lang="en-US" dirty="0"/>
          </a:p>
        </p:txBody>
      </p:sp>
      <p:sp>
        <p:nvSpPr>
          <p:cNvPr id="4" name="Slide Number Placeholder 3"/>
          <p:cNvSpPr>
            <a:spLocks noGrp="1"/>
          </p:cNvSpPr>
          <p:nvPr>
            <p:ph type="sldNum" sz="quarter" idx="10"/>
          </p:nvPr>
        </p:nvSpPr>
        <p:spPr/>
        <p:txBody>
          <a:bodyPr/>
          <a:lstStyle/>
          <a:p>
            <a:fld id="{FD347181-0E30-480C-BF0D-489069BF727D}" type="slidenum">
              <a:rPr lang="en-US" smtClean="0"/>
              <a:t>10</a:t>
            </a:fld>
            <a:endParaRPr lang="en-US"/>
          </a:p>
        </p:txBody>
      </p:sp>
    </p:spTree>
    <p:extLst>
      <p:ext uri="{BB962C8B-B14F-4D97-AF65-F5344CB8AC3E}">
        <p14:creationId xmlns:p14="http://schemas.microsoft.com/office/powerpoint/2010/main" val="3385080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41293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82237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3057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is actually embracing</a:t>
            </a:r>
            <a:r>
              <a:rPr lang="en-US" baseline="0" dirty="0" smtClean="0"/>
              <a:t> things like open source where it has even created a foundation, named </a:t>
            </a:r>
            <a:r>
              <a:rPr lang="en-US" baseline="0" dirty="0" err="1" smtClean="0"/>
              <a:t>codeplex</a:t>
            </a:r>
            <a:r>
              <a:rPr lang="en-US" baseline="0" dirty="0" smtClean="0"/>
              <a:t>, where it makes available source code from some of its products and welcomes new user projects. So everyone can use it free of charges and open up their projects to the world.</a:t>
            </a:r>
            <a:endParaRPr lang="pt-PT" dirty="0"/>
          </a:p>
        </p:txBody>
      </p:sp>
      <p:sp>
        <p:nvSpPr>
          <p:cNvPr id="4" name="Slide Number Placeholder 3"/>
          <p:cNvSpPr>
            <a:spLocks noGrp="1"/>
          </p:cNvSpPr>
          <p:nvPr>
            <p:ph type="sldNum" sz="quarter" idx="10"/>
          </p:nvPr>
        </p:nvSpPr>
        <p:spPr/>
        <p:txBody>
          <a:bodyPr/>
          <a:lstStyle/>
          <a:p>
            <a:fld id="{FD347181-0E30-480C-BF0D-489069BF727D}" type="slidenum">
              <a:rPr lang="en-US" smtClean="0"/>
              <a:t>20</a:t>
            </a:fld>
            <a:endParaRPr lang="en-US"/>
          </a:p>
        </p:txBody>
      </p:sp>
    </p:spTree>
    <p:extLst>
      <p:ext uri="{BB962C8B-B14F-4D97-AF65-F5344CB8AC3E}">
        <p14:creationId xmlns:p14="http://schemas.microsoft.com/office/powerpoint/2010/main" val="1631886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dirty="0" smtClean="0"/>
              <a:t>This is what has</a:t>
            </a:r>
            <a:r>
              <a:rPr lang="en-US" baseline="0" dirty="0" smtClean="0"/>
              <a:t> happened with the Windows Azure SDKs which are made available in as open source libraries with an apache 2 license for all its languages, hosted on </a:t>
            </a:r>
            <a:r>
              <a:rPr lang="en-US" baseline="0" dirty="0" err="1" smtClean="0"/>
              <a:t>github</a:t>
            </a:r>
            <a:r>
              <a:rPr lang="en-US" baseline="0" dirty="0" smtClean="0"/>
              <a:t> and which even welcomes contributions.</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33842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dirty="0" smtClean="0"/>
              <a:t>We embrace</a:t>
            </a:r>
            <a:r>
              <a:rPr lang="en-US" baseline="0" dirty="0" smtClean="0"/>
              <a:t> the languages people want to use. Even the ones that are not originated from Microsoft. </a:t>
            </a:r>
          </a:p>
          <a:p>
            <a:endParaRPr lang="en-US" baseline="0" dirty="0" smtClean="0"/>
          </a:p>
          <a:p>
            <a:r>
              <a:rPr lang="en-US" baseline="0" dirty="0" smtClean="0"/>
              <a:t>Today we have support for node, Java, PHP, Python and we do have SDKs for Windows Phone, </a:t>
            </a:r>
            <a:r>
              <a:rPr lang="en-US" baseline="0" dirty="0" err="1" smtClean="0"/>
              <a:t>iOS</a:t>
            </a:r>
            <a:r>
              <a:rPr lang="en-US" baseline="0" dirty="0" smtClean="0"/>
              <a:t> and more will come.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076711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dirty="0" smtClean="0"/>
              <a:t>We do have a completely new website,</a:t>
            </a:r>
            <a:r>
              <a:rPr lang="en-US" baseline="0" dirty="0" smtClean="0"/>
              <a:t> html5 based that works in any modern browser (IE included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28948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Naturally</a:t>
            </a:r>
            <a:r>
              <a:rPr lang="en-US" baseline="0" dirty="0" smtClean="0"/>
              <a:t> we do have a module / </a:t>
            </a:r>
            <a:r>
              <a:rPr lang="en-US" baseline="0" dirty="0" err="1" smtClean="0"/>
              <a:t>sdk</a:t>
            </a:r>
            <a:r>
              <a:rPr lang="en-US" baseline="0" dirty="0" smtClean="0"/>
              <a:t> that allows you to use node with windows azure.</a:t>
            </a:r>
          </a:p>
          <a:p>
            <a:endParaRPr lang="en-US" baseline="0" dirty="0" smtClean="0"/>
          </a:p>
          <a:p>
            <a:r>
              <a:rPr lang="en-US" baseline="0" dirty="0" smtClean="0"/>
              <a:t>This module, which is conveniently maintained by me, is called “azure” and you can easily get it using </a:t>
            </a:r>
            <a:r>
              <a:rPr lang="en-US" baseline="0" dirty="0" err="1" smtClean="0"/>
              <a:t>npm</a:t>
            </a:r>
            <a:r>
              <a:rPr lang="en-US" baseline="0" dirty="0" smtClean="0"/>
              <a:t>, the package installer in node, by doing </a:t>
            </a:r>
            <a:r>
              <a:rPr lang="en-US" baseline="0" dirty="0" err="1" smtClean="0"/>
              <a:t>npm</a:t>
            </a:r>
            <a:r>
              <a:rPr lang="en-US" baseline="0" dirty="0" smtClean="0"/>
              <a:t> install azure.</a:t>
            </a:r>
            <a:endParaRPr lang="pt-PT" dirty="0"/>
          </a:p>
        </p:txBody>
      </p:sp>
      <p:sp>
        <p:nvSpPr>
          <p:cNvPr id="4" name="Slide Number Placeholder 3"/>
          <p:cNvSpPr>
            <a:spLocks noGrp="1"/>
          </p:cNvSpPr>
          <p:nvPr>
            <p:ph type="sldNum" sz="quarter" idx="10"/>
          </p:nvPr>
        </p:nvSpPr>
        <p:spPr/>
        <p:txBody>
          <a:bodyPr/>
          <a:lstStyle/>
          <a:p>
            <a:fld id="{FD347181-0E30-480C-BF0D-489069BF727D}" type="slidenum">
              <a:rPr lang="en-US" smtClean="0"/>
              <a:t>28</a:t>
            </a:fld>
            <a:endParaRPr lang="en-US"/>
          </a:p>
        </p:txBody>
      </p:sp>
    </p:spTree>
    <p:extLst>
      <p:ext uri="{BB962C8B-B14F-4D97-AF65-F5344CB8AC3E}">
        <p14:creationId xmlns:p14="http://schemas.microsoft.com/office/powerpoint/2010/main" val="676369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node</a:t>
            </a:r>
            <a:r>
              <a:rPr lang="en-US" baseline="0" dirty="0" smtClean="0"/>
              <a:t> app that uses table storage locally</a:t>
            </a:r>
          </a:p>
          <a:p>
            <a:r>
              <a:rPr lang="en-US" baseline="0" dirty="0" smtClean="0"/>
              <a:t>Install the cross plat CLI</a:t>
            </a:r>
          </a:p>
          <a:p>
            <a:r>
              <a:rPr lang="en-US" baseline="0" dirty="0" smtClean="0"/>
              <a:t>Create an azure website using it</a:t>
            </a:r>
          </a:p>
          <a:p>
            <a:r>
              <a:rPr lang="en-US" baseline="0" dirty="0" smtClean="0"/>
              <a:t>Deploy my app as a website using </a:t>
            </a:r>
            <a:r>
              <a:rPr lang="en-US" baseline="0" dirty="0" err="1" smtClean="0"/>
              <a:t>Git</a:t>
            </a:r>
            <a:endParaRPr lang="en-US" baseline="0" dirty="0" smtClean="0"/>
          </a:p>
        </p:txBody>
      </p:sp>
      <p:sp>
        <p:nvSpPr>
          <p:cNvPr id="4" name="Slide Number Placeholder 3"/>
          <p:cNvSpPr>
            <a:spLocks noGrp="1"/>
          </p:cNvSpPr>
          <p:nvPr>
            <p:ph type="sldNum" sz="quarter" idx="10"/>
          </p:nvPr>
        </p:nvSpPr>
        <p:spPr/>
        <p:txBody>
          <a:bodyPr/>
          <a:lstStyle/>
          <a:p>
            <a:fld id="{FD347181-0E30-480C-BF0D-489069BF727D}" type="slidenum">
              <a:rPr lang="en-US" smtClean="0"/>
              <a:t>29</a:t>
            </a:fld>
            <a:endParaRPr lang="en-US"/>
          </a:p>
        </p:txBody>
      </p:sp>
    </p:spTree>
    <p:extLst>
      <p:ext uri="{BB962C8B-B14F-4D97-AF65-F5344CB8AC3E}">
        <p14:creationId xmlns:p14="http://schemas.microsoft.com/office/powerpoint/2010/main" val="134789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it is said that everything starts with a problem.</a:t>
            </a:r>
            <a:endParaRPr lang="en-US" dirty="0"/>
          </a:p>
        </p:txBody>
      </p:sp>
      <p:sp>
        <p:nvSpPr>
          <p:cNvPr id="4" name="Slide Number Placeholder 3"/>
          <p:cNvSpPr>
            <a:spLocks noGrp="1"/>
          </p:cNvSpPr>
          <p:nvPr>
            <p:ph type="sldNum" sz="quarter" idx="10"/>
          </p:nvPr>
        </p:nvSpPr>
        <p:spPr/>
        <p:txBody>
          <a:bodyPr/>
          <a:lstStyle/>
          <a:p>
            <a:fld id="{FD347181-0E30-480C-BF0D-489069BF727D}" type="slidenum">
              <a:rPr lang="en-US" smtClean="0"/>
              <a:t>2</a:t>
            </a:fld>
            <a:endParaRPr lang="en-US"/>
          </a:p>
        </p:txBody>
      </p:sp>
    </p:spTree>
    <p:extLst>
      <p:ext uri="{BB962C8B-B14F-4D97-AF65-F5344CB8AC3E}">
        <p14:creationId xmlns:p14="http://schemas.microsoft.com/office/powerpoint/2010/main" val="229136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you want to develop a modern app. chances are that eventually </a:t>
            </a:r>
            <a:r>
              <a:rPr lang="en-US" baseline="0" dirty="0" err="1" smtClean="0"/>
              <a:t>u’d</a:t>
            </a:r>
            <a:r>
              <a:rPr lang="en-US" baseline="0" dirty="0" smtClean="0"/>
              <a:t> want your app to also work on a tablet, or a PC or even a TV device. </a:t>
            </a:r>
          </a:p>
          <a:p>
            <a:endParaRPr lang="en-US" baseline="0" dirty="0" smtClean="0"/>
          </a:p>
          <a:p>
            <a:r>
              <a:rPr lang="en-US" baseline="0" dirty="0" smtClean="0"/>
              <a:t>This causes some problems into the services and cloud support you originally created because now you don’t have only 1 device accessing your service, but you have multiple ones, plus you have multiple formats to deliver to.</a:t>
            </a:r>
          </a:p>
          <a:p>
            <a:endParaRPr lang="en-US" baseline="0" dirty="0" smtClean="0"/>
          </a:p>
          <a:p>
            <a:r>
              <a:rPr lang="en-US" baseline="0" dirty="0" smtClean="0"/>
              <a:t>But that’s not all…</a:t>
            </a:r>
          </a:p>
        </p:txBody>
      </p:sp>
      <p:sp>
        <p:nvSpPr>
          <p:cNvPr id="4" name="Slide Number Placeholder 3"/>
          <p:cNvSpPr>
            <a:spLocks noGrp="1"/>
          </p:cNvSpPr>
          <p:nvPr>
            <p:ph type="sldNum" sz="quarter" idx="10"/>
          </p:nvPr>
        </p:nvSpPr>
        <p:spPr/>
        <p:txBody>
          <a:bodyPr/>
          <a:lstStyle/>
          <a:p>
            <a:fld id="{FD347181-0E30-480C-BF0D-489069BF727D}" type="slidenum">
              <a:rPr lang="en-US" smtClean="0"/>
              <a:t>3</a:t>
            </a:fld>
            <a:endParaRPr lang="en-US"/>
          </a:p>
        </p:txBody>
      </p:sp>
    </p:spTree>
    <p:extLst>
      <p:ext uri="{BB962C8B-B14F-4D97-AF65-F5344CB8AC3E}">
        <p14:creationId xmlns:p14="http://schemas.microsoft.com/office/powerpoint/2010/main" val="218471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a:t>
            </a:r>
            <a:r>
              <a:rPr lang="en-US" baseline="0" dirty="0" smtClean="0"/>
              <a:t> you get </a:t>
            </a:r>
            <a:r>
              <a:rPr lang="en-US" dirty="0" smtClean="0"/>
              <a:t>more users, and with those, the need</a:t>
            </a:r>
            <a:r>
              <a:rPr lang="en-US" baseline="0" dirty="0" smtClean="0"/>
              <a:t> to process their multiple requests</a:t>
            </a:r>
            <a:endParaRPr lang="pt-PT" dirty="0"/>
          </a:p>
        </p:txBody>
      </p:sp>
      <p:sp>
        <p:nvSpPr>
          <p:cNvPr id="4" name="Slide Number Placeholder 3"/>
          <p:cNvSpPr>
            <a:spLocks noGrp="1"/>
          </p:cNvSpPr>
          <p:nvPr>
            <p:ph type="sldNum" sz="quarter" idx="10"/>
          </p:nvPr>
        </p:nvSpPr>
        <p:spPr/>
        <p:txBody>
          <a:bodyPr/>
          <a:lstStyle/>
          <a:p>
            <a:fld id="{FD347181-0E30-480C-BF0D-489069BF727D}" type="slidenum">
              <a:rPr lang="en-US" smtClean="0"/>
              <a:t>4</a:t>
            </a:fld>
            <a:endParaRPr lang="en-US"/>
          </a:p>
        </p:txBody>
      </p:sp>
    </p:spTree>
    <p:extLst>
      <p:ext uri="{BB962C8B-B14F-4D97-AF65-F5344CB8AC3E}">
        <p14:creationId xmlns:p14="http://schemas.microsoft.com/office/powerpoint/2010/main" val="448400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get spike in demands, for instance in Christmas,</a:t>
            </a:r>
            <a:r>
              <a:rPr lang="en-US" baseline="0" dirty="0" smtClean="0"/>
              <a:t> or </a:t>
            </a:r>
            <a:r>
              <a:rPr lang="en-US" baseline="0" dirty="0" err="1" smtClean="0"/>
              <a:t>easter</a:t>
            </a:r>
            <a:r>
              <a:rPr lang="en-US" baseline="0" dirty="0" smtClean="0"/>
              <a:t>, or even lower demand in the summer.</a:t>
            </a:r>
            <a:endParaRPr lang="en-US" dirty="0"/>
          </a:p>
        </p:txBody>
      </p:sp>
      <p:sp>
        <p:nvSpPr>
          <p:cNvPr id="4" name="Slide Number Placeholder 3"/>
          <p:cNvSpPr>
            <a:spLocks noGrp="1"/>
          </p:cNvSpPr>
          <p:nvPr>
            <p:ph type="sldNum" sz="quarter" idx="10"/>
          </p:nvPr>
        </p:nvSpPr>
        <p:spPr/>
        <p:txBody>
          <a:bodyPr/>
          <a:lstStyle/>
          <a:p>
            <a:fld id="{FD347181-0E30-480C-BF0D-489069BF727D}" type="slidenum">
              <a:rPr lang="en-US" smtClean="0"/>
              <a:t>5</a:t>
            </a:fld>
            <a:endParaRPr lang="en-US"/>
          </a:p>
        </p:txBody>
      </p:sp>
    </p:spTree>
    <p:extLst>
      <p:ext uri="{BB962C8B-B14F-4D97-AF65-F5344CB8AC3E}">
        <p14:creationId xmlns:p14="http://schemas.microsoft.com/office/powerpoint/2010/main" val="118629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also start to face some challenges</a:t>
            </a:r>
            <a:r>
              <a:rPr lang="en-US" baseline="0" dirty="0" smtClean="0"/>
              <a:t> like how to add that new feature fast, or get that new service.</a:t>
            </a:r>
            <a:endParaRPr lang="pt-PT" dirty="0"/>
          </a:p>
        </p:txBody>
      </p:sp>
      <p:sp>
        <p:nvSpPr>
          <p:cNvPr id="4" name="Slide Number Placeholder 3"/>
          <p:cNvSpPr>
            <a:spLocks noGrp="1"/>
          </p:cNvSpPr>
          <p:nvPr>
            <p:ph type="sldNum" sz="quarter" idx="10"/>
          </p:nvPr>
        </p:nvSpPr>
        <p:spPr/>
        <p:txBody>
          <a:bodyPr/>
          <a:lstStyle/>
          <a:p>
            <a:fld id="{FD347181-0E30-480C-BF0D-489069BF727D}" type="slidenum">
              <a:rPr lang="en-US" smtClean="0"/>
              <a:t>6</a:t>
            </a:fld>
            <a:endParaRPr lang="en-US"/>
          </a:p>
        </p:txBody>
      </p:sp>
    </p:spTree>
    <p:extLst>
      <p:ext uri="{BB962C8B-B14F-4D97-AF65-F5344CB8AC3E}">
        <p14:creationId xmlns:p14="http://schemas.microsoft.com/office/powerpoint/2010/main" val="39679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 you do ?</a:t>
            </a:r>
          </a:p>
          <a:p>
            <a:endParaRPr lang="en-US" dirty="0" smtClean="0"/>
          </a:p>
          <a:p>
            <a:r>
              <a:rPr lang="en-US" dirty="0" smtClean="0"/>
              <a:t>Obvious</a:t>
            </a:r>
            <a:r>
              <a:rPr lang="en-US" baseline="0" dirty="0" smtClean="0"/>
              <a:t> isn’t ? You Deploy some servers, you install some software and you hire administrators to manage all that … that’s it easy. Right ?</a:t>
            </a:r>
            <a:endParaRPr lang="pt-PT" dirty="0"/>
          </a:p>
        </p:txBody>
      </p:sp>
      <p:sp>
        <p:nvSpPr>
          <p:cNvPr id="4" name="Slide Number Placeholder 3"/>
          <p:cNvSpPr>
            <a:spLocks noGrp="1"/>
          </p:cNvSpPr>
          <p:nvPr>
            <p:ph type="sldNum" sz="quarter" idx="10"/>
          </p:nvPr>
        </p:nvSpPr>
        <p:spPr/>
        <p:txBody>
          <a:bodyPr/>
          <a:lstStyle/>
          <a:p>
            <a:fld id="{FD347181-0E30-480C-BF0D-489069BF727D}" type="slidenum">
              <a:rPr lang="en-US" smtClean="0"/>
              <a:t>7</a:t>
            </a:fld>
            <a:endParaRPr lang="en-US"/>
          </a:p>
        </p:txBody>
      </p:sp>
    </p:spTree>
    <p:extLst>
      <p:ext uri="{BB962C8B-B14F-4D97-AF65-F5344CB8AC3E}">
        <p14:creationId xmlns:p14="http://schemas.microsoft.com/office/powerpoint/2010/main" val="318520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endParaRPr lang="pt-PT" dirty="0"/>
          </a:p>
        </p:txBody>
      </p:sp>
      <p:sp>
        <p:nvSpPr>
          <p:cNvPr id="4" name="Slide Number Placeholder 3"/>
          <p:cNvSpPr>
            <a:spLocks noGrp="1"/>
          </p:cNvSpPr>
          <p:nvPr>
            <p:ph type="sldNum" sz="quarter" idx="10"/>
          </p:nvPr>
        </p:nvSpPr>
        <p:spPr/>
        <p:txBody>
          <a:bodyPr/>
          <a:lstStyle/>
          <a:p>
            <a:fld id="{FD347181-0E30-480C-BF0D-489069BF727D}" type="slidenum">
              <a:rPr lang="en-US" smtClean="0"/>
              <a:t>8</a:t>
            </a:fld>
            <a:endParaRPr lang="en-US"/>
          </a:p>
        </p:txBody>
      </p:sp>
    </p:spTree>
    <p:extLst>
      <p:ext uri="{BB962C8B-B14F-4D97-AF65-F5344CB8AC3E}">
        <p14:creationId xmlns:p14="http://schemas.microsoft.com/office/powerpoint/2010/main" val="424233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really. You can do better than that.</a:t>
            </a:r>
            <a:endParaRPr lang="pt-PT" dirty="0"/>
          </a:p>
        </p:txBody>
      </p:sp>
      <p:sp>
        <p:nvSpPr>
          <p:cNvPr id="4" name="Slide Number Placeholder 3"/>
          <p:cNvSpPr>
            <a:spLocks noGrp="1"/>
          </p:cNvSpPr>
          <p:nvPr>
            <p:ph type="sldNum" sz="quarter" idx="10"/>
          </p:nvPr>
        </p:nvSpPr>
        <p:spPr/>
        <p:txBody>
          <a:bodyPr/>
          <a:lstStyle/>
          <a:p>
            <a:fld id="{FD347181-0E30-480C-BF0D-489069BF727D}" type="slidenum">
              <a:rPr lang="en-US" smtClean="0"/>
              <a:t>9</a:t>
            </a:fld>
            <a:endParaRPr lang="en-US"/>
          </a:p>
        </p:txBody>
      </p:sp>
    </p:spTree>
    <p:extLst>
      <p:ext uri="{BB962C8B-B14F-4D97-AF65-F5344CB8AC3E}">
        <p14:creationId xmlns:p14="http://schemas.microsoft.com/office/powerpoint/2010/main" val="324397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microsoft.com/office/2007/relationships/hdphoto" Target="../media/hdphoto3.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microsoft.com/office/2007/relationships/hdphoto" Target="../media/hdphoto3.wdp"/></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microsoft.com/office/2007/relationships/hdphoto" Target="../media/hdphoto3.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microsoft.com/office/2007/relationships/hdphoto" Target="../media/hdphoto3.wdp"/></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microsoft.com/office/2007/relationships/hdphoto" Target="../media/hdphoto3.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microsoft.com/office/2007/relationships/hdphoto" Target="../media/hdphoto3.wdp"/></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microsoft.com/office/2007/relationships/hdphoto" Target="../media/hdphoto3.wdp"/></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microsoft.com/office/2007/relationships/hdphoto" Target="../media/hdphoto3.wdp"/></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microsoft.com/office/2007/relationships/hdphoto" Target="../media/hdphoto3.wdp"/></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microsoft.com/office/2007/relationships/hdphoto" Target="../media/hdphoto3.wdp"/></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microsoft.com/office/2007/relationships/hdphoto" Target="../media/hdphoto2.wdp"/><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microsoft.com/office/2007/relationships/hdphoto" Target="../media/hdphoto2.wdp"/><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313275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8" cy="747897"/>
          </a:xfrm>
        </p:spPr>
        <p:txBody>
          <a:bodyPr/>
          <a:lstStyle>
            <a:lvl1pPr>
              <a:defRPr sz="5416"/>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8"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905" indent="-40323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84" indent="-34607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39" indent="-3365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8"/>
            <a:ext cx="1682359" cy="195501"/>
          </a:xfrm>
          <a:prstGeom prst="rect">
            <a:avLst/>
          </a:prstGeom>
        </p:spPr>
      </p:pic>
    </p:spTree>
    <p:extLst>
      <p:ext uri="{BB962C8B-B14F-4D97-AF65-F5344CB8AC3E}">
        <p14:creationId xmlns:p14="http://schemas.microsoft.com/office/powerpoint/2010/main" val="20913952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647591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591681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
        <p:nvSpPr>
          <p:cNvPr id="6" name="Content Placeholder 5"/>
          <p:cNvSpPr>
            <a:spLocks noGrp="1"/>
          </p:cNvSpPr>
          <p:nvPr>
            <p:ph sz="quarter" idx="10"/>
          </p:nvPr>
        </p:nvSpPr>
        <p:spPr>
          <a:xfrm>
            <a:off x="518803" y="1336040"/>
            <a:ext cx="11188566"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29915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413890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473677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solidFill>
                  <a:srgbClr val="595959"/>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951733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605120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grpSp>
    </p:spTree>
    <p:extLst>
      <p:ext uri="{BB962C8B-B14F-4D97-AF65-F5344CB8AC3E}">
        <p14:creationId xmlns:p14="http://schemas.microsoft.com/office/powerpoint/2010/main" val="3057487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Tree>
    <p:extLst>
      <p:ext uri="{BB962C8B-B14F-4D97-AF65-F5344CB8AC3E}">
        <p14:creationId xmlns:p14="http://schemas.microsoft.com/office/powerpoint/2010/main" val="5625537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0528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grpSp>
    </p:spTree>
    <p:extLst>
      <p:ext uri="{BB962C8B-B14F-4D97-AF65-F5344CB8AC3E}">
        <p14:creationId xmlns:p14="http://schemas.microsoft.com/office/powerpoint/2010/main" val="32450098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28270315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grpSp>
    </p:spTree>
    <p:extLst>
      <p:ext uri="{BB962C8B-B14F-4D97-AF65-F5344CB8AC3E}">
        <p14:creationId xmlns:p14="http://schemas.microsoft.com/office/powerpoint/2010/main" val="2436839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7688588" y="1389423"/>
            <a:ext cx="4495800" cy="4057650"/>
          </a:xfrm>
          <a:prstGeom prst="rect">
            <a:avLst/>
          </a:prstGeom>
        </p:spPr>
      </p:pic>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11994430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32207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16415500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Segoe UI" pitchFamily="34"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2141782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pitchFamily="34" charset="0"/>
              </a:rPr>
              <a:t>© </a:t>
            </a:r>
            <a:r>
              <a:rPr lang="en-US" sz="700" dirty="0" smtClean="0">
                <a:solidFill>
                  <a:srgbClr val="FFFFFF">
                    <a:alpha val="99000"/>
                  </a:srgbClr>
                </a:solidFill>
                <a:cs typeface="Segoe UI" pitchFamily="34" charset="0"/>
              </a:rPr>
              <a:t>2011 Microsoft </a:t>
            </a:r>
            <a:r>
              <a:rPr lang="en-US" sz="700" dirty="0">
                <a:solidFill>
                  <a:srgbClr val="FFFFFF">
                    <a:alpha val="99000"/>
                  </a:srgbClr>
                </a:solidFill>
                <a:cs typeface="Segoe UI" pitchFamily="34"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Segoe UI" pitchFamily="34" charset="0"/>
              </a:rPr>
              <a:t>MICROSOFT </a:t>
            </a:r>
            <a:r>
              <a:rPr lang="en-US" sz="700" dirty="0">
                <a:solidFill>
                  <a:srgbClr val="FFFFFF">
                    <a:alpha val="99000"/>
                  </a:srgbClr>
                </a:solidFill>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26245052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8706341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78665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3564873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69898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299026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05618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
        <p:nvSpPr>
          <p:cNvPr id="6" name="Content Placeholder 5"/>
          <p:cNvSpPr>
            <a:spLocks noGrp="1"/>
          </p:cNvSpPr>
          <p:nvPr>
            <p:ph sz="quarter" idx="10"/>
          </p:nvPr>
        </p:nvSpPr>
        <p:spPr>
          <a:xfrm>
            <a:off x="518803" y="1336040"/>
            <a:ext cx="11188566"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95659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1955523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629007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solidFill>
                  <a:srgbClr val="595959"/>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6447895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6553562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grpSp>
    </p:spTree>
    <p:extLst>
      <p:ext uri="{BB962C8B-B14F-4D97-AF65-F5344CB8AC3E}">
        <p14:creationId xmlns:p14="http://schemas.microsoft.com/office/powerpoint/2010/main" val="20215466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Tree>
    <p:extLst>
      <p:ext uri="{BB962C8B-B14F-4D97-AF65-F5344CB8AC3E}">
        <p14:creationId xmlns:p14="http://schemas.microsoft.com/office/powerpoint/2010/main" val="20423157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626923"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dirty="0">
                <a:solidFill>
                  <a:srgbClr val="292929"/>
                </a:solidFill>
              </a:endParaRPr>
            </a:p>
          </p:txBody>
        </p:sp>
      </p:grpSp>
    </p:spTree>
    <p:extLst>
      <p:ext uri="{BB962C8B-B14F-4D97-AF65-F5344CB8AC3E}">
        <p14:creationId xmlns:p14="http://schemas.microsoft.com/office/powerpoint/2010/main" val="8940354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2919802"/>
      </p:ext>
    </p:extLst>
  </p:cSld>
  <p:clrMapOvr>
    <a:masterClrMapping/>
  </p:clrMapOvr>
  <p:transition xmlns:p14="http://schemas.microsoft.com/office/powerpoint/2010/mai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565096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292929"/>
                </a:solidFill>
              </a:endParaRPr>
            </a:p>
          </p:txBody>
        </p:sp>
      </p:grpSp>
    </p:spTree>
    <p:extLst>
      <p:ext uri="{BB962C8B-B14F-4D97-AF65-F5344CB8AC3E}">
        <p14:creationId xmlns:p14="http://schemas.microsoft.com/office/powerpoint/2010/main" val="2809181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Segoe UI" pitchFamily="34"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565960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Segoe UI" pitchFamily="34" charset="0"/>
              </a:rPr>
              <a:t>© </a:t>
            </a:r>
            <a:r>
              <a:rPr lang="en-US" sz="700" dirty="0" smtClean="0">
                <a:solidFill>
                  <a:srgbClr val="FFFFFF">
                    <a:alpha val="99000"/>
                  </a:srgbClr>
                </a:solidFill>
                <a:cs typeface="Segoe UI" pitchFamily="34" charset="0"/>
              </a:rPr>
              <a:t>2011 Microsoft </a:t>
            </a:r>
            <a:r>
              <a:rPr lang="en-US" sz="700" dirty="0">
                <a:solidFill>
                  <a:srgbClr val="FFFFFF">
                    <a:alpha val="99000"/>
                  </a:srgbClr>
                </a:solidFill>
                <a:cs typeface="Segoe UI" pitchFamily="34"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Segoe UI" pitchFamily="34" charset="0"/>
              </a:rPr>
              <a:t>MICROSOFT </a:t>
            </a:r>
            <a:r>
              <a:rPr lang="en-US" sz="700" dirty="0">
                <a:solidFill>
                  <a:srgbClr val="FFFFFF">
                    <a:alpha val="99000"/>
                  </a:srgbClr>
                </a:solidFill>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2099223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939848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47708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135054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0853497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43241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99459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299273"/>
      </p:ext>
    </p:extLst>
  </p:cSld>
  <p:clrMapOvr>
    <a:masterClrMapping/>
  </p:clrMapOvr>
  <p:transition xmlns:p14="http://schemas.microsoft.com/office/powerpoint/2010/mai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91638983"/>
      </p:ext>
    </p:extLst>
  </p:cSld>
  <p:clrMapOvr>
    <a:masterClrMapping/>
  </p:clrMapOvr>
  <p:transition xmlns:p14="http://schemas.microsoft.com/office/powerpoint/2010/mai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335049"/>
      </p:ext>
    </p:extLst>
  </p:cSld>
  <p:clrMapOvr>
    <a:masterClrMapping/>
  </p:clrMapOvr>
  <p:transition xmlns:p14="http://schemas.microsoft.com/office/powerpoint/2010/mai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0338679"/>
      </p:ext>
    </p:extLst>
  </p:cSld>
  <p:clrMapOvr>
    <a:masterClrMapping/>
  </p:clrMapOvr>
  <p:transition xmlns:p14="http://schemas.microsoft.com/office/powerpoint/2010/mai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27958405"/>
      </p:ext>
    </p:extLst>
  </p:cSld>
  <p:clrMapOvr>
    <a:masterClrMapping/>
  </p:clrMapOvr>
  <p:transition xmlns:p14="http://schemas.microsoft.com/office/powerpoint/2010/mai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smtClean="0"/>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5400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31285429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4271872"/>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5935842"/>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smtClean="0"/>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082825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388854" y="6355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123127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20" Type="http://schemas.openxmlformats.org/officeDocument/2006/relationships/theme" Target="../theme/theme2.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 Id="rId15" Type="http://schemas.openxmlformats.org/officeDocument/2006/relationships/slideLayout" Target="../slideLayouts/slideLayout25.xml"/><Relationship Id="rId16" Type="http://schemas.openxmlformats.org/officeDocument/2006/relationships/slideLayout" Target="../slideLayouts/slideLayout26.xml"/><Relationship Id="rId17" Type="http://schemas.openxmlformats.org/officeDocument/2006/relationships/slideLayout" Target="../slideLayouts/slideLayout27.xml"/><Relationship Id="rId18" Type="http://schemas.openxmlformats.org/officeDocument/2006/relationships/slideLayout" Target="../slideLayouts/slideLayout28.xml"/><Relationship Id="rId19" Type="http://schemas.openxmlformats.org/officeDocument/2006/relationships/slideLayout" Target="../slideLayouts/slideLayout29.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slideLayout" Target="../slideLayouts/slideLayout46.xml"/><Relationship Id="rId18" Type="http://schemas.openxmlformats.org/officeDocument/2006/relationships/theme" Target="../theme/theme3.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9" Type="http://schemas.openxmlformats.org/officeDocument/2006/relationships/slideLayout" Target="../slideLayouts/slideLayout38.xml"/><Relationship Id="rId10"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theme" Target="../theme/theme4.xml"/><Relationship Id="rId1" Type="http://schemas.openxmlformats.org/officeDocument/2006/relationships/slideLayout" Target="../slideLayouts/slideLayout47.xml"/><Relationship Id="rId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08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6993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708" r:id="rId13"/>
    <p:sldLayoutId id="2147483719" r:id="rId14"/>
    <p:sldLayoutId id="2147483684" r:id="rId15"/>
    <p:sldLayoutId id="2147483685" r:id="rId16"/>
    <p:sldLayoutId id="2147483686" r:id="rId17"/>
    <p:sldLayoutId id="2147483687" r:id="rId18"/>
    <p:sldLayoutId id="2147483688"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87667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0303609"/>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jpeg"/><Relationship Id="rId7" Type="http://schemas.openxmlformats.org/officeDocument/2006/relationships/image" Target="../media/image25.jpe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1" Type="http://schemas.openxmlformats.org/officeDocument/2006/relationships/slideLayout" Target="../slideLayouts/slideLayout16.xml"/><Relationship Id="rId2"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WindowsAzure/iisnode" TargetMode="External"/><Relationship Id="rId4" Type="http://schemas.openxmlformats.org/officeDocument/2006/relationships/hyperlink" Target="https://github.com/WindowsAzure/azure-sdk-for-node" TargetMode="External"/><Relationship Id="rId1" Type="http://schemas.openxmlformats.org/officeDocument/2006/relationships/slideLayout" Target="../slideLayouts/slideLayout12.xml"/><Relationship Id="rId2" Type="http://schemas.openxmlformats.org/officeDocument/2006/relationships/hyperlink" Target="https://github.com/WindowsAzure/azure-sdk-tool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5" Type="http://schemas.openxmlformats.org/officeDocument/2006/relationships/image" Target="../media/image17.WMF"/><Relationship Id="rId6"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898" y="1876679"/>
            <a:ext cx="11231365" cy="1015599"/>
          </a:xfrm>
        </p:spPr>
        <p:txBody>
          <a:bodyPr/>
          <a:lstStyle/>
          <a:p>
            <a:r>
              <a:rPr lang="en-US" sz="7333" dirty="0" smtClean="0"/>
              <a:t>Cloud Revolution</a:t>
            </a:r>
            <a:endParaRPr lang="en-US" sz="7333" dirty="0"/>
          </a:p>
        </p:txBody>
      </p:sp>
      <p:sp>
        <p:nvSpPr>
          <p:cNvPr id="3" name="Text Placeholder 2"/>
          <p:cNvSpPr>
            <a:spLocks noGrp="1"/>
          </p:cNvSpPr>
          <p:nvPr>
            <p:ph type="body" sz="quarter" idx="11"/>
          </p:nvPr>
        </p:nvSpPr>
        <p:spPr>
          <a:xfrm>
            <a:off x="512898" y="4343400"/>
            <a:ext cx="10610506" cy="1990417"/>
          </a:xfrm>
        </p:spPr>
        <p:txBody>
          <a:bodyPr/>
          <a:lstStyle/>
          <a:p>
            <a:r>
              <a:rPr lang="en-US" dirty="0" smtClean="0"/>
              <a:t>Andre Rodrigues </a:t>
            </a:r>
          </a:p>
          <a:p>
            <a:r>
              <a:rPr lang="en-US" dirty="0" smtClean="0"/>
              <a:t>Software Development Engineer </a:t>
            </a:r>
          </a:p>
          <a:p>
            <a:endParaRPr lang="en-US" sz="2000" dirty="0" smtClean="0"/>
          </a:p>
          <a:p>
            <a:r>
              <a:rPr lang="en-US" sz="2000" dirty="0" smtClean="0"/>
              <a:t>Email: andrerod@microsoft.com </a:t>
            </a:r>
          </a:p>
          <a:p>
            <a:r>
              <a:rPr lang="en-US" sz="2000" dirty="0" smtClean="0"/>
              <a:t>Twitter: @</a:t>
            </a:r>
            <a:r>
              <a:rPr lang="en-US" sz="2000" dirty="0" err="1" smtClean="0"/>
              <a:t>andremrodrigues</a:t>
            </a:r>
            <a:endParaRPr lang="en-US" sz="2000" u="sng" dirty="0" smtClean="0"/>
          </a:p>
        </p:txBody>
      </p:sp>
    </p:spTree>
    <p:extLst>
      <p:ext uri="{BB962C8B-B14F-4D97-AF65-F5344CB8AC3E}">
        <p14:creationId xmlns:p14="http://schemas.microsoft.com/office/powerpoint/2010/main" val="17043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90695" y="3214686"/>
            <a:ext cx="6567355" cy="88582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pPr algn="r"/>
            <a:r>
              <a:rPr lang="en-US" sz="4000" dirty="0" smtClean="0">
                <a:latin typeface="Segoe UI Light (Headings)"/>
              </a:rPr>
              <a:t>Cloud Computing</a:t>
            </a:r>
            <a:endParaRPr lang="en-US" sz="4000" dirty="0">
              <a:latin typeface="Segoe UI Light (Headings)"/>
            </a:endParaRPr>
          </a:p>
        </p:txBody>
      </p:sp>
    </p:spTree>
    <p:extLst>
      <p:ext uri="{BB962C8B-B14F-4D97-AF65-F5344CB8AC3E}">
        <p14:creationId xmlns:p14="http://schemas.microsoft.com/office/powerpoint/2010/main" val="22587177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loud Rectangle"/>
          <p:cNvSpPr/>
          <p:nvPr/>
        </p:nvSpPr>
        <p:spPr bwMode="auto">
          <a:xfrm>
            <a:off x="3208293" y="1115366"/>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3" name="Cloud Icon"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7403" y="5363244"/>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Traditional Software Rectangle"/>
          <p:cNvSpPr/>
          <p:nvPr/>
        </p:nvSpPr>
        <p:spPr bwMode="auto">
          <a:xfrm flipH="1">
            <a:off x="252797" y="1115366"/>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5" name="Traditional Packaged Software Icon"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3382" y="5372989"/>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r>
              <a:rPr lang="en-US" dirty="0" smtClean="0"/>
              <a:t>Cloud </a:t>
            </a:r>
            <a:r>
              <a:rPr lang="en-US" dirty="0" smtClean="0">
                <a:solidFill>
                  <a:schemeClr val="tx1">
                    <a:alpha val="99000"/>
                  </a:schemeClr>
                </a:solidFill>
              </a:rPr>
              <a:t>Services</a:t>
            </a:r>
            <a:r>
              <a:rPr lang="en-US" dirty="0" smtClean="0">
                <a:solidFill>
                  <a:schemeClr val="accent2">
                    <a:alpha val="99000"/>
                  </a:schemeClr>
                </a:solidFill>
              </a:rPr>
              <a:t> Models</a:t>
            </a:r>
            <a:endParaRPr lang="en-US" dirty="0">
              <a:solidFill>
                <a:schemeClr val="accent2">
                  <a:alpha val="99000"/>
                </a:schemeClr>
              </a:solidFill>
            </a:endParaRPr>
          </a:p>
        </p:txBody>
      </p:sp>
      <p:grpSp>
        <p:nvGrpSpPr>
          <p:cNvPr id="7" name="SaaS"/>
          <p:cNvGrpSpPr/>
          <p:nvPr/>
        </p:nvGrpSpPr>
        <p:grpSpPr>
          <a:xfrm>
            <a:off x="9464723" y="1332174"/>
            <a:ext cx="2323096" cy="4790431"/>
            <a:chOff x="8980831" y="1583373"/>
            <a:chExt cx="2323096" cy="4790431"/>
          </a:xfrm>
        </p:grpSpPr>
        <p:sp>
          <p:nvSpPr>
            <p:cNvPr id="170" name="Rectangle 16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71" name="Left Brace 170"/>
            <p:cNvSpPr/>
            <p:nvPr/>
          </p:nvSpPr>
          <p:spPr>
            <a:xfrm flipH="1">
              <a:off x="10688404" y="2354053"/>
              <a:ext cx="200055" cy="4019751"/>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ea typeface="Segoe UI" pitchFamily="34" charset="0"/>
                <a:cs typeface="Segoe UI" pitchFamily="34" charset="0"/>
              </a:endParaRPr>
            </a:p>
          </p:txBody>
        </p:sp>
        <p:sp>
          <p:nvSpPr>
            <p:cNvPr id="172"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74" name="Rectangle 173"/>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Storage</a:t>
              </a:r>
            </a:p>
          </p:txBody>
        </p:sp>
        <p:sp>
          <p:nvSpPr>
            <p:cNvPr id="175" name="Rectangle 174"/>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Servers</a:t>
              </a:r>
            </a:p>
          </p:txBody>
        </p:sp>
        <p:sp>
          <p:nvSpPr>
            <p:cNvPr id="176" name="Rectangle 175"/>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Networking</a:t>
              </a:r>
            </a:p>
          </p:txBody>
        </p:sp>
        <p:sp>
          <p:nvSpPr>
            <p:cNvPr id="177" name="Rectangle 176"/>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O/S</a:t>
              </a:r>
            </a:p>
          </p:txBody>
        </p:sp>
        <p:sp>
          <p:nvSpPr>
            <p:cNvPr id="178" name="Rectangle 177"/>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Middleware</a:t>
              </a:r>
            </a:p>
          </p:txBody>
        </p:sp>
        <p:sp>
          <p:nvSpPr>
            <p:cNvPr id="179" name="Rectangle 178"/>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Virtualization</a:t>
              </a:r>
            </a:p>
          </p:txBody>
        </p:sp>
        <p:sp>
          <p:nvSpPr>
            <p:cNvPr id="180" name="Rectangle 179"/>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Applications</a:t>
              </a:r>
            </a:p>
          </p:txBody>
        </p:sp>
        <p:sp>
          <p:nvSpPr>
            <p:cNvPr id="181" name="Rectangle 180"/>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Runtime</a:t>
              </a:r>
            </a:p>
          </p:txBody>
        </p:sp>
        <p:sp>
          <p:nvSpPr>
            <p:cNvPr id="182" name="Rectangle 181"/>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Data</a:t>
              </a:r>
            </a:p>
          </p:txBody>
        </p:sp>
      </p:grpSp>
      <p:grpSp>
        <p:nvGrpSpPr>
          <p:cNvPr id="9" name="PaaS - Vendor Managed"/>
          <p:cNvGrpSpPr/>
          <p:nvPr/>
        </p:nvGrpSpPr>
        <p:grpSpPr>
          <a:xfrm>
            <a:off x="6968130" y="3007931"/>
            <a:ext cx="2201604" cy="3122948"/>
            <a:chOff x="6966542" y="3007931"/>
            <a:chExt cx="2201604" cy="3122948"/>
          </a:xfrm>
        </p:grpSpPr>
        <p:sp>
          <p:nvSpPr>
            <p:cNvPr id="155" name="Left Brace 154"/>
            <p:cNvSpPr/>
            <p:nvPr/>
          </p:nvSpPr>
          <p:spPr>
            <a:xfrm flipH="1">
              <a:off x="8614043" y="30079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ea typeface="Segoe UI" pitchFamily="34" charset="0"/>
                <a:cs typeface="Segoe UI" pitchFamily="34" charset="0"/>
              </a:endParaRPr>
            </a:p>
          </p:txBody>
        </p:sp>
        <p:sp>
          <p:nvSpPr>
            <p:cNvPr id="156" name="TextBox 54"/>
            <p:cNvSpPr txBox="1"/>
            <p:nvPr/>
          </p:nvSpPr>
          <p:spPr>
            <a:xfrm flipH="1">
              <a:off x="8768036" y="37410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60" name="Rectangle 159"/>
            <p:cNvSpPr/>
            <p:nvPr/>
          </p:nvSpPr>
          <p:spPr>
            <a:xfrm>
              <a:off x="6966542" y="52867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Storage</a:t>
              </a:r>
            </a:p>
          </p:txBody>
        </p:sp>
        <p:sp>
          <p:nvSpPr>
            <p:cNvPr id="161" name="Rectangle 160"/>
            <p:cNvSpPr/>
            <p:nvPr/>
          </p:nvSpPr>
          <p:spPr>
            <a:xfrm>
              <a:off x="6966542" y="48319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Servers</a:t>
              </a:r>
            </a:p>
          </p:txBody>
        </p:sp>
        <p:sp>
          <p:nvSpPr>
            <p:cNvPr id="162" name="Rectangle 161"/>
            <p:cNvSpPr/>
            <p:nvPr/>
          </p:nvSpPr>
          <p:spPr>
            <a:xfrm>
              <a:off x="6966542" y="57416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Networking</a:t>
              </a:r>
            </a:p>
          </p:txBody>
        </p:sp>
        <p:sp>
          <p:nvSpPr>
            <p:cNvPr id="163" name="Rectangle 162"/>
            <p:cNvSpPr/>
            <p:nvPr/>
          </p:nvSpPr>
          <p:spPr>
            <a:xfrm>
              <a:off x="6966542" y="39223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O/S</a:t>
              </a:r>
            </a:p>
          </p:txBody>
        </p:sp>
        <p:sp>
          <p:nvSpPr>
            <p:cNvPr id="164" name="Rectangle 163"/>
            <p:cNvSpPr/>
            <p:nvPr/>
          </p:nvSpPr>
          <p:spPr>
            <a:xfrm>
              <a:off x="6966542" y="34675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Middleware</a:t>
              </a:r>
            </a:p>
          </p:txBody>
        </p:sp>
        <p:sp>
          <p:nvSpPr>
            <p:cNvPr id="165" name="Rectangle 164"/>
            <p:cNvSpPr/>
            <p:nvPr/>
          </p:nvSpPr>
          <p:spPr>
            <a:xfrm>
              <a:off x="6966542" y="43771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Virtualization</a:t>
              </a:r>
            </a:p>
          </p:txBody>
        </p:sp>
        <p:sp>
          <p:nvSpPr>
            <p:cNvPr id="167" name="Rectangle 166"/>
            <p:cNvSpPr/>
            <p:nvPr/>
          </p:nvSpPr>
          <p:spPr>
            <a:xfrm>
              <a:off x="6966542" y="30126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rgbClr val="FFFFFF">
                      <a:alpha val="99000"/>
                    </a:srgbClr>
                  </a:solidFill>
                  <a:ea typeface="Segoe UI" pitchFamily="34" charset="0"/>
                  <a:cs typeface="Segoe UI" pitchFamily="34" charset="0"/>
                </a:rPr>
                <a:t>Runtime</a:t>
              </a:r>
            </a:p>
          </p:txBody>
        </p:sp>
      </p:grpSp>
      <p:grpSp>
        <p:nvGrpSpPr>
          <p:cNvPr id="10" name="PaaS - You Manage"/>
          <p:cNvGrpSpPr/>
          <p:nvPr/>
        </p:nvGrpSpPr>
        <p:grpSpPr>
          <a:xfrm>
            <a:off x="6463314" y="1969498"/>
            <a:ext cx="2143056" cy="1070421"/>
            <a:chOff x="6461726" y="1969497"/>
            <a:chExt cx="2143056" cy="1070421"/>
          </a:xfrm>
        </p:grpSpPr>
        <p:sp>
          <p:nvSpPr>
            <p:cNvPr id="157" name="Left Brace 156"/>
            <p:cNvSpPr/>
            <p:nvPr/>
          </p:nvSpPr>
          <p:spPr>
            <a:xfrm>
              <a:off x="6804715" y="2101110"/>
              <a:ext cx="152400" cy="837763"/>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ea typeface="Segoe UI" pitchFamily="34" charset="0"/>
                <a:cs typeface="Segoe UI" pitchFamily="34" charset="0"/>
              </a:endParaRPr>
            </a:p>
          </p:txBody>
        </p:sp>
        <p:sp>
          <p:nvSpPr>
            <p:cNvPr id="158" name="TextBox 60"/>
            <p:cNvSpPr txBox="1"/>
            <p:nvPr/>
          </p:nvSpPr>
          <p:spPr>
            <a:xfrm>
              <a:off x="6461726" y="19694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166" name="Rectangle 165"/>
            <p:cNvSpPr/>
            <p:nvPr/>
          </p:nvSpPr>
          <p:spPr>
            <a:xfrm>
              <a:off x="6966542" y="21030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Applications</a:t>
              </a:r>
            </a:p>
          </p:txBody>
        </p:sp>
        <p:sp>
          <p:nvSpPr>
            <p:cNvPr id="168" name="Rectangle 167"/>
            <p:cNvSpPr/>
            <p:nvPr/>
          </p:nvSpPr>
          <p:spPr>
            <a:xfrm>
              <a:off x="6966542" y="25578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Data</a:t>
              </a:r>
            </a:p>
          </p:txBody>
        </p:sp>
      </p:grpSp>
      <p:sp>
        <p:nvSpPr>
          <p:cNvPr id="154" name="PaaS - Title"/>
          <p:cNvSpPr/>
          <p:nvPr/>
        </p:nvSpPr>
        <p:spPr>
          <a:xfrm>
            <a:off x="6889630" y="13321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grpSp>
        <p:nvGrpSpPr>
          <p:cNvPr id="3" name="IaaS - Vendor Managed"/>
          <p:cNvGrpSpPr/>
          <p:nvPr/>
        </p:nvGrpSpPr>
        <p:grpSpPr>
          <a:xfrm>
            <a:off x="4412035" y="4377154"/>
            <a:ext cx="2221148" cy="1745455"/>
            <a:chOff x="4410447" y="4377153"/>
            <a:chExt cx="2221148" cy="1745455"/>
          </a:xfrm>
        </p:grpSpPr>
        <p:sp>
          <p:nvSpPr>
            <p:cNvPr id="144" name="Rectangle 143"/>
            <p:cNvSpPr/>
            <p:nvPr/>
          </p:nvSpPr>
          <p:spPr>
            <a:xfrm>
              <a:off x="4410447" y="52867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Storage</a:t>
              </a:r>
            </a:p>
          </p:txBody>
        </p:sp>
        <p:sp>
          <p:nvSpPr>
            <p:cNvPr id="145" name="Rectangle 144"/>
            <p:cNvSpPr/>
            <p:nvPr/>
          </p:nvSpPr>
          <p:spPr>
            <a:xfrm>
              <a:off x="4410447" y="48319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Servers</a:t>
              </a:r>
            </a:p>
          </p:txBody>
        </p:sp>
        <p:sp>
          <p:nvSpPr>
            <p:cNvPr id="146" name="Rectangle 145"/>
            <p:cNvSpPr/>
            <p:nvPr/>
          </p:nvSpPr>
          <p:spPr>
            <a:xfrm>
              <a:off x="4410447" y="57416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Networking</a:t>
              </a:r>
            </a:p>
          </p:txBody>
        </p:sp>
        <p:sp>
          <p:nvSpPr>
            <p:cNvPr id="149" name="Rectangle 148"/>
            <p:cNvSpPr/>
            <p:nvPr/>
          </p:nvSpPr>
          <p:spPr>
            <a:xfrm>
              <a:off x="4410447" y="43771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Virtualization</a:t>
              </a:r>
            </a:p>
          </p:txBody>
        </p:sp>
        <p:sp>
          <p:nvSpPr>
            <p:cNvPr id="140" name="Left Brace 139"/>
            <p:cNvSpPr/>
            <p:nvPr/>
          </p:nvSpPr>
          <p:spPr>
            <a:xfrm flipH="1">
              <a:off x="6057919" y="4381300"/>
              <a:ext cx="228600" cy="174130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ea typeface="Segoe UI" pitchFamily="34" charset="0"/>
                <a:cs typeface="Segoe UI" pitchFamily="34" charset="0"/>
              </a:endParaRPr>
            </a:p>
          </p:txBody>
        </p:sp>
        <p:sp>
          <p:nvSpPr>
            <p:cNvPr id="141" name="TextBox 56"/>
            <p:cNvSpPr txBox="1"/>
            <p:nvPr/>
          </p:nvSpPr>
          <p:spPr>
            <a:xfrm flipH="1">
              <a:off x="6231485" y="4392886"/>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grpSp>
      <p:grpSp>
        <p:nvGrpSpPr>
          <p:cNvPr id="8" name="IaaS - You Manage"/>
          <p:cNvGrpSpPr/>
          <p:nvPr/>
        </p:nvGrpSpPr>
        <p:grpSpPr>
          <a:xfrm>
            <a:off x="3861258" y="2103058"/>
            <a:ext cx="2189018" cy="2200276"/>
            <a:chOff x="3859670" y="2103058"/>
            <a:chExt cx="2189018" cy="2200276"/>
          </a:xfrm>
        </p:grpSpPr>
        <p:sp>
          <p:nvSpPr>
            <p:cNvPr id="147" name="Rectangle 146"/>
            <p:cNvSpPr/>
            <p:nvPr/>
          </p:nvSpPr>
          <p:spPr>
            <a:xfrm>
              <a:off x="4410447" y="392233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O/S</a:t>
              </a:r>
            </a:p>
          </p:txBody>
        </p:sp>
        <p:sp>
          <p:nvSpPr>
            <p:cNvPr id="148" name="Rectangle 147"/>
            <p:cNvSpPr/>
            <p:nvPr/>
          </p:nvSpPr>
          <p:spPr>
            <a:xfrm>
              <a:off x="4410447" y="3467515"/>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Middleware</a:t>
              </a:r>
            </a:p>
          </p:txBody>
        </p:sp>
        <p:sp>
          <p:nvSpPr>
            <p:cNvPr id="150" name="Rectangle 149"/>
            <p:cNvSpPr/>
            <p:nvPr/>
          </p:nvSpPr>
          <p:spPr>
            <a:xfrm>
              <a:off x="4410447" y="255787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Data</a:t>
              </a:r>
            </a:p>
          </p:txBody>
        </p:sp>
        <p:sp>
          <p:nvSpPr>
            <p:cNvPr id="151" name="Rectangle 150"/>
            <p:cNvSpPr/>
            <p:nvPr/>
          </p:nvSpPr>
          <p:spPr>
            <a:xfrm>
              <a:off x="4410447" y="210305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Applications</a:t>
              </a:r>
            </a:p>
          </p:txBody>
        </p:sp>
        <p:sp>
          <p:nvSpPr>
            <p:cNvPr id="152" name="Rectangle 151"/>
            <p:cNvSpPr/>
            <p:nvPr/>
          </p:nvSpPr>
          <p:spPr>
            <a:xfrm>
              <a:off x="4410447" y="3012696"/>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Runtime</a:t>
              </a:r>
            </a:p>
          </p:txBody>
        </p:sp>
        <p:sp>
          <p:nvSpPr>
            <p:cNvPr id="142" name="Left Brace 141"/>
            <p:cNvSpPr/>
            <p:nvPr/>
          </p:nvSpPr>
          <p:spPr>
            <a:xfrm>
              <a:off x="4271939" y="2103058"/>
              <a:ext cx="133350" cy="2200276"/>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ea typeface="Segoe UI" pitchFamily="34" charset="0"/>
                <a:cs typeface="Segoe UI" pitchFamily="34" charset="0"/>
              </a:endParaRPr>
            </a:p>
          </p:txBody>
        </p:sp>
        <p:sp>
          <p:nvSpPr>
            <p:cNvPr id="143" name="TextBox 58"/>
            <p:cNvSpPr txBox="1"/>
            <p:nvPr/>
          </p:nvSpPr>
          <p:spPr>
            <a:xfrm>
              <a:off x="3859670" y="242669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38" name="IaaS - Title"/>
          <p:cNvSpPr/>
          <p:nvPr/>
        </p:nvSpPr>
        <p:spPr>
          <a:xfrm>
            <a:off x="4381891" y="1342221"/>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grpSp>
        <p:nvGrpSpPr>
          <p:cNvPr id="4" name="Traditional Software"/>
          <p:cNvGrpSpPr/>
          <p:nvPr/>
        </p:nvGrpSpPr>
        <p:grpSpPr>
          <a:xfrm>
            <a:off x="796966" y="1332174"/>
            <a:ext cx="2427913" cy="4790431"/>
            <a:chOff x="855665" y="1583373"/>
            <a:chExt cx="2427913" cy="4790431"/>
          </a:xfrm>
        </p:grpSpPr>
        <p:sp>
          <p:nvSpPr>
            <p:cNvPr id="124" name="Rectangle 123"/>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Traditional</a:t>
              </a:r>
              <a:br>
                <a:rPr lang="en-US" sz="2000" dirty="0">
                  <a:solidFill>
                    <a:srgbClr val="595959">
                      <a:alpha val="99000"/>
                    </a:srgbClr>
                  </a:solidFill>
                  <a:ea typeface="Kozuka Gothic Pro R" pitchFamily="34" charset="-128"/>
                </a:rPr>
              </a:br>
              <a:r>
                <a:rPr lang="en-US" sz="2000" dirty="0">
                  <a:solidFill>
                    <a:srgbClr val="595959">
                      <a:alpha val="99000"/>
                    </a:srgbClr>
                  </a:solidFill>
                  <a:ea typeface="Kozuka Gothic Pro R" pitchFamily="34" charset="-128"/>
                </a:rPr>
                <a:t>Software</a:t>
              </a:r>
            </a:p>
          </p:txBody>
        </p:sp>
        <p:sp>
          <p:nvSpPr>
            <p:cNvPr id="128" name="Rectangle 127"/>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Storage</a:t>
              </a:r>
            </a:p>
          </p:txBody>
        </p:sp>
        <p:sp>
          <p:nvSpPr>
            <p:cNvPr id="129" name="Rectangle 128"/>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Servers</a:t>
              </a:r>
            </a:p>
          </p:txBody>
        </p:sp>
        <p:sp>
          <p:nvSpPr>
            <p:cNvPr id="130" name="Rectangle 129"/>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Networking</a:t>
              </a:r>
            </a:p>
          </p:txBody>
        </p:sp>
        <p:sp>
          <p:nvSpPr>
            <p:cNvPr id="131" name="Rectangle 130"/>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O/S</a:t>
              </a:r>
            </a:p>
          </p:txBody>
        </p:sp>
        <p:sp>
          <p:nvSpPr>
            <p:cNvPr id="132" name="Rectangle 131"/>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Middleware</a:t>
              </a:r>
            </a:p>
          </p:txBody>
        </p:sp>
        <p:sp>
          <p:nvSpPr>
            <p:cNvPr id="133" name="Rectangle 132"/>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Virtualization</a:t>
              </a:r>
            </a:p>
          </p:txBody>
        </p:sp>
        <p:sp>
          <p:nvSpPr>
            <p:cNvPr id="134" name="Rectangle 133"/>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Data</a:t>
              </a:r>
            </a:p>
          </p:txBody>
        </p:sp>
        <p:sp>
          <p:nvSpPr>
            <p:cNvPr id="135" name="Rectangle 134"/>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Applications</a:t>
              </a:r>
            </a:p>
          </p:txBody>
        </p:sp>
        <p:sp>
          <p:nvSpPr>
            <p:cNvPr id="136" name="Rectangle 135"/>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rgbClr val="FFFFFF">
                      <a:alpha val="99000"/>
                    </a:srgbClr>
                  </a:solidFill>
                  <a:ea typeface="Segoe UI" pitchFamily="34" charset="0"/>
                  <a:cs typeface="Segoe UI" pitchFamily="34" charset="0"/>
                </a:rPr>
                <a:t>Runtime</a:t>
              </a:r>
            </a:p>
          </p:txBody>
        </p:sp>
        <p:sp>
          <p:nvSpPr>
            <p:cNvPr id="126" name="Left Brace 125"/>
            <p:cNvSpPr/>
            <p:nvPr/>
          </p:nvSpPr>
          <p:spPr>
            <a:xfrm>
              <a:off x="1249156" y="2354254"/>
              <a:ext cx="137875" cy="4019550"/>
            </a:xfrm>
            <a:prstGeom prst="leftBrace">
              <a:avLst>
                <a:gd name="adj1" fmla="val 0"/>
                <a:gd name="adj2" fmla="val 50000"/>
              </a:avLst>
            </a:prstGeom>
            <a:noFill/>
            <a:ln w="19050" cap="flat" cmpd="sng" algn="ctr">
              <a:solidFill>
                <a:schemeClr val="accent2"/>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8936"/>
              <a:endParaRPr lang="en-US" dirty="0">
                <a:solidFill>
                  <a:srgbClr val="FFFFFF"/>
                </a:solidFill>
                <a:ea typeface="Segoe UI" pitchFamily="34" charset="0"/>
                <a:cs typeface="Segoe UI" pitchFamily="34" charset="0"/>
              </a:endParaRPr>
            </a:p>
          </p:txBody>
        </p:sp>
        <p:sp>
          <p:nvSpPr>
            <p:cNvPr id="127"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Tree>
    <p:extLst>
      <p:ext uri="{BB962C8B-B14F-4D97-AF65-F5344CB8AC3E}">
        <p14:creationId xmlns:p14="http://schemas.microsoft.com/office/powerpoint/2010/main" val="117975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250"/>
                                        <p:tgtEl>
                                          <p:spTgt spid="65"/>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down)">
                                      <p:cBhvr>
                                        <p:cTn id="15" dur="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wipe(left)">
                                      <p:cBhvr>
                                        <p:cTn id="20" dur="500"/>
                                        <p:tgtEl>
                                          <p:spTgt spid="66"/>
                                        </p:tgtEl>
                                      </p:cBhvr>
                                    </p:animEffect>
                                  </p:childTnLst>
                                </p:cTn>
                              </p:par>
                              <p:par>
                                <p:cTn id="21" presetID="10"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250"/>
                                        <p:tgtEl>
                                          <p:spTgt spid="6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154"/>
                                        </p:tgtEl>
                                        <p:attrNameLst>
                                          <p:attrName>style.visibility</p:attrName>
                                        </p:attrNameLst>
                                      </p:cBhvr>
                                      <p:to>
                                        <p:strVal val="visible"/>
                                      </p:to>
                                    </p:set>
                                    <p:animEffect transition="in" filter="fade">
                                      <p:cBhvr>
                                        <p:cTn id="38" dur="500"/>
                                        <p:tgtEl>
                                          <p:spTgt spid="154"/>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54" grpId="0"/>
      <p:bldP spid="1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Cloud based</a:t>
            </a:r>
            <a:r>
              <a:rPr lang="en-US" dirty="0" smtClean="0">
                <a:solidFill>
                  <a:schemeClr val="accent2">
                    <a:alpha val="99000"/>
                  </a:schemeClr>
                </a:solidFill>
              </a:rPr>
              <a:t> Applications</a:t>
            </a:r>
            <a:endParaRPr lang="en-US" dirty="0">
              <a:solidFill>
                <a:schemeClr val="accent2">
                  <a:alpha val="99000"/>
                </a:schemeClr>
              </a:solidFill>
            </a:endParaRPr>
          </a:p>
        </p:txBody>
      </p:sp>
      <p:pic>
        <p:nvPicPr>
          <p:cNvPr id="1026" name="Picture 2" descr="http://open-up.eu/sites/open-up.eu/files/u2/facebook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248" y="2133600"/>
            <a:ext cx="1157998" cy="11579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a0.twimg.com/profile_images/1689567097/DarkRed_5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1167" y="2109497"/>
            <a:ext cx="1157998" cy="11579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ncreaserss.com/wp-content/uploads/LinkedIn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3086" y="2133600"/>
            <a:ext cx="1157998" cy="11579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nickbaines.files.wordpress.com/2009/10/twitter-logo-1.jp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5005" y="2106207"/>
            <a:ext cx="115799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netflixoutsidetheusa.com/wp-content/uploads/netflix-icon(6).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6924" y="2091772"/>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iconshock.com/social-icons/foursquar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8843" y="2133600"/>
            <a:ext cx="1161287" cy="11612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67.photobucket.com/albums/h317/pb609/Networking/th_yelp-icon.pn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10761" y="2138781"/>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a4.mzstatic.com/us/r1000/091/Purple/v4/ed/ad/24/edad24ce-4b75-6dea-db63-cdaf2acdc589/mzl.hjcnaclo.175x175-7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40060" y="2114858"/>
            <a:ext cx="1161288" cy="1161288"/>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2060" name="Picture 12" descr="http://www.shapecollage.com/blog/wp-content/uploads/2012/04/instagram-ic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958" y="3434183"/>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p:cNvPicPr>
          <p:nvPr/>
        </p:nvPicPr>
        <p:blipFill>
          <a:blip r:embed="rId12"/>
          <a:stretch>
            <a:fillRect/>
          </a:stretch>
        </p:blipFill>
        <p:spPr>
          <a:xfrm>
            <a:off x="1901167" y="3434183"/>
            <a:ext cx="1161288" cy="1161288"/>
          </a:xfrm>
          <a:prstGeom prst="rect">
            <a:avLst/>
          </a:prstGeom>
        </p:spPr>
      </p:pic>
      <p:pic>
        <p:nvPicPr>
          <p:cNvPr id="2064" name="Picture 16" descr="http://www.fightmuseumlv.com/product_images/uploaded_images/ebay-ic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9796" y="3434183"/>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i574.photobucket.com/albums/ss190/azaszemi2009/blogger/amazon-ic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5005" y="3425078"/>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appshopper.com/blog/wp-content/uploads/2010/05/bn-ereader-icon.png"/>
          <p:cNvPicPr preferRelativeResize="0">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5206" y="3425078"/>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itechbook.net/wp-content/uploads/2012/09/4.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428842" y="3434183"/>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www.apkdad.com/wp-content/uploads/2012/09/The-Weather-Channel-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859043" y="3434183"/>
            <a:ext cx="1113006" cy="11130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mytechgenius.com/wp-content/uploads/2012/06/Spotify_Icon.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192679" y="3425078"/>
            <a:ext cx="1170393" cy="117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69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
                                        <p:tgtEl>
                                          <p:spTgt spid="1030"/>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1034"/>
                                        </p:tgtEl>
                                        <p:attrNameLst>
                                          <p:attrName>style.visibility</p:attrName>
                                        </p:attrNameLst>
                                      </p:cBhvr>
                                      <p:to>
                                        <p:strVal val="visible"/>
                                      </p:to>
                                    </p:set>
                                    <p:animEffect transition="in" filter="fade">
                                      <p:cBhvr>
                                        <p:cTn id="11" dur="100"/>
                                        <p:tgtEl>
                                          <p:spTgt spid="1034"/>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1036"/>
                                        </p:tgtEl>
                                        <p:attrNameLst>
                                          <p:attrName>style.visibility</p:attrName>
                                        </p:attrNameLst>
                                      </p:cBhvr>
                                      <p:to>
                                        <p:strVal val="visible"/>
                                      </p:to>
                                    </p:set>
                                    <p:animEffect transition="in" filter="fade">
                                      <p:cBhvr>
                                        <p:cTn id="15" dur="100"/>
                                        <p:tgtEl>
                                          <p:spTgt spid="1036"/>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1038"/>
                                        </p:tgtEl>
                                        <p:attrNameLst>
                                          <p:attrName>style.visibility</p:attrName>
                                        </p:attrNameLst>
                                      </p:cBhvr>
                                      <p:to>
                                        <p:strVal val="visible"/>
                                      </p:to>
                                    </p:set>
                                    <p:animEffect transition="in" filter="fade">
                                      <p:cBhvr>
                                        <p:cTn id="19" dur="100"/>
                                        <p:tgtEl>
                                          <p:spTgt spid="1038"/>
                                        </p:tgtEl>
                                      </p:cBhvr>
                                    </p:animEffect>
                                  </p:childTnLst>
                                </p:cTn>
                              </p:par>
                            </p:childTnLst>
                          </p:cTn>
                        </p:par>
                        <p:par>
                          <p:cTn id="20" fill="hold">
                            <p:stCondLst>
                              <p:cond delay="400"/>
                            </p:stCondLst>
                            <p:childTnLst>
                              <p:par>
                                <p:cTn id="21" presetID="10" presetClass="entr" presetSubtype="0" fill="hold" nodeType="after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100"/>
                                        <p:tgtEl>
                                          <p:spTgt spid="2050"/>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100"/>
                                        <p:tgtEl>
                                          <p:spTgt spid="2052"/>
                                        </p:tgtEl>
                                      </p:cBhvr>
                                    </p:animEffect>
                                  </p:childTnLst>
                                </p:cTn>
                              </p:par>
                            </p:childTnLst>
                          </p:cTn>
                        </p:par>
                        <p:par>
                          <p:cTn id="28" fill="hold">
                            <p:stCondLst>
                              <p:cond delay="600"/>
                            </p:stCondLst>
                            <p:childTnLst>
                              <p:par>
                                <p:cTn id="29" presetID="10" presetClass="entr" presetSubtype="0" fill="hold" nodeType="after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100"/>
                                        <p:tgtEl>
                                          <p:spTgt spid="2058"/>
                                        </p:tgtEl>
                                      </p:cBhvr>
                                    </p:animEffect>
                                  </p:childTnLst>
                                </p:cTn>
                              </p:par>
                            </p:childTnLst>
                          </p:cTn>
                        </p:par>
                        <p:par>
                          <p:cTn id="32" fill="hold">
                            <p:stCondLst>
                              <p:cond delay="700"/>
                            </p:stCondLst>
                            <p:childTnLst>
                              <p:par>
                                <p:cTn id="33" presetID="10" presetClass="entr" presetSubtype="0" fill="hold" nodeType="afterEffect">
                                  <p:stCondLst>
                                    <p:cond delay="0"/>
                                  </p:stCondLst>
                                  <p:childTnLst>
                                    <p:set>
                                      <p:cBhvr>
                                        <p:cTn id="34" dur="1" fill="hold">
                                          <p:stCondLst>
                                            <p:cond delay="0"/>
                                          </p:stCondLst>
                                        </p:cTn>
                                        <p:tgtEl>
                                          <p:spTgt spid="2060"/>
                                        </p:tgtEl>
                                        <p:attrNameLst>
                                          <p:attrName>style.visibility</p:attrName>
                                        </p:attrNameLst>
                                      </p:cBhvr>
                                      <p:to>
                                        <p:strVal val="visible"/>
                                      </p:to>
                                    </p:set>
                                    <p:animEffect transition="in" filter="fade">
                                      <p:cBhvr>
                                        <p:cTn id="35" dur="100"/>
                                        <p:tgtEl>
                                          <p:spTgt spid="2060"/>
                                        </p:tgtEl>
                                      </p:cBhvr>
                                    </p:animEffect>
                                  </p:childTnLst>
                                </p:cTn>
                              </p:par>
                            </p:childTnLst>
                          </p:cTn>
                        </p:par>
                        <p:par>
                          <p:cTn id="36" fill="hold">
                            <p:stCondLst>
                              <p:cond delay="800"/>
                            </p:stCondLst>
                            <p:childTnLst>
                              <p:par>
                                <p:cTn id="37" presetID="10"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
                                        <p:tgtEl>
                                          <p:spTgt spid="6"/>
                                        </p:tgtEl>
                                      </p:cBhvr>
                                    </p:animEffect>
                                  </p:childTnLst>
                                </p:cTn>
                              </p:par>
                            </p:childTnLst>
                          </p:cTn>
                        </p:par>
                        <p:par>
                          <p:cTn id="40" fill="hold">
                            <p:stCondLst>
                              <p:cond delay="900"/>
                            </p:stCondLst>
                            <p:childTnLst>
                              <p:par>
                                <p:cTn id="41" presetID="10" presetClass="entr" presetSubtype="0" fill="hold" nodeType="afterEffect">
                                  <p:stCondLst>
                                    <p:cond delay="0"/>
                                  </p:stCondLst>
                                  <p:childTnLst>
                                    <p:set>
                                      <p:cBhvr>
                                        <p:cTn id="42" dur="1" fill="hold">
                                          <p:stCondLst>
                                            <p:cond delay="0"/>
                                          </p:stCondLst>
                                        </p:cTn>
                                        <p:tgtEl>
                                          <p:spTgt spid="2064"/>
                                        </p:tgtEl>
                                        <p:attrNameLst>
                                          <p:attrName>style.visibility</p:attrName>
                                        </p:attrNameLst>
                                      </p:cBhvr>
                                      <p:to>
                                        <p:strVal val="visible"/>
                                      </p:to>
                                    </p:set>
                                    <p:animEffect transition="in" filter="fade">
                                      <p:cBhvr>
                                        <p:cTn id="43" dur="100"/>
                                        <p:tgtEl>
                                          <p:spTgt spid="2064"/>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2066"/>
                                        </p:tgtEl>
                                        <p:attrNameLst>
                                          <p:attrName>style.visibility</p:attrName>
                                        </p:attrNameLst>
                                      </p:cBhvr>
                                      <p:to>
                                        <p:strVal val="visible"/>
                                      </p:to>
                                    </p:set>
                                    <p:animEffect transition="in" filter="fade">
                                      <p:cBhvr>
                                        <p:cTn id="47" dur="100"/>
                                        <p:tgtEl>
                                          <p:spTgt spid="2066"/>
                                        </p:tgtEl>
                                      </p:cBhvr>
                                    </p:animEffect>
                                  </p:childTnLst>
                                </p:cTn>
                              </p:par>
                            </p:childTnLst>
                          </p:cTn>
                        </p:par>
                        <p:par>
                          <p:cTn id="48" fill="hold">
                            <p:stCondLst>
                              <p:cond delay="1100"/>
                            </p:stCondLst>
                            <p:childTnLst>
                              <p:par>
                                <p:cTn id="49" presetID="10" presetClass="entr" presetSubtype="0" fill="hold" nodeType="afterEffect">
                                  <p:stCondLst>
                                    <p:cond delay="0"/>
                                  </p:stCondLst>
                                  <p:childTnLst>
                                    <p:set>
                                      <p:cBhvr>
                                        <p:cTn id="50" dur="1" fill="hold">
                                          <p:stCondLst>
                                            <p:cond delay="0"/>
                                          </p:stCondLst>
                                        </p:cTn>
                                        <p:tgtEl>
                                          <p:spTgt spid="2068"/>
                                        </p:tgtEl>
                                        <p:attrNameLst>
                                          <p:attrName>style.visibility</p:attrName>
                                        </p:attrNameLst>
                                      </p:cBhvr>
                                      <p:to>
                                        <p:strVal val="visible"/>
                                      </p:to>
                                    </p:set>
                                    <p:animEffect transition="in" filter="fade">
                                      <p:cBhvr>
                                        <p:cTn id="51" dur="100"/>
                                        <p:tgtEl>
                                          <p:spTgt spid="2068"/>
                                        </p:tgtEl>
                                      </p:cBhvr>
                                    </p:animEffec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2070"/>
                                        </p:tgtEl>
                                        <p:attrNameLst>
                                          <p:attrName>style.visibility</p:attrName>
                                        </p:attrNameLst>
                                      </p:cBhvr>
                                      <p:to>
                                        <p:strVal val="visible"/>
                                      </p:to>
                                    </p:set>
                                    <p:animEffect transition="in" filter="fade">
                                      <p:cBhvr>
                                        <p:cTn id="55" dur="100"/>
                                        <p:tgtEl>
                                          <p:spTgt spid="2070"/>
                                        </p:tgtEl>
                                      </p:cBhvr>
                                    </p:animEffect>
                                  </p:childTnLst>
                                </p:cTn>
                              </p:par>
                            </p:childTnLst>
                          </p:cTn>
                        </p:par>
                        <p:par>
                          <p:cTn id="56" fill="hold">
                            <p:stCondLst>
                              <p:cond delay="1300"/>
                            </p:stCondLst>
                            <p:childTnLst>
                              <p:par>
                                <p:cTn id="57" presetID="10" presetClass="entr" presetSubtype="0"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100"/>
                                        <p:tgtEl>
                                          <p:spTgt spid="3"/>
                                        </p:tgtEl>
                                      </p:cBhvr>
                                    </p:animEffect>
                                  </p:childTnLst>
                                </p:cTn>
                              </p:par>
                            </p:childTnLst>
                          </p:cTn>
                        </p:par>
                        <p:par>
                          <p:cTn id="60" fill="hold">
                            <p:stCondLst>
                              <p:cond delay="1400"/>
                            </p:stCondLst>
                            <p:childTnLst>
                              <p:par>
                                <p:cTn id="61" presetID="10" presetClass="entr" presetSubtype="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1889619" y="2619416"/>
            <a:ext cx="5497020" cy="1523494"/>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pPr algn="r"/>
            <a:r>
              <a:rPr lang="en-US" sz="5000" dirty="0" smtClean="0"/>
              <a:t>Making the </a:t>
            </a:r>
            <a:r>
              <a:rPr lang="en-US" sz="6600" b="1" dirty="0" smtClean="0"/>
              <a:t>Move</a:t>
            </a:r>
            <a:endParaRPr lang="en-US" sz="6600" b="1" dirty="0"/>
          </a:p>
        </p:txBody>
      </p:sp>
    </p:spTree>
    <p:extLst>
      <p:ext uri="{BB962C8B-B14F-4D97-AF65-F5344CB8AC3E}">
        <p14:creationId xmlns:p14="http://schemas.microsoft.com/office/powerpoint/2010/main" val="22528320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a:t>
            </a:r>
            <a:r>
              <a:rPr lang="en-US" dirty="0">
                <a:solidFill>
                  <a:schemeClr val="accent2">
                    <a:alpha val="99000"/>
                  </a:schemeClr>
                </a:solidFill>
              </a:rPr>
              <a:t>p</a:t>
            </a:r>
            <a:r>
              <a:rPr lang="en-US" dirty="0" smtClean="0">
                <a:solidFill>
                  <a:schemeClr val="accent2">
                    <a:alpha val="99000"/>
                  </a:schemeClr>
                </a:solidFill>
              </a:rPr>
              <a:t>rovider</a:t>
            </a:r>
            <a:endParaRPr lang="en-US" dirty="0">
              <a:solidFill>
                <a:schemeClr val="accent2">
                  <a:alpha val="99000"/>
                </a:schemeClr>
              </a:solidFill>
            </a:endParaRPr>
          </a:p>
        </p:txBody>
      </p:sp>
      <p:sp>
        <p:nvSpPr>
          <p:cNvPr id="68" name="Content Placeholder 2"/>
          <p:cNvSpPr txBox="1">
            <a:spLocks/>
          </p:cNvSpPr>
          <p:nvPr/>
        </p:nvSpPr>
        <p:spPr>
          <a:xfrm>
            <a:off x="609441" y="1935480"/>
            <a:ext cx="10969943" cy="4389120"/>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rgbClr val="00AEEF">
                    <a:alpha val="99000"/>
                  </a:srgbClr>
                </a:solidFill>
                <a:sym typeface="Wingdings" pitchFamily="2" charset="2"/>
              </a:rPr>
              <a:t> </a:t>
            </a:r>
            <a:r>
              <a:rPr lang="en-US" dirty="0" smtClean="0">
                <a:solidFill>
                  <a:schemeClr val="tx1"/>
                </a:solidFill>
                <a:sym typeface="Wingdings" pitchFamily="2" charset="2"/>
              </a:rPr>
              <a:t>You can </a:t>
            </a:r>
            <a:r>
              <a:rPr lang="en-US" dirty="0" smtClean="0">
                <a:solidFill>
                  <a:schemeClr val="tx1"/>
                </a:solidFill>
              </a:rPr>
              <a:t>use </a:t>
            </a:r>
            <a:r>
              <a:rPr lang="en-US" dirty="0">
                <a:solidFill>
                  <a:schemeClr val="tx1"/>
                </a:solidFill>
              </a:rPr>
              <a:t>the tools and languages </a:t>
            </a:r>
            <a:r>
              <a:rPr lang="en-US" dirty="0" smtClean="0">
                <a:solidFill>
                  <a:schemeClr val="tx1"/>
                </a:solidFill>
              </a:rPr>
              <a:t>you </a:t>
            </a:r>
            <a:r>
              <a:rPr lang="en-US" dirty="0">
                <a:solidFill>
                  <a:schemeClr val="tx1"/>
                </a:solidFill>
              </a:rPr>
              <a:t>already </a:t>
            </a:r>
            <a:r>
              <a:rPr lang="en-US" dirty="0" smtClean="0">
                <a:solidFill>
                  <a:schemeClr val="tx1"/>
                </a:solidFill>
              </a:rPr>
              <a:t>know</a:t>
            </a:r>
            <a:endParaRPr lang="en-US" dirty="0" smtClean="0">
              <a:solidFill>
                <a:schemeClr val="tx1"/>
              </a:solidFill>
              <a:sym typeface="Wingdings" pitchFamily="2" charset="2"/>
            </a:endParaRPr>
          </a:p>
          <a:p>
            <a:pPr marL="0" indent="0">
              <a:buNone/>
            </a:pPr>
            <a:r>
              <a:rPr lang="en-US" dirty="0" smtClean="0">
                <a:solidFill>
                  <a:srgbClr val="00AEEF">
                    <a:alpha val="99000"/>
                  </a:srgbClr>
                </a:solidFill>
                <a:sym typeface="Wingdings" pitchFamily="2" charset="2"/>
              </a:rPr>
              <a:t> </a:t>
            </a:r>
            <a:r>
              <a:rPr lang="en-US" dirty="0">
                <a:solidFill>
                  <a:schemeClr val="tx1"/>
                </a:solidFill>
              </a:rPr>
              <a:t>Provides the models that I want – </a:t>
            </a:r>
            <a:r>
              <a:rPr lang="en-US" dirty="0" err="1">
                <a:solidFill>
                  <a:schemeClr val="tx1"/>
                </a:solidFill>
              </a:rPr>
              <a:t>IaaS</a:t>
            </a:r>
            <a:r>
              <a:rPr lang="en-US" dirty="0">
                <a:solidFill>
                  <a:schemeClr val="tx1"/>
                </a:solidFill>
              </a:rPr>
              <a:t>, </a:t>
            </a:r>
            <a:r>
              <a:rPr lang="en-US" dirty="0" err="1">
                <a:solidFill>
                  <a:schemeClr val="tx1"/>
                </a:solidFill>
              </a:rPr>
              <a:t>PaaS</a:t>
            </a:r>
            <a:r>
              <a:rPr lang="en-US" dirty="0">
                <a:solidFill>
                  <a:schemeClr val="tx1"/>
                </a:solidFill>
              </a:rPr>
              <a:t> or even </a:t>
            </a:r>
            <a:r>
              <a:rPr lang="en-US" dirty="0" err="1" smtClean="0">
                <a:solidFill>
                  <a:schemeClr val="tx1"/>
                </a:solidFill>
              </a:rPr>
              <a:t>BaaS</a:t>
            </a:r>
            <a:endParaRPr lang="en-US" dirty="0">
              <a:solidFill>
                <a:schemeClr val="tx1"/>
              </a:solidFill>
            </a:endParaRPr>
          </a:p>
          <a:p>
            <a:pPr marL="0" indent="0">
              <a:buNone/>
            </a:pPr>
            <a:r>
              <a:rPr lang="en-US" dirty="0" smtClean="0">
                <a:solidFill>
                  <a:srgbClr val="00AEEF">
                    <a:alpha val="99000"/>
                  </a:srgbClr>
                </a:solidFill>
                <a:sym typeface="Wingdings" pitchFamily="2" charset="2"/>
              </a:rPr>
              <a:t> </a:t>
            </a:r>
            <a:r>
              <a:rPr lang="en-US" dirty="0">
                <a:solidFill>
                  <a:schemeClr val="tx1"/>
                </a:solidFill>
              </a:rPr>
              <a:t>Provides the services that I </a:t>
            </a:r>
            <a:r>
              <a:rPr lang="en-US" dirty="0" smtClean="0">
                <a:solidFill>
                  <a:schemeClr val="tx1"/>
                </a:solidFill>
              </a:rPr>
              <a:t>need</a:t>
            </a:r>
            <a:endParaRPr lang="en-US" dirty="0">
              <a:solidFill>
                <a:schemeClr val="tx1"/>
              </a:solidFill>
            </a:endParaRPr>
          </a:p>
          <a:p>
            <a:pPr marL="0" indent="0">
              <a:buNone/>
            </a:pPr>
            <a:r>
              <a:rPr lang="en-US" dirty="0" smtClean="0">
                <a:solidFill>
                  <a:srgbClr val="00AEEF">
                    <a:alpha val="99000"/>
                  </a:srgbClr>
                </a:solidFill>
                <a:sym typeface="Wingdings" pitchFamily="2" charset="2"/>
              </a:rPr>
              <a:t> </a:t>
            </a:r>
            <a:r>
              <a:rPr lang="en-US" dirty="0">
                <a:solidFill>
                  <a:schemeClr val="tx1"/>
                </a:solidFill>
              </a:rPr>
              <a:t>Easy to manage and </a:t>
            </a:r>
            <a:r>
              <a:rPr lang="en-US" dirty="0" smtClean="0">
                <a:solidFill>
                  <a:schemeClr val="tx1"/>
                </a:solidFill>
              </a:rPr>
              <a:t>control</a:t>
            </a:r>
            <a:endParaRPr lang="en-US" dirty="0">
              <a:solidFill>
                <a:schemeClr val="tx1"/>
              </a:solidFill>
            </a:endParaRPr>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407046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animEffect transition="in" filter="fade">
                                      <p:cBhvr>
                                        <p:cTn id="11" dur="500"/>
                                        <p:tgtEl>
                                          <p:spTgt spid="6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animEffect transition="in" filter="fade">
                                      <p:cBhvr>
                                        <p:cTn id="15" dur="500"/>
                                        <p:tgtEl>
                                          <p:spTgt spid="68">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animEffect transition="in" filter="fade">
                                      <p:cBhvr>
                                        <p:cTn id="19" dur="500"/>
                                        <p:tgtEl>
                                          <p:spTgt spid="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nittygriddy.com/wp-content/uploads/2010/03/confused-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4" y="1484312"/>
            <a:ext cx="6684211" cy="444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27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primaryignition.com/wp-content/uploads/atheistconnect.org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8" y="1151140"/>
            <a:ext cx="7588250" cy="4552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54049" y="2904395"/>
            <a:ext cx="3490301" cy="523220"/>
          </a:xfrm>
          <a:prstGeom prst="rect">
            <a:avLst/>
          </a:prstGeom>
          <a:noFill/>
        </p:spPr>
        <p:txBody>
          <a:bodyPr wrap="square" rtlCol="0">
            <a:spAutoFit/>
          </a:bodyPr>
          <a:lstStyle/>
          <a:p>
            <a:r>
              <a:rPr lang="en-US" sz="2800" dirty="0" smtClean="0">
                <a:solidFill>
                  <a:prstClr val="white"/>
                </a:solidFill>
                <a:latin typeface="Calibri"/>
              </a:rPr>
              <a:t>@</a:t>
            </a:r>
            <a:r>
              <a:rPr lang="en-US" sz="2800" dirty="0" err="1" smtClean="0">
                <a:solidFill>
                  <a:prstClr val="white"/>
                </a:solidFill>
                <a:latin typeface="Calibri"/>
              </a:rPr>
              <a:t>andremrodrigues</a:t>
            </a:r>
            <a:endParaRPr lang="en-US" sz="2800" dirty="0">
              <a:solidFill>
                <a:prstClr val="white"/>
              </a:solidFill>
              <a:latin typeface="Calibri"/>
            </a:endParaRPr>
          </a:p>
        </p:txBody>
      </p:sp>
      <p:cxnSp>
        <p:nvCxnSpPr>
          <p:cNvPr id="6" name="Straight Arrow Connector 5"/>
          <p:cNvCxnSpPr/>
          <p:nvPr/>
        </p:nvCxnSpPr>
        <p:spPr>
          <a:xfrm flipH="1">
            <a:off x="7672388" y="3207423"/>
            <a:ext cx="781660" cy="92990"/>
          </a:xfrm>
          <a:prstGeom prst="straightConnector1">
            <a:avLst/>
          </a:prstGeom>
          <a:ln w="66675">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20549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51629" y="549531"/>
            <a:ext cx="6889876" cy="5735822"/>
          </a:xfrm>
          <a:prstGeom prst="rect">
            <a:avLst/>
          </a:prstGeom>
        </p:spPr>
      </p:pic>
      <p:sp>
        <p:nvSpPr>
          <p:cNvPr id="5" name="Rectangle 4"/>
          <p:cNvSpPr/>
          <p:nvPr/>
        </p:nvSpPr>
        <p:spPr bwMode="auto">
          <a:xfrm rot="3955025">
            <a:off x="3668622" y="1852321"/>
            <a:ext cx="1569748" cy="10584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 name="Picture 3"/>
          <p:cNvPicPr>
            <a:picLocks noChangeAspect="1"/>
          </p:cNvPicPr>
          <p:nvPr/>
        </p:nvPicPr>
        <p:blipFill rotWithShape="1">
          <a:blip r:embed="rId3"/>
          <a:srcRect t="48861" b="21905"/>
          <a:stretch/>
        </p:blipFill>
        <p:spPr>
          <a:xfrm rot="20365865">
            <a:off x="2945481" y="1058470"/>
            <a:ext cx="2554561" cy="597438"/>
          </a:xfrm>
          <a:prstGeom prst="rect">
            <a:avLst/>
          </a:prstGeom>
          <a:ln>
            <a:solidFill>
              <a:schemeClr val="accent4"/>
            </a:solidFill>
          </a:ln>
        </p:spPr>
      </p:pic>
    </p:spTree>
    <p:extLst>
      <p:ext uri="{BB962C8B-B14F-4D97-AF65-F5344CB8AC3E}">
        <p14:creationId xmlns:p14="http://schemas.microsoft.com/office/powerpoint/2010/main" val="7643692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Actually no</a:t>
            </a:r>
            <a:endParaRPr lang="en-US" dirty="0"/>
          </a:p>
        </p:txBody>
      </p:sp>
      <p:pic>
        <p:nvPicPr>
          <p:cNvPr id="3074" name="Picture 2" descr="http://media.tumblr.com/tumblr_m9ulyvIFpM1r2q4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532" y="1228624"/>
            <a:ext cx="4601362" cy="504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041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 have changed</a:t>
            </a:r>
            <a:endParaRPr lang="en-US" dirty="0"/>
          </a:p>
        </p:txBody>
      </p:sp>
      <p:pic>
        <p:nvPicPr>
          <p:cNvPr id="4" name="Picture 2" descr="http://media.tumblr.com/tumblr_m9ulyvIFpM1r2q4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532" y="1228624"/>
            <a:ext cx="4601362" cy="504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7500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B007B">
            <a:alpha val="99000"/>
          </a:srgbClr>
        </a:solidFill>
        <a:effectLst/>
      </p:bgPr>
    </p:bg>
    <p:spTree>
      <p:nvGrpSpPr>
        <p:cNvPr id="1" name=""/>
        <p:cNvGrpSpPr/>
        <p:nvPr/>
      </p:nvGrpSpPr>
      <p:grpSpPr>
        <a:xfrm>
          <a:off x="0" y="0"/>
          <a:ext cx="0" cy="0"/>
          <a:chOff x="0" y="0"/>
          <a:chExt cx="0" cy="0"/>
        </a:xfrm>
      </p:grpSpPr>
      <p:sp>
        <p:nvSpPr>
          <p:cNvPr id="9" name="Title 3"/>
          <p:cNvSpPr txBox="1">
            <a:spLocks/>
          </p:cNvSpPr>
          <p:nvPr/>
        </p:nvSpPr>
        <p:spPr>
          <a:xfrm>
            <a:off x="1889619" y="2619416"/>
            <a:ext cx="5611320" cy="1523494"/>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pPr algn="r"/>
            <a:r>
              <a:rPr lang="en-US" sz="5000" dirty="0" smtClean="0"/>
              <a:t>Everything starts with a </a:t>
            </a:r>
            <a:r>
              <a:rPr lang="en-US" sz="6600" b="1" dirty="0" smtClean="0"/>
              <a:t>Problem</a:t>
            </a:r>
            <a:endParaRPr lang="en-US" sz="6600" b="1" dirty="0"/>
          </a:p>
        </p:txBody>
      </p:sp>
    </p:spTree>
    <p:extLst>
      <p:ext uri="{BB962C8B-B14F-4D97-AF65-F5344CB8AC3E}">
        <p14:creationId xmlns:p14="http://schemas.microsoft.com/office/powerpoint/2010/main" val="35226230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40068" y="1511708"/>
            <a:ext cx="9723363" cy="5456919"/>
          </a:xfrm>
          <a:prstGeom prst="rect">
            <a:avLst/>
          </a:prstGeom>
        </p:spPr>
      </p:pic>
      <p:pic>
        <p:nvPicPr>
          <p:cNvPr id="4" name="Picture 3"/>
          <p:cNvPicPr>
            <a:picLocks noChangeAspect="1"/>
          </p:cNvPicPr>
          <p:nvPr/>
        </p:nvPicPr>
        <p:blipFill>
          <a:blip r:embed="rId4"/>
          <a:stretch>
            <a:fillRect/>
          </a:stretch>
        </p:blipFill>
        <p:spPr>
          <a:xfrm>
            <a:off x="507345" y="1897408"/>
            <a:ext cx="10499099" cy="5862554"/>
          </a:xfrm>
          <a:prstGeom prst="rect">
            <a:avLst/>
          </a:prstGeom>
        </p:spPr>
      </p:pic>
      <p:pic>
        <p:nvPicPr>
          <p:cNvPr id="5" name="Picture 4"/>
          <p:cNvPicPr>
            <a:picLocks noChangeAspect="1"/>
          </p:cNvPicPr>
          <p:nvPr/>
        </p:nvPicPr>
        <p:blipFill>
          <a:blip r:embed="rId5"/>
          <a:stretch>
            <a:fillRect/>
          </a:stretch>
        </p:blipFill>
        <p:spPr>
          <a:xfrm>
            <a:off x="829880" y="2317175"/>
            <a:ext cx="11720997" cy="6583252"/>
          </a:xfrm>
          <a:prstGeom prst="rect">
            <a:avLst/>
          </a:prstGeom>
        </p:spPr>
      </p:pic>
      <p:sp>
        <p:nvSpPr>
          <p:cNvPr id="6" name="Title 1"/>
          <p:cNvSpPr>
            <a:spLocks noGrp="1"/>
          </p:cNvSpPr>
          <p:nvPr>
            <p:ph type="title"/>
          </p:nvPr>
        </p:nvSpPr>
        <p:spPr>
          <a:xfrm>
            <a:off x="519248" y="228601"/>
            <a:ext cx="11151917" cy="747897"/>
          </a:xfrm>
        </p:spPr>
        <p:txBody>
          <a:bodyPr/>
          <a:lstStyle/>
          <a:p>
            <a:r>
              <a:rPr lang="en-US" dirty="0" smtClean="0"/>
              <a:t>Embracing </a:t>
            </a:r>
            <a:r>
              <a:rPr lang="en-US" dirty="0">
                <a:solidFill>
                  <a:schemeClr val="accent2">
                    <a:alpha val="99000"/>
                  </a:schemeClr>
                </a:solidFill>
              </a:rPr>
              <a:t>O</a:t>
            </a:r>
            <a:r>
              <a:rPr lang="en-US" dirty="0" smtClean="0">
                <a:solidFill>
                  <a:schemeClr val="accent2">
                    <a:alpha val="99000"/>
                  </a:schemeClr>
                </a:solidFill>
              </a:rPr>
              <a:t>pen Source</a:t>
            </a:r>
            <a:endParaRPr lang="en-US" dirty="0">
              <a:solidFill>
                <a:schemeClr val="accent2">
                  <a:alpha val="99000"/>
                </a:schemeClr>
              </a:solidFill>
            </a:endParaRPr>
          </a:p>
        </p:txBody>
      </p:sp>
    </p:spTree>
    <p:extLst>
      <p:ext uri="{BB962C8B-B14F-4D97-AF65-F5344CB8AC3E}">
        <p14:creationId xmlns:p14="http://schemas.microsoft.com/office/powerpoint/2010/main" val="19522214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48" y="1533045"/>
            <a:ext cx="6506651" cy="439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7962899" y="3497115"/>
            <a:ext cx="4095751" cy="3127971"/>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00000"/>
              </a:lnSpc>
              <a:spcAft>
                <a:spcPts val="1200"/>
              </a:spcAft>
              <a:buFont typeface="Wingdings" pitchFamily="2" charset="2"/>
              <a:buChar char="à"/>
            </a:pPr>
            <a:r>
              <a:rPr lang="en-US" sz="2800" dirty="0" smtClean="0">
                <a:solidFill>
                  <a:srgbClr val="00AEEF"/>
                </a:solidFill>
              </a:rPr>
              <a:t> </a:t>
            </a:r>
            <a:r>
              <a:rPr lang="en-US" sz="2800" dirty="0" smtClean="0"/>
              <a:t>Apache 2 License</a:t>
            </a:r>
          </a:p>
          <a:p>
            <a:pPr indent="-457200">
              <a:lnSpc>
                <a:spcPct val="100000"/>
              </a:lnSpc>
              <a:spcAft>
                <a:spcPts val="1200"/>
              </a:spcAft>
              <a:buFont typeface="Wingdings" pitchFamily="2" charset="2"/>
              <a:buChar char="à"/>
            </a:pPr>
            <a:r>
              <a:rPr lang="en-US" sz="2800" dirty="0" smtClean="0">
                <a:solidFill>
                  <a:srgbClr val="00AEEF"/>
                </a:solidFill>
              </a:rPr>
              <a:t> </a:t>
            </a:r>
            <a:r>
              <a:rPr lang="en-US" sz="2800" dirty="0" smtClean="0"/>
              <a:t>Multiple Languages</a:t>
            </a:r>
          </a:p>
          <a:p>
            <a:pPr indent="-457200">
              <a:lnSpc>
                <a:spcPct val="100000"/>
              </a:lnSpc>
              <a:spcAft>
                <a:spcPts val="1200"/>
              </a:spcAft>
              <a:buFont typeface="Wingdings" pitchFamily="2" charset="2"/>
              <a:buChar char="à"/>
            </a:pPr>
            <a:r>
              <a:rPr lang="en-US" sz="2800" dirty="0" smtClean="0">
                <a:solidFill>
                  <a:srgbClr val="00AEEF"/>
                </a:solidFill>
              </a:rPr>
              <a:t> </a:t>
            </a:r>
            <a:r>
              <a:rPr lang="en-US" sz="2800" dirty="0" smtClean="0"/>
              <a:t>Hosted on </a:t>
            </a:r>
            <a:r>
              <a:rPr lang="en-US" sz="2800" dirty="0" err="1" smtClean="0"/>
              <a:t>GitHub</a:t>
            </a:r>
            <a:endParaRPr lang="en-US" sz="2800" dirty="0" smtClean="0"/>
          </a:p>
          <a:p>
            <a:pPr indent="-457200">
              <a:lnSpc>
                <a:spcPct val="100000"/>
              </a:lnSpc>
              <a:spcAft>
                <a:spcPts val="1200"/>
              </a:spcAft>
              <a:buFont typeface="Wingdings" pitchFamily="2" charset="2"/>
              <a:buChar char="à"/>
            </a:pPr>
            <a:r>
              <a:rPr lang="en-US" sz="2800" dirty="0" smtClean="0">
                <a:solidFill>
                  <a:srgbClr val="00AEEF"/>
                </a:solidFill>
              </a:rPr>
              <a:t> </a:t>
            </a:r>
            <a:r>
              <a:rPr lang="en-US" sz="2800" dirty="0" smtClean="0"/>
              <a:t>Contributions Welcome</a:t>
            </a:r>
          </a:p>
        </p:txBody>
      </p:sp>
      <p:sp>
        <p:nvSpPr>
          <p:cNvPr id="6" name="Title 1"/>
          <p:cNvSpPr txBox="1">
            <a:spLocks/>
          </p:cNvSpPr>
          <p:nvPr/>
        </p:nvSpPr>
        <p:spPr>
          <a:xfrm>
            <a:off x="7953375" y="1819276"/>
            <a:ext cx="4048125" cy="149579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rgbClr val="595959"/>
                </a:solidFill>
                <a:effectLst/>
                <a:latin typeface="Segoe UI Light" pitchFamily="34" charset="0"/>
                <a:ea typeface="+mn-ea"/>
                <a:cs typeface="Segoe UI" pitchFamily="34" charset="0"/>
              </a:defRPr>
            </a:lvl1pPr>
          </a:lstStyle>
          <a:p>
            <a:r>
              <a:rPr lang="en-US" smtClean="0"/>
              <a:t>open source libraries</a:t>
            </a:r>
            <a:endParaRPr lang="en-US" dirty="0"/>
          </a:p>
        </p:txBody>
      </p:sp>
      <p:sp>
        <p:nvSpPr>
          <p:cNvPr id="7" name="Rectangle 6"/>
          <p:cNvSpPr/>
          <p:nvPr/>
        </p:nvSpPr>
        <p:spPr>
          <a:xfrm>
            <a:off x="2665494" y="6255754"/>
            <a:ext cx="3812454" cy="369332"/>
          </a:xfrm>
          <a:prstGeom prst="rect">
            <a:avLst/>
          </a:prstGeom>
        </p:spPr>
        <p:txBody>
          <a:bodyPr wrap="none">
            <a:spAutoFit/>
          </a:bodyPr>
          <a:lstStyle/>
          <a:p>
            <a:pPr marL="3175">
              <a:lnSpc>
                <a:spcPct val="100000"/>
              </a:lnSpc>
              <a:spcAft>
                <a:spcPts val="1200"/>
              </a:spcAft>
            </a:pPr>
            <a:r>
              <a:rPr lang="en-US" sz="1800" dirty="0" smtClean="0">
                <a:solidFill>
                  <a:srgbClr val="00AEEF"/>
                </a:solidFill>
                <a:sym typeface="Wingdings" pitchFamily="2" charset="2"/>
              </a:rPr>
              <a:t> </a:t>
            </a:r>
            <a:r>
              <a:rPr lang="en-US" sz="1800" dirty="0" smtClean="0"/>
              <a:t>http://github.com/windowsazure</a:t>
            </a:r>
            <a:endParaRPr lang="en-US" sz="1800" dirty="0"/>
          </a:p>
        </p:txBody>
      </p:sp>
      <p:sp>
        <p:nvSpPr>
          <p:cNvPr id="3" name="Title 2"/>
          <p:cNvSpPr>
            <a:spLocks noGrp="1"/>
          </p:cNvSpPr>
          <p:nvPr>
            <p:ph type="title"/>
          </p:nvPr>
        </p:nvSpPr>
        <p:spPr/>
        <p:txBody>
          <a:bodyPr/>
          <a:lstStyle/>
          <a:p>
            <a:r>
              <a:rPr lang="en-US" dirty="0" smtClean="0"/>
              <a:t>Windows Azure SDKs</a:t>
            </a:r>
            <a:endParaRPr lang="pt-PT" dirty="0"/>
          </a:p>
        </p:txBody>
      </p:sp>
    </p:spTree>
    <p:extLst>
      <p:ext uri="{BB962C8B-B14F-4D97-AF65-F5344CB8AC3E}">
        <p14:creationId xmlns:p14="http://schemas.microsoft.com/office/powerpoint/2010/main" val="270655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languages </a:t>
            </a:r>
            <a:r>
              <a:rPr lang="en-US" dirty="0" smtClean="0">
                <a:solidFill>
                  <a:schemeClr val="accent2">
                    <a:alpha val="99000"/>
                  </a:schemeClr>
                </a:solidFill>
              </a:rPr>
              <a:t>you </a:t>
            </a:r>
            <a:r>
              <a:rPr lang="en-US" dirty="0" smtClean="0">
                <a:solidFill>
                  <a:schemeClr val="tx1">
                    <a:alpha val="99000"/>
                  </a:schemeClr>
                </a:solidFill>
              </a:rPr>
              <a:t>want to </a:t>
            </a:r>
            <a:r>
              <a:rPr lang="en-US" dirty="0" smtClean="0">
                <a:solidFill>
                  <a:schemeClr val="accent2">
                    <a:alpha val="99000"/>
                  </a:schemeClr>
                </a:solidFill>
              </a:rPr>
              <a:t>use</a:t>
            </a:r>
            <a:endParaRPr lang="en-US" dirty="0">
              <a:solidFill>
                <a:schemeClr val="tx1">
                  <a:alpha val="99000"/>
                </a:schemeClr>
              </a:solidFill>
            </a:endParaRPr>
          </a:p>
        </p:txBody>
      </p:sp>
      <p:pic>
        <p:nvPicPr>
          <p:cNvPr id="8" name="Picture 7"/>
          <p:cNvPicPr>
            <a:picLocks noChangeAspect="1"/>
          </p:cNvPicPr>
          <p:nvPr/>
        </p:nvPicPr>
        <p:blipFill rotWithShape="1">
          <a:blip r:embed="rId3"/>
          <a:srcRect b="15966"/>
          <a:stretch/>
        </p:blipFill>
        <p:spPr>
          <a:xfrm>
            <a:off x="3654238" y="1962160"/>
            <a:ext cx="4629150" cy="3538537"/>
          </a:xfrm>
          <a:prstGeom prst="rect">
            <a:avLst/>
          </a:prstGeom>
        </p:spPr>
      </p:pic>
      <p:sp>
        <p:nvSpPr>
          <p:cNvPr id="3" name="Rectangle 2"/>
          <p:cNvSpPr/>
          <p:nvPr/>
        </p:nvSpPr>
        <p:spPr>
          <a:xfrm>
            <a:off x="8454005" y="5015973"/>
            <a:ext cx="1731756" cy="369332"/>
          </a:xfrm>
          <a:prstGeom prst="rect">
            <a:avLst/>
          </a:prstGeom>
        </p:spPr>
        <p:txBody>
          <a:bodyPr wrap="none">
            <a:spAutoFit/>
          </a:bodyPr>
          <a:lstStyle/>
          <a:p>
            <a:pPr>
              <a:lnSpc>
                <a:spcPct val="100000"/>
              </a:lnSpc>
              <a:spcAft>
                <a:spcPts val="1200"/>
              </a:spcAft>
            </a:pPr>
            <a:r>
              <a:rPr lang="en-US" dirty="0" smtClean="0"/>
              <a:t>And </a:t>
            </a:r>
            <a:r>
              <a:rPr lang="en-US" dirty="0" smtClean="0">
                <a:solidFill>
                  <a:schemeClr val="accent2">
                    <a:alpha val="99000"/>
                  </a:schemeClr>
                </a:solidFill>
              </a:rPr>
              <a:t>growing </a:t>
            </a:r>
            <a:r>
              <a:rPr lang="en-US" dirty="0" smtClean="0"/>
              <a:t>…</a:t>
            </a:r>
            <a:endParaRPr lang="en-US" dirty="0"/>
          </a:p>
        </p:txBody>
      </p:sp>
    </p:spTree>
    <p:extLst>
      <p:ext uri="{BB962C8B-B14F-4D97-AF65-F5344CB8AC3E}">
        <p14:creationId xmlns:p14="http://schemas.microsoft.com/office/powerpoint/2010/main" val="41395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dirty="0" smtClean="0"/>
              <a:t>A </a:t>
            </a:r>
            <a:r>
              <a:rPr lang="en-US" dirty="0" smtClean="0">
                <a:solidFill>
                  <a:schemeClr val="accent2">
                    <a:alpha val="99000"/>
                  </a:schemeClr>
                </a:solidFill>
              </a:rPr>
              <a:t>cross-browser</a:t>
            </a:r>
            <a:r>
              <a:rPr lang="en-US" dirty="0" smtClean="0">
                <a:solidFill>
                  <a:schemeClr val="tx1">
                    <a:alpha val="99000"/>
                  </a:schemeClr>
                </a:solidFill>
              </a:rPr>
              <a:t> management portal</a:t>
            </a:r>
            <a:endParaRPr lang="en-US" dirty="0">
              <a:solidFill>
                <a:schemeClr val="tx1">
                  <a:alpha val="99000"/>
                </a:schemeClr>
              </a:solidFill>
            </a:endParaRPr>
          </a:p>
        </p:txBody>
      </p:sp>
      <p:pic>
        <p:nvPicPr>
          <p:cNvPr id="3" name="Picture 2"/>
          <p:cNvPicPr>
            <a:picLocks noChangeAspect="1"/>
          </p:cNvPicPr>
          <p:nvPr/>
        </p:nvPicPr>
        <p:blipFill>
          <a:blip r:embed="rId3"/>
          <a:stretch>
            <a:fillRect/>
          </a:stretch>
        </p:blipFill>
        <p:spPr>
          <a:xfrm>
            <a:off x="1973262" y="1223963"/>
            <a:ext cx="8243888" cy="4787003"/>
          </a:xfrm>
          <a:prstGeom prst="rect">
            <a:avLst/>
          </a:prstGeom>
        </p:spPr>
      </p:pic>
    </p:spTree>
    <p:extLst>
      <p:ext uri="{BB962C8B-B14F-4D97-AF65-F5344CB8AC3E}">
        <p14:creationId xmlns:p14="http://schemas.microsoft.com/office/powerpoint/2010/main" val="183500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16" dirty="0">
                <a:solidFill>
                  <a:srgbClr val="000000"/>
                </a:solidFill>
                <a:cs typeface="Arial" charset="0"/>
              </a:rPr>
              <a:t>The </a:t>
            </a:r>
            <a:r>
              <a:rPr lang="en-US" dirty="0">
                <a:solidFill>
                  <a:srgbClr val="00AEEF">
                    <a:alpha val="99000"/>
                  </a:srgbClr>
                </a:solidFill>
              </a:rPr>
              <a:t>services </a:t>
            </a:r>
            <a:r>
              <a:rPr lang="en-US" sz="5416" dirty="0">
                <a:solidFill>
                  <a:srgbClr val="000000"/>
                </a:solidFill>
                <a:cs typeface="Arial" charset="0"/>
              </a:rPr>
              <a:t>you need</a:t>
            </a:r>
            <a:endParaRPr lang="en-US" dirty="0"/>
          </a:p>
        </p:txBody>
      </p:sp>
      <p:grpSp>
        <p:nvGrpSpPr>
          <p:cNvPr id="111" name="Group 110"/>
          <p:cNvGrpSpPr/>
          <p:nvPr/>
        </p:nvGrpSpPr>
        <p:grpSpPr>
          <a:xfrm>
            <a:off x="955608" y="2507567"/>
            <a:ext cx="10363430" cy="725918"/>
            <a:chOff x="1146730" y="2023214"/>
            <a:chExt cx="12436116" cy="871101"/>
          </a:xfrm>
        </p:grpSpPr>
        <p:grpSp>
          <p:nvGrpSpPr>
            <p:cNvPr id="112" name="Group 111"/>
            <p:cNvGrpSpPr/>
            <p:nvPr/>
          </p:nvGrpSpPr>
          <p:grpSpPr>
            <a:xfrm>
              <a:off x="1146730" y="2023215"/>
              <a:ext cx="1047830" cy="871100"/>
              <a:chOff x="716707" y="1676400"/>
              <a:chExt cx="654894" cy="725917"/>
            </a:xfrm>
            <a:solidFill>
              <a:srgbClr val="00A1DA"/>
            </a:solidFill>
          </p:grpSpPr>
          <p:sp>
            <p:nvSpPr>
              <p:cNvPr id="134" name="Rectangle 133"/>
              <p:cNvSpPr/>
              <p:nvPr/>
            </p:nvSpPr>
            <p:spPr>
              <a:xfrm>
                <a:off x="716707" y="1676400"/>
                <a:ext cx="654894" cy="725917"/>
              </a:xfrm>
              <a:prstGeom prst="rect">
                <a:avLst/>
              </a:prstGeom>
              <a:grpFill/>
              <a:ln w="9525" cap="flat" cmpd="sng" algn="ctr">
                <a:noFill/>
                <a:prstDash val="solid"/>
              </a:ln>
              <a:effectLst/>
            </p:spPr>
            <p:txBody>
              <a:bodyPr lIns="0" tIns="76200" rIns="76200" bIns="76200"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CDN</a:t>
                </a:r>
              </a:p>
            </p:txBody>
          </p:sp>
          <p:pic>
            <p:nvPicPr>
              <p:cNvPr id="135" name="Picture 5"/>
              <p:cNvPicPr>
                <a:picLocks noChangeAspect="1" noChangeArrowheads="1"/>
              </p:cNvPicPr>
              <p:nvPr/>
            </p:nvPicPr>
            <p:blipFill>
              <a:blip r:embed="rId2"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78761" y="1752600"/>
                <a:ext cx="330785" cy="30914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3" name="Group 112"/>
            <p:cNvGrpSpPr/>
            <p:nvPr/>
          </p:nvGrpSpPr>
          <p:grpSpPr>
            <a:xfrm>
              <a:off x="2343284" y="2023215"/>
              <a:ext cx="1341120" cy="871100"/>
              <a:chOff x="1447800" y="1676400"/>
              <a:chExt cx="838200" cy="725917"/>
            </a:xfrm>
            <a:solidFill>
              <a:srgbClr val="00A1DA"/>
            </a:solidFill>
          </p:grpSpPr>
          <p:sp>
            <p:nvSpPr>
              <p:cNvPr id="132" name="Rectangle 131"/>
              <p:cNvSpPr/>
              <p:nvPr/>
            </p:nvSpPr>
            <p:spPr>
              <a:xfrm>
                <a:off x="1447800" y="1676400"/>
                <a:ext cx="838200" cy="725917"/>
              </a:xfrm>
              <a:prstGeom prst="rect">
                <a:avLst/>
              </a:prstGeom>
              <a:grpFill/>
              <a:ln w="9525" cap="flat" cmpd="sng" algn="ctr">
                <a:noFill/>
                <a:prstDash val="solid"/>
              </a:ln>
              <a:effectLst/>
            </p:spPr>
            <p:txBody>
              <a:bodyPr lIns="0" tIns="76200" rIns="76200" bIns="76200"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caching</a:t>
                </a:r>
              </a:p>
            </p:txBody>
          </p:sp>
          <p:pic>
            <p:nvPicPr>
              <p:cNvPr id="133" name="Picture 4"/>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720732" y="1703692"/>
                <a:ext cx="292336" cy="36044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4" name="Group 113"/>
            <p:cNvGrpSpPr/>
            <p:nvPr/>
          </p:nvGrpSpPr>
          <p:grpSpPr>
            <a:xfrm>
              <a:off x="7789022" y="2027129"/>
              <a:ext cx="2039562" cy="867186"/>
              <a:chOff x="8101534" y="2027129"/>
              <a:chExt cx="2039562" cy="867186"/>
            </a:xfrm>
          </p:grpSpPr>
          <p:sp>
            <p:nvSpPr>
              <p:cNvPr id="130" name="Rectangle 129"/>
              <p:cNvSpPr/>
              <p:nvPr/>
            </p:nvSpPr>
            <p:spPr>
              <a:xfrm>
                <a:off x="8101534" y="2027129"/>
                <a:ext cx="2039562" cy="867186"/>
              </a:xfrm>
              <a:prstGeom prst="rect">
                <a:avLst/>
              </a:prstGeom>
              <a:solidFill>
                <a:srgbClr val="00A1DA"/>
              </a:solidFill>
              <a:ln w="9525" cap="flat" cmpd="sng" algn="ctr">
                <a:noFill/>
                <a:prstDash val="solid"/>
              </a:ln>
              <a:effectLst/>
            </p:spPr>
            <p:txBody>
              <a:bodyPr lIns="217628" tIns="54408" rIns="108815" bIns="108815"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identity </a:t>
                </a:r>
                <a:b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b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&amp; security</a:t>
                </a:r>
              </a:p>
            </p:txBody>
          </p:sp>
          <p:sp>
            <p:nvSpPr>
              <p:cNvPr id="131" name="Freeform 164"/>
              <p:cNvSpPr>
                <a:spLocks noEditPoints="1"/>
              </p:cNvSpPr>
              <p:nvPr/>
            </p:nvSpPr>
            <p:spPr bwMode="black">
              <a:xfrm>
                <a:off x="8238871" y="2147826"/>
                <a:ext cx="451378" cy="625793"/>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grpSp>
        <p:grpSp>
          <p:nvGrpSpPr>
            <p:cNvPr id="115" name="Group 114"/>
            <p:cNvGrpSpPr/>
            <p:nvPr/>
          </p:nvGrpSpPr>
          <p:grpSpPr>
            <a:xfrm>
              <a:off x="5448586" y="2023215"/>
              <a:ext cx="2191712" cy="871100"/>
              <a:chOff x="5755910" y="2023215"/>
              <a:chExt cx="2191712" cy="871100"/>
            </a:xfrm>
          </p:grpSpPr>
          <p:sp>
            <p:nvSpPr>
              <p:cNvPr id="128" name="Rectangle 127"/>
              <p:cNvSpPr/>
              <p:nvPr/>
            </p:nvSpPr>
            <p:spPr>
              <a:xfrm>
                <a:off x="5755910" y="2023215"/>
                <a:ext cx="2191712" cy="871100"/>
              </a:xfrm>
              <a:prstGeom prst="rect">
                <a:avLst/>
              </a:prstGeom>
              <a:solidFill>
                <a:srgbClr val="000000">
                  <a:lumMod val="85000"/>
                  <a:lumOff val="15000"/>
                </a:srgbClr>
              </a:solidFill>
              <a:ln w="9525" cap="flat" cmpd="sng" algn="ctr">
                <a:noFill/>
                <a:prstDash val="solid"/>
              </a:ln>
              <a:effectLst/>
            </p:spPr>
            <p:txBody>
              <a:bodyPr lIns="0" tIns="108815" rIns="108815" bIns="108815"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business </a:t>
                </a:r>
                <a:b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b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analytics</a:t>
                </a:r>
              </a:p>
            </p:txBody>
          </p:sp>
          <p:sp>
            <p:nvSpPr>
              <p:cNvPr id="129" name="Freeform 21"/>
              <p:cNvSpPr>
                <a:spLocks noEditPoints="1"/>
              </p:cNvSpPr>
              <p:nvPr/>
            </p:nvSpPr>
            <p:spPr bwMode="black">
              <a:xfrm>
                <a:off x="6045194" y="2184445"/>
                <a:ext cx="548782" cy="548639"/>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grpSp>
        <p:grpSp>
          <p:nvGrpSpPr>
            <p:cNvPr id="116" name="Group 115"/>
            <p:cNvGrpSpPr/>
            <p:nvPr/>
          </p:nvGrpSpPr>
          <p:grpSpPr>
            <a:xfrm>
              <a:off x="12284832" y="2023215"/>
              <a:ext cx="1298014" cy="871100"/>
              <a:chOff x="12284832" y="2023215"/>
              <a:chExt cx="1298014" cy="871100"/>
            </a:xfrm>
          </p:grpSpPr>
          <p:sp>
            <p:nvSpPr>
              <p:cNvPr id="126" name="Rectangle 125"/>
              <p:cNvSpPr/>
              <p:nvPr/>
            </p:nvSpPr>
            <p:spPr>
              <a:xfrm>
                <a:off x="12284832" y="2023215"/>
                <a:ext cx="1298014" cy="871100"/>
              </a:xfrm>
              <a:prstGeom prst="rect">
                <a:avLst/>
              </a:prstGeom>
              <a:solidFill>
                <a:srgbClr val="000000">
                  <a:lumMod val="85000"/>
                  <a:lumOff val="15000"/>
                </a:srgbClr>
              </a:solidFill>
              <a:ln w="9525" cap="flat" cmpd="sng" algn="ctr">
                <a:noFill/>
                <a:prstDash val="solid"/>
              </a:ln>
              <a:effectLst/>
            </p:spPr>
            <p:txBody>
              <a:bodyPr wrap="none" lIns="0" tIns="0" rIns="0" bIns="108815"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33" normalizeH="0" baseline="0" noProof="0" dirty="0" smtClean="0">
                    <a:ln>
                      <a:noFill/>
                    </a:ln>
                    <a:solidFill>
                      <a:srgbClr val="FFFFFF">
                        <a:alpha val="99000"/>
                      </a:srgbClr>
                    </a:solidFill>
                    <a:effectLst/>
                    <a:uLnTx/>
                    <a:uFillTx/>
                    <a:ea typeface="Segoe UI" pitchFamily="34" charset="0"/>
                    <a:cs typeface="Segoe UI" pitchFamily="34" charset="0"/>
                  </a:rPr>
                  <a:t>commerce</a:t>
                </a:r>
              </a:p>
            </p:txBody>
          </p:sp>
          <p:sp>
            <p:nvSpPr>
              <p:cNvPr id="127" name="Freeform 159"/>
              <p:cNvSpPr>
                <a:spLocks noEditPoints="1"/>
              </p:cNvSpPr>
              <p:nvPr/>
            </p:nvSpPr>
            <p:spPr bwMode="black">
              <a:xfrm>
                <a:off x="12854106" y="2077749"/>
                <a:ext cx="284346" cy="427719"/>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grpSp>
        <p:grpSp>
          <p:nvGrpSpPr>
            <p:cNvPr id="117" name="Group 116"/>
            <p:cNvGrpSpPr/>
            <p:nvPr/>
          </p:nvGrpSpPr>
          <p:grpSpPr>
            <a:xfrm>
              <a:off x="9977308" y="2023215"/>
              <a:ext cx="1436139" cy="871100"/>
              <a:chOff x="10295008" y="2023215"/>
              <a:chExt cx="1436139" cy="871100"/>
            </a:xfrm>
          </p:grpSpPr>
          <p:sp>
            <p:nvSpPr>
              <p:cNvPr id="124" name="Rectangle 123"/>
              <p:cNvSpPr/>
              <p:nvPr/>
            </p:nvSpPr>
            <p:spPr>
              <a:xfrm>
                <a:off x="10295008" y="2023215"/>
                <a:ext cx="1436139" cy="871100"/>
              </a:xfrm>
              <a:prstGeom prst="rect">
                <a:avLst/>
              </a:prstGeom>
              <a:solidFill>
                <a:srgbClr val="000000">
                  <a:lumMod val="85000"/>
                  <a:lumOff val="15000"/>
                </a:srgbClr>
              </a:solidFill>
              <a:ln w="9525" cap="flat" cmpd="sng" algn="ctr">
                <a:noFill/>
                <a:prstDash val="solid"/>
              </a:ln>
              <a:effectLst/>
            </p:spPr>
            <p:txBody>
              <a:bodyPr lIns="108815" tIns="0" rIns="108815" bIns="108815"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media</a:t>
                </a:r>
              </a:p>
            </p:txBody>
          </p:sp>
          <p:sp>
            <p:nvSpPr>
              <p:cNvPr id="125" name="Freeform 7"/>
              <p:cNvSpPr>
                <a:spLocks noEditPoints="1"/>
              </p:cNvSpPr>
              <p:nvPr/>
            </p:nvSpPr>
            <p:spPr bwMode="black">
              <a:xfrm>
                <a:off x="10860907" y="2114655"/>
                <a:ext cx="304339" cy="326985"/>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w="25400" cap="flat" cmpd="sng" algn="ctr">
                <a:noFill/>
                <a:prstDash val="solid"/>
                <a:headEnd type="none" w="med" len="med"/>
                <a:tailEnd type="none" w="med" len="med"/>
              </a:ln>
              <a:effectLst/>
            </p:spPr>
            <p:txBody>
              <a:bodyPr vert="horz" wrap="square" lIns="68585" tIns="34293" rIns="68585" bIns="34293" numCol="1" rtlCol="0" anchor="ctr" anchorCtr="0" compatLnSpc="1">
                <a:prstTxWarp prst="textNoShape">
                  <a:avLst/>
                </a:prstTxWarp>
              </a:bodyPr>
              <a:lstStyle/>
              <a:p>
                <a:pPr marL="0" marR="0" lvl="0" indent="0" defTabSz="617259" eaLnBrk="1" fontAlgn="auto" latinLnBrk="0" hangingPunct="1">
                  <a:lnSpc>
                    <a:spcPct val="100000"/>
                  </a:lnSpc>
                  <a:spcBef>
                    <a:spcPts val="0"/>
                  </a:spcBef>
                  <a:spcAft>
                    <a:spcPts val="0"/>
                  </a:spcAft>
                  <a:buClrTx/>
                  <a:buSzTx/>
                  <a:buFontTx/>
                  <a:buNone/>
                  <a:tabLst/>
                  <a:defRPr/>
                </a:pPr>
                <a:endParaRPr kumimoji="0" lang="en-US" sz="1667" b="0" i="0" u="none" strike="noStrike" kern="0" cap="none" spc="-102" normalizeH="0" baseline="0" noProof="0" dirty="0" smtClean="0">
                  <a:ln>
                    <a:noFill/>
                  </a:ln>
                  <a:solidFill>
                    <a:srgbClr val="FFFFFF">
                      <a:lumMod val="50000"/>
                    </a:srgbClr>
                  </a:solidFill>
                  <a:effectLst/>
                  <a:uLnTx/>
                  <a:uFillTx/>
                  <a:latin typeface="Segoe Light" pitchFamily="34" charset="0"/>
                </a:endParaRPr>
              </a:p>
            </p:txBody>
          </p:sp>
        </p:grpSp>
        <p:grpSp>
          <p:nvGrpSpPr>
            <p:cNvPr id="118" name="Group 117"/>
            <p:cNvGrpSpPr/>
            <p:nvPr/>
          </p:nvGrpSpPr>
          <p:grpSpPr>
            <a:xfrm>
              <a:off x="3833128" y="2023215"/>
              <a:ext cx="1466734" cy="871100"/>
              <a:chOff x="2667000" y="1676400"/>
              <a:chExt cx="916709" cy="725917"/>
            </a:xfrm>
            <a:solidFill>
              <a:srgbClr val="00A1DA"/>
            </a:solidFill>
          </p:grpSpPr>
          <p:sp>
            <p:nvSpPr>
              <p:cNvPr id="122" name="Rectangle 121"/>
              <p:cNvSpPr/>
              <p:nvPr/>
            </p:nvSpPr>
            <p:spPr>
              <a:xfrm>
                <a:off x="2667000" y="1676400"/>
                <a:ext cx="916709" cy="725917"/>
              </a:xfrm>
              <a:prstGeom prst="rect">
                <a:avLst/>
              </a:prstGeom>
              <a:grpFill/>
              <a:ln w="9525" cap="flat" cmpd="sng" algn="ctr">
                <a:noFill/>
                <a:prstDash val="solid"/>
              </a:ln>
              <a:effectLst/>
            </p:spPr>
            <p:txBody>
              <a:bodyPr lIns="0" tIns="76200" rIns="76200" bIns="76200"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integration</a:t>
                </a:r>
              </a:p>
            </p:txBody>
          </p:sp>
          <p:pic>
            <p:nvPicPr>
              <p:cNvPr id="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009425" y="1752600"/>
                <a:ext cx="231859" cy="30914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9" name="Group 118"/>
            <p:cNvGrpSpPr/>
            <p:nvPr/>
          </p:nvGrpSpPr>
          <p:grpSpPr>
            <a:xfrm>
              <a:off x="11562171" y="2023214"/>
              <a:ext cx="573934" cy="871100"/>
              <a:chOff x="11710897" y="2023214"/>
              <a:chExt cx="573934" cy="871100"/>
            </a:xfrm>
          </p:grpSpPr>
          <p:sp>
            <p:nvSpPr>
              <p:cNvPr id="120" name="Rectangle 119"/>
              <p:cNvSpPr/>
              <p:nvPr/>
            </p:nvSpPr>
            <p:spPr>
              <a:xfrm>
                <a:off x="11710897" y="2023214"/>
                <a:ext cx="573934" cy="871100"/>
              </a:xfrm>
              <a:prstGeom prst="rect">
                <a:avLst/>
              </a:prstGeom>
              <a:solidFill>
                <a:srgbClr val="000000">
                  <a:lumMod val="85000"/>
                  <a:lumOff val="15000"/>
                </a:srgbClr>
              </a:solidFill>
              <a:ln w="9525" cap="flat" cmpd="sng" algn="ctr">
                <a:noFill/>
                <a:prstDash val="solid"/>
              </a:ln>
              <a:effectLst/>
            </p:spPr>
            <p:txBody>
              <a:bodyPr wrap="none" lIns="108815" tIns="0" rIns="108815" bIns="108815"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HPC</a:t>
                </a:r>
              </a:p>
            </p:txBody>
          </p:sp>
          <p:pic>
            <p:nvPicPr>
              <p:cNvPr id="121" name="Picture 4" descr="[mapreduce-process.png]"/>
              <p:cNvPicPr>
                <a:picLocks noChangeArrowheads="1"/>
              </p:cNvPicPr>
              <p:nvPr/>
            </p:nvPicPr>
            <p:blipFill>
              <a:blip r:embed="rId5" cstate="screen">
                <a:duotone>
                  <a:srgbClr val="00AEEF">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1868317" y="2199013"/>
                <a:ext cx="259094" cy="20225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955835" y="3331996"/>
            <a:ext cx="10363200" cy="1499794"/>
            <a:chOff x="1147002" y="3012529"/>
            <a:chExt cx="12435840" cy="1799753"/>
          </a:xfrm>
        </p:grpSpPr>
        <p:sp>
          <p:nvSpPr>
            <p:cNvPr id="137" name="Rectangle 136"/>
            <p:cNvSpPr/>
            <p:nvPr/>
          </p:nvSpPr>
          <p:spPr>
            <a:xfrm>
              <a:off x="1147002" y="3012529"/>
              <a:ext cx="12435840" cy="1799753"/>
            </a:xfrm>
            <a:prstGeom prst="rect">
              <a:avLst/>
            </a:prstGeom>
            <a:solidFill>
              <a:srgbClr val="F2F2F2">
                <a:lumMod val="25000"/>
              </a:srgbClr>
            </a:solidFill>
            <a:ln w="25400" cap="flat" cmpd="sng" algn="ctr">
              <a:noFill/>
              <a:prstDash val="solid"/>
            </a:ln>
            <a:effectLst/>
          </p:spPr>
          <p:txBody>
            <a:bodyPr lIns="108815" tIns="54408" rIns="108815" bIns="54408" rtlCol="0" anchor="ctr"/>
            <a:lstStyle/>
            <a:p>
              <a:pPr marL="0" marR="0" lvl="0" indent="0" algn="ctr" defTabSz="913913"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smtClean="0">
                <a:ln>
                  <a:noFill/>
                </a:ln>
                <a:solidFill>
                  <a:srgbClr val="FFFFFF"/>
                </a:solidFill>
                <a:effectLst/>
                <a:uLnTx/>
                <a:uFillTx/>
                <a:latin typeface="Segoe UI"/>
                <a:ea typeface="Segoe UI" pitchFamily="34" charset="0"/>
                <a:cs typeface="Segoe UI" pitchFamily="34" charset="0"/>
              </a:endParaRPr>
            </a:p>
          </p:txBody>
        </p:sp>
        <p:sp>
          <p:nvSpPr>
            <p:cNvPr id="138" name="Rectangle 137"/>
            <p:cNvSpPr/>
            <p:nvPr/>
          </p:nvSpPr>
          <p:spPr>
            <a:xfrm>
              <a:off x="1308377" y="3210114"/>
              <a:ext cx="4018843" cy="1443910"/>
            </a:xfrm>
            <a:prstGeom prst="rect">
              <a:avLst/>
            </a:prstGeom>
            <a:solidFill>
              <a:srgbClr val="00A1DA"/>
            </a:solidFill>
            <a:ln w="9525" cap="flat" cmpd="sng" algn="ctr">
              <a:noFill/>
              <a:prstDash val="sysDash"/>
            </a:ln>
            <a:effectLst/>
          </p:spPr>
          <p:txBody>
            <a:bodyPr lIns="217628" tIns="76200" rIns="108815" bIns="76200"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compute</a:t>
              </a:r>
            </a:p>
          </p:txBody>
        </p:sp>
        <p:sp>
          <p:nvSpPr>
            <p:cNvPr id="139" name="Rectangle 138"/>
            <p:cNvSpPr/>
            <p:nvPr/>
          </p:nvSpPr>
          <p:spPr>
            <a:xfrm>
              <a:off x="5592899" y="3210114"/>
              <a:ext cx="3947590" cy="1443910"/>
            </a:xfrm>
            <a:prstGeom prst="rect">
              <a:avLst/>
            </a:prstGeom>
            <a:solidFill>
              <a:srgbClr val="00A1DA"/>
            </a:solidFill>
            <a:ln w="9525" cap="flat" cmpd="sng" algn="ctr">
              <a:noFill/>
              <a:prstDash val="sysDash"/>
            </a:ln>
            <a:effectLst/>
          </p:spPr>
          <p:txBody>
            <a:bodyPr lIns="217628" tIns="76200" rIns="108815" bIns="76200"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data management</a:t>
              </a:r>
            </a:p>
          </p:txBody>
        </p:sp>
        <p:sp>
          <p:nvSpPr>
            <p:cNvPr id="140" name="Rectangle 139"/>
            <p:cNvSpPr/>
            <p:nvPr/>
          </p:nvSpPr>
          <p:spPr>
            <a:xfrm>
              <a:off x="9806169" y="3210115"/>
              <a:ext cx="3612882" cy="1443910"/>
            </a:xfrm>
            <a:prstGeom prst="rect">
              <a:avLst/>
            </a:prstGeom>
            <a:solidFill>
              <a:srgbClr val="000000">
                <a:lumMod val="85000"/>
                <a:lumOff val="15000"/>
              </a:srgbClr>
            </a:solidFill>
            <a:ln w="9525" cap="flat" cmpd="sng" algn="ctr">
              <a:noFill/>
              <a:prstDash val="sysDash"/>
            </a:ln>
            <a:effectLst/>
          </p:spPr>
          <p:txBody>
            <a:bodyPr lIns="217628" tIns="76200" rIns="108815" bIns="76200" rtlCol="0" anchor="b" anchorCtr="0"/>
            <a:lstStyle/>
            <a:p>
              <a:pPr marL="0" marR="0" lvl="0" indent="0" algn="r" defTabSz="1450489" eaLnBrk="1" fontAlgn="auto" latinLnBrk="0" hangingPunct="1">
                <a:lnSpc>
                  <a:spcPct val="100000"/>
                </a:lnSpc>
                <a:spcBef>
                  <a:spcPts val="0"/>
                </a:spcBef>
                <a:spcAft>
                  <a:spcPts val="0"/>
                </a:spcAft>
                <a:buClrTx/>
                <a:buSzTx/>
                <a:buFontTx/>
                <a:buNone/>
                <a:tabLst/>
                <a:defRPr/>
              </a:pPr>
              <a:r>
                <a:rPr kumimoji="0" lang="en-US" sz="1667"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networking</a:t>
              </a:r>
            </a:p>
          </p:txBody>
        </p:sp>
        <p:grpSp>
          <p:nvGrpSpPr>
            <p:cNvPr id="141" name="Group 140"/>
            <p:cNvGrpSpPr/>
            <p:nvPr/>
          </p:nvGrpSpPr>
          <p:grpSpPr>
            <a:xfrm>
              <a:off x="5830833" y="3383251"/>
              <a:ext cx="1007566" cy="852953"/>
              <a:chOff x="5830833" y="3383251"/>
              <a:chExt cx="1007566" cy="852953"/>
            </a:xfrm>
          </p:grpSpPr>
          <p:sp>
            <p:nvSpPr>
              <p:cNvPr id="216" name="Rectangle 215"/>
              <p:cNvSpPr/>
              <p:nvPr/>
            </p:nvSpPr>
            <p:spPr>
              <a:xfrm>
                <a:off x="5830833" y="3383251"/>
                <a:ext cx="1007566" cy="852953"/>
              </a:xfrm>
              <a:prstGeom prst="rect">
                <a:avLst/>
              </a:prstGeom>
              <a:solidFill>
                <a:srgbClr val="00A1DA"/>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SQL </a:t>
                </a:r>
                <a:b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b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database</a:t>
                </a:r>
              </a:p>
            </p:txBody>
          </p:sp>
          <p:pic>
            <p:nvPicPr>
              <p:cNvPr id="217" name="Picture 2"/>
              <p:cNvPicPr>
                <a:picLocks noChangeAspect="1" noChangeArrowheads="1"/>
              </p:cNvPicPr>
              <p:nvPr/>
            </p:nvPicPr>
            <p:blipFill>
              <a:blip r:embed="rId6"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6135622" y="3459263"/>
                <a:ext cx="367926" cy="33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2" name="Group 141"/>
            <p:cNvGrpSpPr/>
            <p:nvPr/>
          </p:nvGrpSpPr>
          <p:grpSpPr>
            <a:xfrm>
              <a:off x="7080435" y="3383281"/>
              <a:ext cx="1007566" cy="852953"/>
              <a:chOff x="7080435" y="3383281"/>
              <a:chExt cx="1007566" cy="852953"/>
            </a:xfrm>
          </p:grpSpPr>
          <p:sp>
            <p:nvSpPr>
              <p:cNvPr id="213" name="Rectangle 212"/>
              <p:cNvSpPr/>
              <p:nvPr/>
            </p:nvSpPr>
            <p:spPr>
              <a:xfrm>
                <a:off x="7080435" y="3383281"/>
                <a:ext cx="1007566" cy="852953"/>
              </a:xfrm>
              <a:prstGeom prst="rect">
                <a:avLst/>
              </a:prstGeom>
              <a:solidFill>
                <a:srgbClr val="00A1DA"/>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err="1" smtClean="0">
                    <a:ln>
                      <a:noFill/>
                    </a:ln>
                    <a:solidFill>
                      <a:srgbClr val="FFFFFF">
                        <a:alpha val="99000"/>
                      </a:srgbClr>
                    </a:solidFill>
                    <a:effectLst/>
                    <a:uLnTx/>
                    <a:uFillTx/>
                    <a:ea typeface="Segoe UI" pitchFamily="34" charset="0"/>
                    <a:cs typeface="Segoe UI" pitchFamily="34" charset="0"/>
                  </a:rPr>
                  <a:t>noSQL</a:t>
                </a: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 </a:t>
                </a:r>
                <a:b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b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database</a:t>
                </a:r>
              </a:p>
            </p:txBody>
          </p:sp>
          <p:sp>
            <p:nvSpPr>
              <p:cNvPr id="214" name="Rectangle 213"/>
              <p:cNvSpPr/>
              <p:nvPr/>
            </p:nvSpPr>
            <p:spPr>
              <a:xfrm>
                <a:off x="7350763" y="3477200"/>
                <a:ext cx="466910" cy="297422"/>
              </a:xfrm>
              <a:prstGeom prst="rect">
                <a:avLst/>
              </a:prstGeom>
              <a:noFill/>
              <a:ln w="25400" cap="flat" cmpd="sng" algn="ctr">
                <a:solidFill>
                  <a:srgbClr val="FFFFFF"/>
                </a:solidFill>
                <a:prstDash val="solid"/>
              </a:ln>
              <a:effectLst/>
            </p:spPr>
            <p:txBody>
              <a:bodyPr rtlCol="0" anchor="ctr"/>
              <a:lstStyle/>
              <a:p>
                <a:pPr marL="0" marR="0" lvl="0" indent="0" algn="ctr" defTabSz="913913"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smtClean="0">
                  <a:ln>
                    <a:noFill/>
                  </a:ln>
                  <a:solidFill>
                    <a:srgbClr val="FFFFFF"/>
                  </a:solidFill>
                  <a:effectLst/>
                  <a:uLnTx/>
                  <a:uFillTx/>
                  <a:latin typeface="Segoe UI"/>
                </a:endParaRPr>
              </a:p>
            </p:txBody>
          </p:sp>
          <p:sp>
            <p:nvSpPr>
              <p:cNvPr id="215" name="Rectangle 214"/>
              <p:cNvSpPr/>
              <p:nvPr/>
            </p:nvSpPr>
            <p:spPr>
              <a:xfrm>
                <a:off x="7350976" y="3477837"/>
                <a:ext cx="169750" cy="284868"/>
              </a:xfrm>
              <a:prstGeom prst="rect">
                <a:avLst/>
              </a:prstGeom>
              <a:noFill/>
              <a:ln w="6350" cap="flat" cmpd="sng" algn="ctr">
                <a:solidFill>
                  <a:srgbClr val="FFFFFF"/>
                </a:solidFill>
                <a:prstDash val="solid"/>
              </a:ln>
              <a:effectLst/>
            </p:spPr>
            <p:txBody>
              <a:bodyPr rtlCol="0" anchor="ctr"/>
              <a:lstStyle/>
              <a:p>
                <a:pPr marL="0" marR="0" lvl="0" indent="0" algn="ctr" defTabSz="913913"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smtClean="0">
                  <a:ln>
                    <a:noFill/>
                  </a:ln>
                  <a:solidFill>
                    <a:srgbClr val="FFFFFF"/>
                  </a:solidFill>
                  <a:effectLst/>
                  <a:uLnTx/>
                  <a:uFillTx/>
                  <a:latin typeface="Segoe UI"/>
                </a:endParaRPr>
              </a:p>
            </p:txBody>
          </p:sp>
        </p:grpSp>
        <p:grpSp>
          <p:nvGrpSpPr>
            <p:cNvPr id="143" name="Group 142"/>
            <p:cNvGrpSpPr/>
            <p:nvPr/>
          </p:nvGrpSpPr>
          <p:grpSpPr>
            <a:xfrm>
              <a:off x="4023214" y="3363623"/>
              <a:ext cx="996626" cy="842620"/>
              <a:chOff x="2804089" y="3363623"/>
              <a:chExt cx="996626" cy="842620"/>
            </a:xfrm>
          </p:grpSpPr>
          <p:sp>
            <p:nvSpPr>
              <p:cNvPr id="211" name="Rectangle 210"/>
              <p:cNvSpPr/>
              <p:nvPr/>
            </p:nvSpPr>
            <p:spPr>
              <a:xfrm>
                <a:off x="2804089" y="3363623"/>
                <a:ext cx="996626" cy="842620"/>
              </a:xfrm>
              <a:prstGeom prst="rect">
                <a:avLst/>
              </a:prstGeom>
              <a:solidFill>
                <a:srgbClr val="00A1DA"/>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websites</a:t>
                </a:r>
              </a:p>
            </p:txBody>
          </p:sp>
          <p:sp>
            <p:nvSpPr>
              <p:cNvPr id="212" name="Freeform 211"/>
              <p:cNvSpPr>
                <a:spLocks noEditPoints="1"/>
              </p:cNvSpPr>
              <p:nvPr/>
            </p:nvSpPr>
            <p:spPr bwMode="auto">
              <a:xfrm>
                <a:off x="3074207" y="3424716"/>
                <a:ext cx="456389" cy="402390"/>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dirty="0" smtClean="0">
                  <a:ln>
                    <a:noFill/>
                  </a:ln>
                  <a:solidFill>
                    <a:srgbClr val="FFFFFF"/>
                  </a:solidFill>
                  <a:effectLst/>
                  <a:uLnTx/>
                  <a:uFillTx/>
                </a:endParaRPr>
              </a:p>
            </p:txBody>
          </p:sp>
        </p:grpSp>
        <p:grpSp>
          <p:nvGrpSpPr>
            <p:cNvPr id="144" name="Group 143"/>
            <p:cNvGrpSpPr/>
            <p:nvPr/>
          </p:nvGrpSpPr>
          <p:grpSpPr>
            <a:xfrm>
              <a:off x="1584964" y="3363623"/>
              <a:ext cx="996626" cy="842620"/>
              <a:chOff x="4023214" y="3363623"/>
              <a:chExt cx="996626" cy="842620"/>
            </a:xfrm>
          </p:grpSpPr>
          <p:sp>
            <p:nvSpPr>
              <p:cNvPr id="207" name="Rectangle 206"/>
              <p:cNvSpPr/>
              <p:nvPr/>
            </p:nvSpPr>
            <p:spPr>
              <a:xfrm>
                <a:off x="4023214" y="3363623"/>
                <a:ext cx="996626" cy="842620"/>
              </a:xfrm>
              <a:prstGeom prst="rect">
                <a:avLst/>
              </a:prstGeom>
              <a:solidFill>
                <a:srgbClr val="00A1DA"/>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2F2F2">
                        <a:alpha val="99000"/>
                      </a:srgbClr>
                    </a:solidFill>
                    <a:effectLst/>
                    <a:uLnTx/>
                    <a:uFillTx/>
                    <a:ea typeface="Segoe UI" pitchFamily="34" charset="0"/>
                    <a:cs typeface="Segoe UI" pitchFamily="34" charset="0"/>
                  </a:rPr>
                  <a:t>cloud services</a:t>
                </a:r>
              </a:p>
            </p:txBody>
          </p:sp>
          <p:grpSp>
            <p:nvGrpSpPr>
              <p:cNvPr id="208" name="Group 207"/>
              <p:cNvGrpSpPr/>
              <p:nvPr/>
            </p:nvGrpSpPr>
            <p:grpSpPr>
              <a:xfrm>
                <a:off x="4181891" y="3420714"/>
                <a:ext cx="679273" cy="410395"/>
                <a:chOff x="214313" y="2174875"/>
                <a:chExt cx="990600" cy="598488"/>
              </a:xfrm>
            </p:grpSpPr>
            <p:sp>
              <p:nvSpPr>
                <p:cNvPr id="20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smtClean="0">
                    <a:ln>
                      <a:noFill/>
                    </a:ln>
                    <a:solidFill>
                      <a:srgbClr val="FFFFFF"/>
                    </a:solidFill>
                    <a:effectLst/>
                    <a:uLnTx/>
                    <a:uFillTx/>
                  </a:endParaRPr>
                </a:p>
              </p:txBody>
            </p:sp>
            <p:sp>
              <p:nvSpPr>
                <p:cNvPr id="21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smtClean="0">
                    <a:ln>
                      <a:noFill/>
                    </a:ln>
                    <a:solidFill>
                      <a:srgbClr val="FFFFFF"/>
                    </a:solidFill>
                    <a:effectLst/>
                    <a:uLnTx/>
                    <a:uFillTx/>
                  </a:endParaRPr>
                </a:p>
              </p:txBody>
            </p:sp>
          </p:grpSp>
        </p:grpSp>
        <p:grpSp>
          <p:nvGrpSpPr>
            <p:cNvPr id="145" name="Group 144"/>
            <p:cNvGrpSpPr/>
            <p:nvPr/>
          </p:nvGrpSpPr>
          <p:grpSpPr>
            <a:xfrm>
              <a:off x="8330035" y="3379483"/>
              <a:ext cx="1007566" cy="852953"/>
              <a:chOff x="8330035" y="3379483"/>
              <a:chExt cx="1007566" cy="852953"/>
            </a:xfrm>
          </p:grpSpPr>
          <p:sp>
            <p:nvSpPr>
              <p:cNvPr id="205" name="Rectangle 204"/>
              <p:cNvSpPr/>
              <p:nvPr/>
            </p:nvSpPr>
            <p:spPr>
              <a:xfrm>
                <a:off x="8330035" y="3379483"/>
                <a:ext cx="1007566" cy="852953"/>
              </a:xfrm>
              <a:prstGeom prst="rect">
                <a:avLst/>
              </a:prstGeom>
              <a:solidFill>
                <a:srgbClr val="00A1DA"/>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blob</a:t>
                </a:r>
              </a:p>
            </p:txBody>
          </p:sp>
          <p:sp>
            <p:nvSpPr>
              <p:cNvPr id="206" name="Freeform 79"/>
              <p:cNvSpPr>
                <a:spLocks noEditPoints="1"/>
              </p:cNvSpPr>
              <p:nvPr/>
            </p:nvSpPr>
            <p:spPr bwMode="black">
              <a:xfrm>
                <a:off x="8670210" y="3489360"/>
                <a:ext cx="327216" cy="44235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grpSp>
        <p:grpSp>
          <p:nvGrpSpPr>
            <p:cNvPr id="146" name="Group 145"/>
            <p:cNvGrpSpPr/>
            <p:nvPr/>
          </p:nvGrpSpPr>
          <p:grpSpPr>
            <a:xfrm>
              <a:off x="9956688" y="3370490"/>
              <a:ext cx="996626" cy="842621"/>
              <a:chOff x="9945802" y="3370490"/>
              <a:chExt cx="996626" cy="842621"/>
            </a:xfrm>
          </p:grpSpPr>
          <p:sp>
            <p:nvSpPr>
              <p:cNvPr id="203" name="Rectangle 202"/>
              <p:cNvSpPr/>
              <p:nvPr/>
            </p:nvSpPr>
            <p:spPr>
              <a:xfrm>
                <a:off x="9945802" y="3370490"/>
                <a:ext cx="996626" cy="842621"/>
              </a:xfrm>
              <a:prstGeom prst="rect">
                <a:avLst/>
              </a:prstGeom>
              <a:solidFill>
                <a:srgbClr val="000000">
                  <a:lumMod val="85000"/>
                  <a:lumOff val="15000"/>
                </a:srgbClr>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connect</a:t>
                </a:r>
              </a:p>
            </p:txBody>
          </p:sp>
          <p:sp>
            <p:nvSpPr>
              <p:cNvPr id="204" name="Freeform 58"/>
              <p:cNvSpPr>
                <a:spLocks noEditPoints="1"/>
              </p:cNvSpPr>
              <p:nvPr/>
            </p:nvSpPr>
            <p:spPr bwMode="black">
              <a:xfrm>
                <a:off x="10200212" y="3477837"/>
                <a:ext cx="487806" cy="52283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grpSp>
        <p:grpSp>
          <p:nvGrpSpPr>
            <p:cNvPr id="147" name="Group 146"/>
            <p:cNvGrpSpPr/>
            <p:nvPr/>
          </p:nvGrpSpPr>
          <p:grpSpPr>
            <a:xfrm>
              <a:off x="11114928" y="3370490"/>
              <a:ext cx="996626" cy="842621"/>
              <a:chOff x="11104044" y="3370490"/>
              <a:chExt cx="996626" cy="842621"/>
            </a:xfrm>
          </p:grpSpPr>
          <p:sp>
            <p:nvSpPr>
              <p:cNvPr id="201" name="Rectangle 200"/>
              <p:cNvSpPr/>
              <p:nvPr/>
            </p:nvSpPr>
            <p:spPr>
              <a:xfrm>
                <a:off x="11104044" y="3370490"/>
                <a:ext cx="996626" cy="842621"/>
              </a:xfrm>
              <a:prstGeom prst="rect">
                <a:avLst/>
              </a:prstGeom>
              <a:solidFill>
                <a:srgbClr val="000000">
                  <a:lumMod val="85000"/>
                  <a:lumOff val="15000"/>
                </a:srgbClr>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virtual network</a:t>
                </a:r>
              </a:p>
            </p:txBody>
          </p:sp>
          <p:sp>
            <p:nvSpPr>
              <p:cNvPr id="202" name="Freeform 78"/>
              <p:cNvSpPr>
                <a:spLocks noEditPoints="1"/>
              </p:cNvSpPr>
              <p:nvPr/>
            </p:nvSpPr>
            <p:spPr bwMode="black">
              <a:xfrm>
                <a:off x="11424821" y="3456007"/>
                <a:ext cx="355072" cy="339809"/>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grpSp>
        <p:grpSp>
          <p:nvGrpSpPr>
            <p:cNvPr id="148" name="Group 147"/>
            <p:cNvGrpSpPr/>
            <p:nvPr/>
          </p:nvGrpSpPr>
          <p:grpSpPr>
            <a:xfrm>
              <a:off x="12273168" y="3383281"/>
              <a:ext cx="996626" cy="842621"/>
              <a:chOff x="12262282" y="3383281"/>
              <a:chExt cx="996626" cy="842621"/>
            </a:xfrm>
          </p:grpSpPr>
          <p:sp>
            <p:nvSpPr>
              <p:cNvPr id="199" name="Rectangle 198"/>
              <p:cNvSpPr/>
              <p:nvPr/>
            </p:nvSpPr>
            <p:spPr>
              <a:xfrm>
                <a:off x="12262282" y="3383281"/>
                <a:ext cx="996626" cy="842621"/>
              </a:xfrm>
              <a:prstGeom prst="rect">
                <a:avLst/>
              </a:prstGeom>
              <a:solidFill>
                <a:srgbClr val="000000">
                  <a:lumMod val="85000"/>
                  <a:lumOff val="15000"/>
                </a:srgbClr>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traffic manager</a:t>
                </a:r>
              </a:p>
            </p:txBody>
          </p:sp>
          <p:pic>
            <p:nvPicPr>
              <p:cNvPr id="200" name="Picture 50" descr="C:\Users\sakuu\Documents\Ballmer MGX 2011\Tile Icons\Road Fo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black">
              <a:xfrm>
                <a:off x="12571164" y="3436530"/>
                <a:ext cx="378861" cy="3787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9" name="Group 148"/>
            <p:cNvGrpSpPr/>
            <p:nvPr/>
          </p:nvGrpSpPr>
          <p:grpSpPr>
            <a:xfrm>
              <a:off x="2804089" y="3363623"/>
              <a:ext cx="996626" cy="842620"/>
              <a:chOff x="1584964" y="3363623"/>
              <a:chExt cx="996626" cy="842620"/>
            </a:xfrm>
          </p:grpSpPr>
          <p:sp>
            <p:nvSpPr>
              <p:cNvPr id="150" name="Rectangle 149"/>
              <p:cNvSpPr/>
              <p:nvPr/>
            </p:nvSpPr>
            <p:spPr>
              <a:xfrm>
                <a:off x="1584964" y="3363623"/>
                <a:ext cx="996626" cy="842620"/>
              </a:xfrm>
              <a:prstGeom prst="rect">
                <a:avLst/>
              </a:prstGeom>
              <a:solidFill>
                <a:srgbClr val="00A1DA"/>
              </a:solidFill>
              <a:ln w="9525" cap="flat" cmpd="sng" algn="ctr">
                <a:noFill/>
                <a:prstDash val="solid"/>
              </a:ln>
              <a:effectLst/>
            </p:spPr>
            <p:txBody>
              <a:bodyPr lIns="0" tIns="0" rIns="0" bIns="0" rtlCol="0" anchor="b" anchorCtr="0"/>
              <a:lstStyle/>
              <a:p>
                <a:pPr marL="0" marR="0" lvl="0" indent="0" algn="ctr" defTabSz="1450489" eaLnBrk="1" fontAlgn="auto" latinLnBrk="0" hangingPunct="1">
                  <a:lnSpc>
                    <a:spcPct val="100000"/>
                  </a:lnSpc>
                  <a:spcBef>
                    <a:spcPts val="0"/>
                  </a:spcBef>
                  <a:spcAft>
                    <a:spcPts val="0"/>
                  </a:spcAft>
                  <a:buClrTx/>
                  <a:buSzTx/>
                  <a:buFontTx/>
                  <a:buNone/>
                  <a:tabLst/>
                  <a:defRPr/>
                </a:pPr>
                <a:r>
                  <a:rPr kumimoji="0" lang="en-US" sz="1083"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VMs</a:t>
                </a:r>
              </a:p>
            </p:txBody>
          </p:sp>
          <p:grpSp>
            <p:nvGrpSpPr>
              <p:cNvPr id="151" name="Group 150"/>
              <p:cNvGrpSpPr/>
              <p:nvPr/>
            </p:nvGrpSpPr>
            <p:grpSpPr bwMode="black">
              <a:xfrm>
                <a:off x="1827456" y="3428431"/>
                <a:ext cx="511642" cy="394962"/>
                <a:chOff x="7010400" y="2133600"/>
                <a:chExt cx="1379538" cy="1065213"/>
              </a:xfrm>
            </p:grpSpPr>
            <p:sp>
              <p:nvSpPr>
                <p:cNvPr id="152"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53"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5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55"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56"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57"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58"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59"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0"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1"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2"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3"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4"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5"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6"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7"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8"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69"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0"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1"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2"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3"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4"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5"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6"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7"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8"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79"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0"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1"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2"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3"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4"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5"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6"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7"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8"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89"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0"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1"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2"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3"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4"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5"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6"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7"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sp>
              <p:nvSpPr>
                <p:cNvPr id="198" name="Freeform 207"/>
                <p:cNvSpPr>
                  <a:spLocks noEditPoints="1"/>
                </p:cNvSpPr>
                <p:nvPr/>
              </p:nvSpPr>
              <p:spPr bwMode="black">
                <a:xfrm>
                  <a:off x="7108831" y="2208213"/>
                  <a:ext cx="1198564" cy="89217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3913"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smtClean="0">
                    <a:ln>
                      <a:noFill/>
                    </a:ln>
                    <a:solidFill>
                      <a:srgbClr val="FFFFFF"/>
                    </a:solidFill>
                    <a:effectLst/>
                    <a:uLnTx/>
                    <a:uFillTx/>
                  </a:endParaRPr>
                </a:p>
              </p:txBody>
            </p:sp>
          </p:grpSp>
        </p:grpSp>
      </p:grpSp>
    </p:spTree>
    <p:extLst>
      <p:ext uri="{BB962C8B-B14F-4D97-AF65-F5344CB8AC3E}">
        <p14:creationId xmlns:p14="http://schemas.microsoft.com/office/powerpoint/2010/main" val="32997866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That’s cool and all, but…</a:t>
            </a:r>
            <a:endParaRPr lang="pt-PT" dirty="0"/>
          </a:p>
        </p:txBody>
      </p:sp>
      <p:sp>
        <p:nvSpPr>
          <p:cNvPr id="218" name="Title 4"/>
          <p:cNvSpPr txBox="1">
            <a:spLocks/>
          </p:cNvSpPr>
          <p:nvPr/>
        </p:nvSpPr>
        <p:spPr>
          <a:xfrm>
            <a:off x="1506158" y="3561736"/>
            <a:ext cx="5794294" cy="1523494"/>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r>
              <a:rPr lang="en-US" dirty="0" smtClean="0"/>
              <a:t>Show us how it </a:t>
            </a:r>
            <a:r>
              <a:rPr lang="en-US" sz="6600" b="1" dirty="0" smtClean="0"/>
              <a:t>works</a:t>
            </a:r>
            <a:endParaRPr lang="en-US" sz="6600" b="1" dirty="0"/>
          </a:p>
        </p:txBody>
      </p:sp>
    </p:spTree>
    <p:extLst>
      <p:ext uri="{BB962C8B-B14F-4D97-AF65-F5344CB8AC3E}">
        <p14:creationId xmlns:p14="http://schemas.microsoft.com/office/powerpoint/2010/main" val="40595693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Effect transition="in" filter="fade">
                                      <p:cBhvr>
                                        <p:cTn id="7" dur="500"/>
                                        <p:tgtEl>
                                          <p:spTgt spid="2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48" y="1871659"/>
            <a:ext cx="10909165" cy="3093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18686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in the box</a:t>
            </a:r>
            <a:endParaRPr lang="en-US" dirty="0"/>
          </a:p>
        </p:txBody>
      </p:sp>
      <p:sp>
        <p:nvSpPr>
          <p:cNvPr id="4" name="Text Placeholder 3"/>
          <p:cNvSpPr>
            <a:spLocks noGrp="1"/>
          </p:cNvSpPr>
          <p:nvPr>
            <p:ph type="body" sz="quarter" idx="10"/>
          </p:nvPr>
        </p:nvSpPr>
        <p:spPr>
          <a:xfrm>
            <a:off x="520701" y="1370525"/>
            <a:ext cx="11149013" cy="4898264"/>
          </a:xfrm>
        </p:spPr>
        <p:txBody>
          <a:bodyPr/>
          <a:lstStyle/>
          <a:p>
            <a:r>
              <a:rPr lang="en-US" sz="2800" dirty="0">
                <a:solidFill>
                  <a:srgbClr val="00AEEF">
                    <a:alpha val="99000"/>
                  </a:srgbClr>
                </a:solidFill>
                <a:sym typeface="Wingdings" pitchFamily="2" charset="2"/>
              </a:rPr>
              <a:t> </a:t>
            </a:r>
            <a:r>
              <a:rPr lang="en-US" sz="2800" b="1" dirty="0"/>
              <a:t>Deployment tools </a:t>
            </a:r>
            <a:r>
              <a:rPr lang="en-US" sz="2800" dirty="0"/>
              <a:t>– push your app to azure without an expensive IDE</a:t>
            </a:r>
            <a:br>
              <a:rPr lang="en-US" sz="2800" dirty="0"/>
            </a:br>
            <a:r>
              <a:rPr lang="en-US" sz="2800" dirty="0">
                <a:hlinkClick r:id="rId2"/>
              </a:rPr>
              <a:t>https://github.com/WindowsAzure/azure-sdk-tools</a:t>
            </a:r>
            <a:r>
              <a:rPr lang="en-US" sz="2800" dirty="0"/>
              <a:t> </a:t>
            </a:r>
          </a:p>
          <a:p>
            <a:endParaRPr lang="en-US" sz="2800" dirty="0"/>
          </a:p>
          <a:p>
            <a:r>
              <a:rPr lang="en-US" sz="2800" dirty="0">
                <a:solidFill>
                  <a:srgbClr val="00AEEF">
                    <a:alpha val="99000"/>
                  </a:srgbClr>
                </a:solidFill>
                <a:sym typeface="Wingdings" pitchFamily="2" charset="2"/>
              </a:rPr>
              <a:t> </a:t>
            </a:r>
            <a:r>
              <a:rPr lang="en-US" sz="2800" b="1" dirty="0"/>
              <a:t>node.js process manager (</a:t>
            </a:r>
            <a:r>
              <a:rPr lang="en-US" sz="2800" b="1" dirty="0" err="1"/>
              <a:t>iisnode</a:t>
            </a:r>
            <a:r>
              <a:rPr lang="en-US" sz="2800" b="1" dirty="0"/>
              <a:t>) </a:t>
            </a:r>
            <a:r>
              <a:rPr lang="en-US" sz="2800" dirty="0"/>
              <a:t>– activation, lifetime management, multi-core support</a:t>
            </a:r>
            <a:br>
              <a:rPr lang="en-US" sz="2800" dirty="0"/>
            </a:br>
            <a:r>
              <a:rPr lang="en-US" sz="2800" dirty="0">
                <a:hlinkClick r:id="rId3"/>
              </a:rPr>
              <a:t>https://github.com/WindowsAzure/iisnode</a:t>
            </a:r>
            <a:endParaRPr lang="en-US" sz="2800" dirty="0"/>
          </a:p>
          <a:p>
            <a:endParaRPr lang="en-US" sz="2800" dirty="0"/>
          </a:p>
          <a:p>
            <a:r>
              <a:rPr lang="en-US" sz="2800" dirty="0">
                <a:solidFill>
                  <a:srgbClr val="00AEEF">
                    <a:alpha val="99000"/>
                  </a:srgbClr>
                </a:solidFill>
                <a:sym typeface="Wingdings" pitchFamily="2" charset="2"/>
              </a:rPr>
              <a:t> </a:t>
            </a:r>
            <a:r>
              <a:rPr lang="en-US" sz="2800" b="1" dirty="0"/>
              <a:t>Packages for Azure services </a:t>
            </a:r>
            <a:r>
              <a:rPr lang="en-US" sz="2800" dirty="0"/>
              <a:t>– use storage and other services from node.js apps</a:t>
            </a:r>
            <a:br>
              <a:rPr lang="en-US" sz="2800" dirty="0"/>
            </a:br>
            <a:r>
              <a:rPr lang="en-US" sz="2800" dirty="0">
                <a:hlinkClick r:id="rId4"/>
              </a:rPr>
              <a:t>https://github.com/WindowsAzure/azure-sdk-for-node</a:t>
            </a:r>
            <a:r>
              <a:rPr lang="en-US" sz="2800" dirty="0"/>
              <a:t> </a:t>
            </a:r>
          </a:p>
          <a:p>
            <a:endParaRPr lang="en-US" sz="3200" dirty="0"/>
          </a:p>
        </p:txBody>
      </p:sp>
    </p:spTree>
    <p:extLst>
      <p:ext uri="{BB962C8B-B14F-4D97-AF65-F5344CB8AC3E}">
        <p14:creationId xmlns:p14="http://schemas.microsoft.com/office/powerpoint/2010/main" val="2071569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731342" y="109230"/>
            <a:ext cx="4370592" cy="6491740"/>
          </a:xfrm>
          <a:prstGeom prst="rect">
            <a:avLst/>
          </a:prstGeom>
        </p:spPr>
      </p:pic>
    </p:spTree>
    <p:extLst>
      <p:ext uri="{BB962C8B-B14F-4D97-AF65-F5344CB8AC3E}">
        <p14:creationId xmlns:p14="http://schemas.microsoft.com/office/powerpoint/2010/main" val="2753330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1889618" y="2619416"/>
            <a:ext cx="5925645" cy="1523494"/>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pPr algn="r"/>
            <a:r>
              <a:rPr lang="en-US" sz="6600" dirty="0" smtClean="0"/>
              <a:t>Demo</a:t>
            </a:r>
            <a:endParaRPr lang="en-US" sz="6600" dirty="0"/>
          </a:p>
        </p:txBody>
      </p:sp>
    </p:spTree>
    <p:extLst>
      <p:ext uri="{BB962C8B-B14F-4D97-AF65-F5344CB8AC3E}">
        <p14:creationId xmlns:p14="http://schemas.microsoft.com/office/powerpoint/2010/main" val="8536096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galuru.com/wp-content/pictures/Nokia-Lumia-800-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582" y="2318545"/>
            <a:ext cx="5024386" cy="43496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tore.storeimages.cdn-apple.com/2579/as-images.apple.com/is/image/AppleInc/ipad2012-step0-ipad-gallery-01-normal?wid=520&amp;hei=410&amp;fmt=png-alpha&amp;qlt=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0" y="588144"/>
            <a:ext cx="3668505" cy="28924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tech2.in.com/images/2012/jun/windows_8_pc_640x36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5768" y="1100478"/>
            <a:ext cx="4736076" cy="26640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1.bp.blogspot.com/-9Lyq6rP2urw/TibjF0zxUjI/AAAAAAAABMk/P_cd35jUh7g/s1600/finlux_televisi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 y="3764521"/>
            <a:ext cx="2694451" cy="226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81936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27125" y="2523779"/>
            <a:ext cx="8106462" cy="1378644"/>
          </a:xfrm>
        </p:spPr>
        <p:txBody>
          <a:bodyPr/>
          <a:lstStyle/>
          <a:p>
            <a:r>
              <a:rPr lang="en-US" sz="6000" dirty="0"/>
              <a:t>w</a:t>
            </a:r>
            <a:r>
              <a:rPr lang="en-US" sz="6000" dirty="0" smtClean="0"/>
              <a:t>ww.windowsazure.com</a:t>
            </a:r>
            <a:endParaRPr lang="pt-PT" sz="6000" dirty="0"/>
          </a:p>
        </p:txBody>
      </p:sp>
    </p:spTree>
    <p:extLst>
      <p:ext uri="{BB962C8B-B14F-4D97-AF65-F5344CB8AC3E}">
        <p14:creationId xmlns:p14="http://schemas.microsoft.com/office/powerpoint/2010/main" val="5474403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9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331358"/>
            <a:ext cx="12192000" cy="3669266"/>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itle 3"/>
          <p:cNvSpPr txBox="1">
            <a:spLocks/>
          </p:cNvSpPr>
          <p:nvPr/>
        </p:nvSpPr>
        <p:spPr>
          <a:xfrm>
            <a:off x="457201" y="5000625"/>
            <a:ext cx="11201400" cy="1013948"/>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pPr algn="r"/>
            <a:r>
              <a:rPr lang="en-US" sz="5000" dirty="0" smtClean="0"/>
              <a:t>Growing user base</a:t>
            </a:r>
            <a:endParaRPr lang="en-US" sz="6600" b="1" dirty="0"/>
          </a:p>
        </p:txBody>
      </p:sp>
      <p:pic>
        <p:nvPicPr>
          <p:cNvPr id="2" name="Picture 2" descr="http://www.clker.com/cliparts/c/e/2/9/11949846762045583888utenti_architetto_france_01.svg.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220" y="1552573"/>
            <a:ext cx="2773362" cy="29894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ker.com/cliparts/c/e/2/9/11949846762045583888utenti_architetto_france_01.svg.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558" y="1499458"/>
            <a:ext cx="2773362" cy="29894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ker.com/cliparts/c/e/2/9/11949846762045583888utenti_architetto_france_01.svg.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4582" y="1499457"/>
            <a:ext cx="2773362" cy="298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088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457201" y="5000625"/>
            <a:ext cx="11201400" cy="1013948"/>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pPr algn="r"/>
            <a:r>
              <a:rPr lang="en-US" sz="5000" dirty="0" smtClean="0"/>
              <a:t>Spikes in demand</a:t>
            </a:r>
            <a:endParaRPr lang="en-US" sz="6600" b="1" dirty="0"/>
          </a:p>
        </p:txBody>
      </p:sp>
      <p:graphicFrame>
        <p:nvGraphicFramePr>
          <p:cNvPr id="8" name="Chart 7"/>
          <p:cNvGraphicFramePr/>
          <p:nvPr>
            <p:extLst>
              <p:ext uri="{D42A27DB-BD31-4B8C-83A1-F6EECF244321}">
                <p14:modId xmlns:p14="http://schemas.microsoft.com/office/powerpoint/2010/main" val="2280624890"/>
              </p:ext>
            </p:extLst>
          </p:nvPr>
        </p:nvGraphicFramePr>
        <p:xfrm>
          <a:off x="-14288" y="1471646"/>
          <a:ext cx="12192000" cy="35289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29913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1331358"/>
            <a:ext cx="12192000" cy="366926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itle 3"/>
          <p:cNvSpPr txBox="1">
            <a:spLocks/>
          </p:cNvSpPr>
          <p:nvPr/>
        </p:nvSpPr>
        <p:spPr>
          <a:xfrm>
            <a:off x="457201" y="5000625"/>
            <a:ext cx="11201400" cy="1013948"/>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Segoe UI" pitchFamily="34" charset="0"/>
              </a:defRPr>
            </a:lvl1pPr>
          </a:lstStyle>
          <a:p>
            <a:pPr algn="r"/>
            <a:r>
              <a:rPr lang="en-US" sz="5000" dirty="0" smtClean="0"/>
              <a:t>Time to market</a:t>
            </a:r>
            <a:endParaRPr lang="en-US" sz="6600" b="1" dirty="0"/>
          </a:p>
        </p:txBody>
      </p:sp>
      <p:sp>
        <p:nvSpPr>
          <p:cNvPr id="5" name="Rounded Rectangle 4"/>
          <p:cNvSpPr/>
          <p:nvPr/>
        </p:nvSpPr>
        <p:spPr bwMode="auto">
          <a:xfrm>
            <a:off x="4934309" y="2622430"/>
            <a:ext cx="2208362" cy="1029584"/>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Industry Rivalry</a:t>
            </a:r>
          </a:p>
        </p:txBody>
      </p:sp>
      <p:sp>
        <p:nvSpPr>
          <p:cNvPr id="8" name="Rounded Rectangle 7"/>
          <p:cNvSpPr/>
          <p:nvPr/>
        </p:nvSpPr>
        <p:spPr bwMode="auto">
          <a:xfrm>
            <a:off x="4934309" y="1383117"/>
            <a:ext cx="2208362" cy="785153"/>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Potential Entrants</a:t>
            </a:r>
          </a:p>
        </p:txBody>
      </p:sp>
      <p:sp>
        <p:nvSpPr>
          <p:cNvPr id="9" name="Rounded Rectangle 8"/>
          <p:cNvSpPr/>
          <p:nvPr/>
        </p:nvSpPr>
        <p:spPr bwMode="auto">
          <a:xfrm>
            <a:off x="8330239" y="2622430"/>
            <a:ext cx="2208362" cy="102958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Buyers</a:t>
            </a:r>
          </a:p>
        </p:txBody>
      </p:sp>
      <p:sp>
        <p:nvSpPr>
          <p:cNvPr id="11" name="Rounded Rectangle 10"/>
          <p:cNvSpPr/>
          <p:nvPr/>
        </p:nvSpPr>
        <p:spPr bwMode="auto">
          <a:xfrm>
            <a:off x="1549879" y="2622430"/>
            <a:ext cx="2208362" cy="102958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Suppliers</a:t>
            </a:r>
          </a:p>
        </p:txBody>
      </p:sp>
      <p:sp>
        <p:nvSpPr>
          <p:cNvPr id="12" name="Rounded Rectangle 11"/>
          <p:cNvSpPr/>
          <p:nvPr/>
        </p:nvSpPr>
        <p:spPr bwMode="auto">
          <a:xfrm>
            <a:off x="4934309" y="4218662"/>
            <a:ext cx="2208362" cy="712953"/>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Substitutes</a:t>
            </a:r>
          </a:p>
        </p:txBody>
      </p:sp>
      <p:sp>
        <p:nvSpPr>
          <p:cNvPr id="6" name="Right Arrow 5"/>
          <p:cNvSpPr/>
          <p:nvPr/>
        </p:nvSpPr>
        <p:spPr bwMode="auto">
          <a:xfrm>
            <a:off x="4088921" y="2846717"/>
            <a:ext cx="621102" cy="603849"/>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ight Arrow 12"/>
          <p:cNvSpPr/>
          <p:nvPr/>
        </p:nvSpPr>
        <p:spPr bwMode="auto">
          <a:xfrm rot="10800000">
            <a:off x="7391398" y="2835297"/>
            <a:ext cx="621102" cy="603849"/>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ight Arrow 13"/>
          <p:cNvSpPr/>
          <p:nvPr/>
        </p:nvSpPr>
        <p:spPr bwMode="auto">
          <a:xfrm rot="16200000">
            <a:off x="5847987" y="3626858"/>
            <a:ext cx="381008" cy="603849"/>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ight Arrow 14"/>
          <p:cNvSpPr/>
          <p:nvPr/>
        </p:nvSpPr>
        <p:spPr bwMode="auto">
          <a:xfrm rot="5400000">
            <a:off x="5889047" y="2097910"/>
            <a:ext cx="298884" cy="603849"/>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973770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94991" y="2164037"/>
            <a:ext cx="1441532" cy="28521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470324" y="2449757"/>
            <a:ext cx="1814598" cy="1790404"/>
          </a:xfrm>
          <a:prstGeom prst="rect">
            <a:avLst/>
          </a:prstGeom>
          <a:solidFill>
            <a:srgbClr val="FCFCFC"/>
          </a:solidFill>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65990" y="2252242"/>
            <a:ext cx="1441532" cy="28521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2743" y="2094105"/>
            <a:ext cx="3036865" cy="241415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9713" y="2246505"/>
            <a:ext cx="3036865" cy="2414155"/>
          </a:xfrm>
          <a:prstGeom prst="rect">
            <a:avLst/>
          </a:prstGeom>
        </p:spPr>
      </p:pic>
      <p:pic>
        <p:nvPicPr>
          <p:cNvPr id="9" name="Picture 8"/>
          <p:cNvPicPr>
            <a:picLocks noChangeAspect="1"/>
          </p:cNvPicPr>
          <p:nvPr/>
        </p:nvPicPr>
        <p:blipFill>
          <a:blip r:embed="rId6">
            <a:clrChange>
              <a:clrFrom>
                <a:srgbClr val="FFFFFF"/>
              </a:clrFrom>
              <a:clrTo>
                <a:srgbClr val="FFFFFF">
                  <a:alpha val="0"/>
                </a:srgbClr>
              </a:clrTo>
            </a:clrChange>
          </a:blip>
          <a:stretch>
            <a:fillRect/>
          </a:stretch>
        </p:blipFill>
        <p:spPr>
          <a:xfrm>
            <a:off x="9828099" y="2774710"/>
            <a:ext cx="1847850" cy="1733550"/>
          </a:xfrm>
          <a:prstGeom prst="rect">
            <a:avLst/>
          </a:prstGeom>
        </p:spPr>
      </p:pic>
    </p:spTree>
    <p:extLst>
      <p:ext uri="{BB962C8B-B14F-4D97-AF65-F5344CB8AC3E}">
        <p14:creationId xmlns:p14="http://schemas.microsoft.com/office/powerpoint/2010/main" val="381116434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r>
              <a:rPr lang="en-US" dirty="0" smtClean="0"/>
              <a:t>Well…</a:t>
            </a:r>
            <a:endParaRPr lang="pt-PT" dirty="0"/>
          </a:p>
        </p:txBody>
      </p:sp>
    </p:spTree>
    <p:extLst>
      <p:ext uri="{BB962C8B-B14F-4D97-AF65-F5344CB8AC3E}">
        <p14:creationId xmlns:p14="http://schemas.microsoft.com/office/powerpoint/2010/main" val="958214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Not really.</a:t>
            </a:r>
            <a:endParaRPr lang="pt-PT" dirty="0"/>
          </a:p>
        </p:txBody>
      </p:sp>
    </p:spTree>
    <p:extLst>
      <p:ext uri="{BB962C8B-B14F-4D97-AF65-F5344CB8AC3E}">
        <p14:creationId xmlns:p14="http://schemas.microsoft.com/office/powerpoint/2010/main" val="42753237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_rels/theme3.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1_MS1444_Windows Azure Template 16x9_r08">
  <a:themeElements>
    <a:clrScheme name="Custom 1">
      <a:dk1>
        <a:srgbClr val="292929"/>
      </a:dk1>
      <a:lt1>
        <a:srgbClr val="FFFFFF"/>
      </a:lt1>
      <a:dk2>
        <a:srgbClr val="595959"/>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2_MS1444_Windows Azure Template 16x9_r08">
  <a:themeElements>
    <a:clrScheme name="Custom 1">
      <a:dk1>
        <a:srgbClr val="292929"/>
      </a:dk1>
      <a:lt1>
        <a:srgbClr val="FFFFFF"/>
      </a:lt1>
      <a:dk2>
        <a:srgbClr val="595959"/>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815</Words>
  <Application>Microsoft Macintosh PowerPoint</Application>
  <PresentationFormat>Custom</PresentationFormat>
  <Paragraphs>175</Paragraphs>
  <Slides>31</Slides>
  <Notes>19</Notes>
  <HiddenSlides>0</HiddenSlides>
  <MMClips>0</MMClips>
  <ScaleCrop>false</ScaleCrop>
  <HeadingPairs>
    <vt:vector size="4" baseType="variant">
      <vt:variant>
        <vt:lpstr>Theme</vt:lpstr>
      </vt:variant>
      <vt:variant>
        <vt:i4>4</vt:i4>
      </vt:variant>
      <vt:variant>
        <vt:lpstr>Slide Titles</vt:lpstr>
      </vt:variant>
      <vt:variant>
        <vt:i4>31</vt:i4>
      </vt:variant>
    </vt:vector>
  </HeadingPairs>
  <TitlesOfParts>
    <vt:vector size="35" baseType="lpstr">
      <vt:lpstr>Metro_Template_Light_16x9</vt:lpstr>
      <vt:lpstr>1_MS1444_Windows Azure Template 16x9_r08</vt:lpstr>
      <vt:lpstr>2_MS1444_Windows Azure Template 16x9_r08</vt:lpstr>
      <vt:lpstr>1_Metro_Template_Light_16x9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Services Models</vt:lpstr>
      <vt:lpstr>Cloud based Applications</vt:lpstr>
      <vt:lpstr>PowerPoint Presentation</vt:lpstr>
      <vt:lpstr>Choosing a provider</vt:lpstr>
      <vt:lpstr>PowerPoint Presentation</vt:lpstr>
      <vt:lpstr>PowerPoint Presentation</vt:lpstr>
      <vt:lpstr>PowerPoint Presentation</vt:lpstr>
      <vt:lpstr>Actually no</vt:lpstr>
      <vt:lpstr>Times have changed</vt:lpstr>
      <vt:lpstr>Embracing Open Source</vt:lpstr>
      <vt:lpstr>Windows Azure SDKs</vt:lpstr>
      <vt:lpstr>The languages you want to use</vt:lpstr>
      <vt:lpstr>A cross-browser management portal</vt:lpstr>
      <vt:lpstr>The services you need</vt:lpstr>
      <vt:lpstr>That’s cool and all, but…</vt:lpstr>
      <vt:lpstr>PowerPoint Presentation</vt:lpstr>
      <vt:lpstr>What’s in the box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Revolution</dc:title>
  <dc:creator>André Rodrigues</dc:creator>
  <cp:lastModifiedBy>Andre</cp:lastModifiedBy>
  <cp:revision>153</cp:revision>
  <dcterms:created xsi:type="dcterms:W3CDTF">2012-09-04T13:27:53Z</dcterms:created>
  <dcterms:modified xsi:type="dcterms:W3CDTF">2013-01-08T23:57:29Z</dcterms:modified>
</cp:coreProperties>
</file>