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Lst>
  <p:sldSz cx="9144000" cy="5143500" type="screen16x9"/>
  <p:notesSz cx="6858000" cy="9144000"/>
  <p:embeddedFontLst>
    <p:embeddedFont>
      <p:font typeface="Aptos Narrow" panose="020B0004020202020204" pitchFamily="34" charset="0"/>
      <p:regular r:id="rId26"/>
      <p:bold r:id="rId27"/>
      <p:italic r:id="rId28"/>
      <p:boldItalic r:id="rId29"/>
    </p:embeddedFont>
    <p:embeddedFont>
      <p:font typeface="Merriweather" panose="00000500000000000000" pitchFamily="2"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103" d="100"/>
          <a:sy n="103" d="100"/>
        </p:scale>
        <p:origin x="90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54e542fb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54e542fb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54e542fb7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c54e542fb7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c54e542fb7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c54e542fb7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c54e542fb7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c54e542fb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c54e542fb7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c54e542fb7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54e542fb7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c54e542fb7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c54e542fb7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c54e542fb7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c54e542fb7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c54e542fb7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c54e542fb7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c54e542fb7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c54e542fb7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c54e542fb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c54e542fb7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c54e542fb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c54e542fb7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c54e542fb7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54e542f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54e542f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54e542f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54e542f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385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c54e542fb7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c54e542fb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c54e542fb7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c54e542fb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c54e542fb7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c54e542fb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54e542fb7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54e542fb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c54e542fb7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c54e542fb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54e542fb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54e542fb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c54e542fb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c54e542fb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c54e542fb7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c54e542fb7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Projeto Final de Curso - Eng. ML</a:t>
            </a:r>
            <a:endParaRPr/>
          </a:p>
        </p:txBody>
      </p:sp>
      <p:sp>
        <p:nvSpPr>
          <p:cNvPr id="65" name="Google Shape;65;p13"/>
          <p:cNvSpPr txBox="1">
            <a:spLocks noGrp="1"/>
          </p:cNvSpPr>
          <p:nvPr>
            <p:ph type="subTitle" idx="1"/>
          </p:nvPr>
        </p:nvSpPr>
        <p:spPr>
          <a:xfrm>
            <a:off x="311700" y="1878560"/>
            <a:ext cx="5806602" cy="7383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pt-BR" dirty="0" err="1"/>
              <a:t>Andre</a:t>
            </a:r>
            <a:r>
              <a:rPr lang="pt-BR" dirty="0"/>
              <a:t> Luiz Alves Rodrigues</a:t>
            </a:r>
            <a:endParaRPr dirty="0"/>
          </a:p>
          <a:p>
            <a:pPr marL="0" lvl="0" indent="0" algn="l" rtl="0">
              <a:spcBef>
                <a:spcPts val="0"/>
              </a:spcBef>
              <a:spcAft>
                <a:spcPts val="0"/>
              </a:spcAft>
              <a:buNone/>
            </a:pPr>
            <a:r>
              <a:rPr lang="pt-BR" dirty="0"/>
              <a:t>https://github.com/andrerodgit/Proj_Kobe-Bryant-Shot-Selection/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dirty="0"/>
              <a:t>Pipeline de processamento dos dados</a:t>
            </a:r>
            <a:endParaRPr dirty="0"/>
          </a:p>
        </p:txBody>
      </p:sp>
      <p:sp>
        <p:nvSpPr>
          <p:cNvPr id="122" name="Google Shape;122;p22"/>
          <p:cNvSpPr txBox="1">
            <a:spLocks noGrp="1"/>
          </p:cNvSpPr>
          <p:nvPr>
            <p:ph type="body" idx="1"/>
          </p:nvPr>
        </p:nvSpPr>
        <p:spPr>
          <a:xfrm>
            <a:off x="311699" y="1505700"/>
            <a:ext cx="8520599" cy="3076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pt-BR" sz="1400" b="1" dirty="0"/>
              <a:t>Descrição dos dados</a:t>
            </a:r>
          </a:p>
          <a:p>
            <a:pPr marL="0" lvl="0" indent="0" algn="l" rtl="0">
              <a:spcBef>
                <a:spcPts val="0"/>
              </a:spcBef>
              <a:spcAft>
                <a:spcPts val="0"/>
              </a:spcAft>
              <a:buNone/>
            </a:pPr>
            <a:endParaRPr sz="1400" b="1" dirty="0"/>
          </a:p>
          <a:p>
            <a:pPr algn="l"/>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O </a:t>
            </a:r>
            <a:r>
              <a:rPr lang="pt-BR" b="0" i="0" dirty="0" err="1">
                <a:solidFill>
                  <a:srgbClr val="0D0D0D"/>
                </a:solidFill>
                <a:effectLst/>
                <a:latin typeface="Roboto" panose="02000000000000000000" pitchFamily="2" charset="0"/>
                <a:ea typeface="Roboto" panose="02000000000000000000" pitchFamily="2" charset="0"/>
                <a:cs typeface="Roboto" panose="02000000000000000000" pitchFamily="2" charset="0"/>
              </a:rPr>
              <a:t>dataset</a:t>
            </a:r>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 original </a:t>
            </a:r>
            <a:r>
              <a:rPr lang="pt-BR" b="0" i="0" dirty="0" err="1">
                <a:solidFill>
                  <a:srgbClr val="0D0D0D"/>
                </a:solidFill>
                <a:effectLst/>
                <a:latin typeface="Roboto" panose="02000000000000000000" pitchFamily="2" charset="0"/>
                <a:ea typeface="Roboto" panose="02000000000000000000" pitchFamily="2" charset="0"/>
                <a:cs typeface="Roboto" panose="02000000000000000000" pitchFamily="2" charset="0"/>
              </a:rPr>
              <a:t>possuia</a:t>
            </a:r>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 30.697 linhas e 25 colunas.</a:t>
            </a:r>
          </a:p>
          <a:p>
            <a:pPr algn="l"/>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Os 5.000 dados faltantes na coluna '</a:t>
            </a:r>
            <a:r>
              <a:rPr lang="pt-BR" b="0" i="0" dirty="0" err="1">
                <a:solidFill>
                  <a:srgbClr val="0D0D0D"/>
                </a:solidFill>
                <a:effectLst/>
                <a:latin typeface="Roboto" panose="02000000000000000000" pitchFamily="2" charset="0"/>
                <a:ea typeface="Roboto" panose="02000000000000000000" pitchFamily="2" charset="0"/>
                <a:cs typeface="Roboto" panose="02000000000000000000" pitchFamily="2" charset="0"/>
              </a:rPr>
              <a:t>shot_made_flag</a:t>
            </a:r>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 além de 10.412 que continham valores ausentes na colunas selecionadas do </a:t>
            </a:r>
            <a:r>
              <a:rPr lang="pt-BR" b="0" i="0" dirty="0" err="1">
                <a:solidFill>
                  <a:srgbClr val="0D0D0D"/>
                </a:solidFill>
                <a:effectLst/>
                <a:latin typeface="Roboto" panose="02000000000000000000" pitchFamily="2" charset="0"/>
                <a:ea typeface="Roboto" panose="02000000000000000000" pitchFamily="2" charset="0"/>
                <a:cs typeface="Roboto" panose="02000000000000000000" pitchFamily="2" charset="0"/>
              </a:rPr>
              <a:t>DataFrame</a:t>
            </a:r>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 original (</a:t>
            </a:r>
            <a:r>
              <a:rPr lang="pt-BR" b="0" i="0" dirty="0" err="1">
                <a:solidFill>
                  <a:srgbClr val="0D0D0D"/>
                </a:solidFill>
                <a:effectLst/>
                <a:latin typeface="Roboto" panose="02000000000000000000" pitchFamily="2" charset="0"/>
                <a:ea typeface="Roboto" panose="02000000000000000000" pitchFamily="2" charset="0"/>
                <a:cs typeface="Roboto" panose="02000000000000000000" pitchFamily="2" charset="0"/>
              </a:rPr>
              <a:t>dropna</a:t>
            </a:r>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 foram removidos durante o pré-processamento.</a:t>
            </a:r>
          </a:p>
          <a:p>
            <a:pPr algn="l"/>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As colunas utilizadas na modelagem são:</a:t>
            </a:r>
          </a:p>
          <a:p>
            <a:pPr marL="603250" lvl="1" indent="0">
              <a:buNone/>
            </a:pPr>
            <a:r>
              <a:rPr lang="pt-BR" b="0" i="0" dirty="0" err="1">
                <a:solidFill>
                  <a:srgbClr val="0D0D0D"/>
                </a:solidFill>
                <a:effectLst/>
                <a:latin typeface="Roboto" panose="02000000000000000000" pitchFamily="2" charset="0"/>
                <a:ea typeface="Roboto" panose="02000000000000000000" pitchFamily="2" charset="0"/>
                <a:cs typeface="Roboto" panose="02000000000000000000" pitchFamily="2" charset="0"/>
              </a:rPr>
              <a:t>lat</a:t>
            </a:r>
            <a:endPar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endParaRPr>
          </a:p>
          <a:p>
            <a:pPr marL="603250" lvl="1" indent="0">
              <a:buNone/>
            </a:pPr>
            <a:r>
              <a:rPr lang="pt-BR" b="0" i="0" dirty="0" err="1">
                <a:solidFill>
                  <a:srgbClr val="0D0D0D"/>
                </a:solidFill>
                <a:effectLst/>
                <a:latin typeface="Roboto" panose="02000000000000000000" pitchFamily="2" charset="0"/>
                <a:ea typeface="Roboto" panose="02000000000000000000" pitchFamily="2" charset="0"/>
                <a:cs typeface="Roboto" panose="02000000000000000000" pitchFamily="2" charset="0"/>
              </a:rPr>
              <a:t>lon</a:t>
            </a:r>
            <a:endPar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endParaRPr>
          </a:p>
          <a:p>
            <a:pPr marL="603250" lvl="1" indent="0">
              <a:buNone/>
            </a:pPr>
            <a:r>
              <a:rPr lang="pt-BR" b="0" i="0" dirty="0" err="1">
                <a:solidFill>
                  <a:srgbClr val="0D0D0D"/>
                </a:solidFill>
                <a:effectLst/>
                <a:latin typeface="Roboto" panose="02000000000000000000" pitchFamily="2" charset="0"/>
                <a:ea typeface="Roboto" panose="02000000000000000000" pitchFamily="2" charset="0"/>
                <a:cs typeface="Roboto" panose="02000000000000000000" pitchFamily="2" charset="0"/>
              </a:rPr>
              <a:t>minutes_remaining</a:t>
            </a:r>
            <a:endPar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endParaRPr>
          </a:p>
          <a:p>
            <a:pPr marL="603250" lvl="1" indent="0">
              <a:buNone/>
            </a:pPr>
            <a:r>
              <a:rPr lang="pt-BR" b="0" i="0" dirty="0" err="1">
                <a:solidFill>
                  <a:srgbClr val="0D0D0D"/>
                </a:solidFill>
                <a:effectLst/>
                <a:latin typeface="Roboto" panose="02000000000000000000" pitchFamily="2" charset="0"/>
                <a:ea typeface="Roboto" panose="02000000000000000000" pitchFamily="2" charset="0"/>
                <a:cs typeface="Roboto" panose="02000000000000000000" pitchFamily="2" charset="0"/>
              </a:rPr>
              <a:t>period</a:t>
            </a:r>
            <a:endPar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endParaRPr>
          </a:p>
          <a:p>
            <a:pPr marL="603250" lvl="1" indent="0">
              <a:buNone/>
            </a:pPr>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playoffs</a:t>
            </a:r>
          </a:p>
          <a:p>
            <a:pPr marL="603250" lvl="1" indent="0">
              <a:buNone/>
            </a:pPr>
            <a:r>
              <a:rPr lang="pt-BR" b="0" i="0" dirty="0" err="1">
                <a:solidFill>
                  <a:srgbClr val="0D0D0D"/>
                </a:solidFill>
                <a:effectLst/>
                <a:latin typeface="Roboto" panose="02000000000000000000" pitchFamily="2" charset="0"/>
                <a:ea typeface="Roboto" panose="02000000000000000000" pitchFamily="2" charset="0"/>
                <a:cs typeface="Roboto" panose="02000000000000000000" pitchFamily="2" charset="0"/>
              </a:rPr>
              <a:t>shot_distance</a:t>
            </a:r>
            <a:endPar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endParaRPr>
          </a:p>
          <a:p>
            <a:pPr marL="603250" lvl="1" indent="0">
              <a:buNone/>
            </a:pPr>
            <a:r>
              <a:rPr lang="pt-BR" b="0" i="0" dirty="0" err="1">
                <a:solidFill>
                  <a:srgbClr val="0D0D0D"/>
                </a:solidFill>
                <a:effectLst/>
                <a:latin typeface="Roboto" panose="02000000000000000000" pitchFamily="2" charset="0"/>
                <a:ea typeface="Roboto" panose="02000000000000000000" pitchFamily="2" charset="0"/>
                <a:cs typeface="Roboto" panose="02000000000000000000" pitchFamily="2" charset="0"/>
              </a:rPr>
              <a:t>shot_made_flag</a:t>
            </a:r>
            <a:b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br>
            <a:endPar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endParaRPr>
          </a:p>
          <a:p>
            <a:pPr algn="l"/>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Após o pré-processamento, o </a:t>
            </a:r>
            <a:r>
              <a:rPr lang="pt-BR" b="0" i="0" dirty="0" err="1">
                <a:solidFill>
                  <a:srgbClr val="0D0D0D"/>
                </a:solidFill>
                <a:effectLst/>
                <a:latin typeface="Roboto" panose="02000000000000000000" pitchFamily="2" charset="0"/>
                <a:ea typeface="Roboto" panose="02000000000000000000" pitchFamily="2" charset="0"/>
                <a:cs typeface="Roboto" panose="02000000000000000000" pitchFamily="2" charset="0"/>
              </a:rPr>
              <a:t>dataset</a:t>
            </a:r>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 resultante ficou com </a:t>
            </a:r>
            <a:r>
              <a:rPr lang="pt-BR" b="1" i="0" dirty="0">
                <a:solidFill>
                  <a:srgbClr val="0D0D0D"/>
                </a:solidFill>
                <a:effectLst/>
                <a:latin typeface="Roboto" panose="02000000000000000000" pitchFamily="2" charset="0"/>
                <a:ea typeface="Roboto" panose="02000000000000000000" pitchFamily="2" charset="0"/>
                <a:cs typeface="Roboto" panose="02000000000000000000" pitchFamily="2" charset="0"/>
              </a:rPr>
              <a:t>20.285 linhas </a:t>
            </a:r>
            <a:r>
              <a:rPr lang="pt-BR" i="0" dirty="0">
                <a:solidFill>
                  <a:srgbClr val="0D0D0D"/>
                </a:solidFill>
                <a:effectLst/>
                <a:latin typeface="Roboto" panose="02000000000000000000" pitchFamily="2" charset="0"/>
                <a:ea typeface="Roboto" panose="02000000000000000000" pitchFamily="2" charset="0"/>
                <a:cs typeface="Roboto" panose="02000000000000000000" pitchFamily="2" charset="0"/>
              </a:rPr>
              <a:t>e</a:t>
            </a:r>
            <a:r>
              <a:rPr lang="pt-BR" b="1" i="0" dirty="0">
                <a:solidFill>
                  <a:srgbClr val="0D0D0D"/>
                </a:solidFill>
                <a:effectLst/>
                <a:latin typeface="Roboto" panose="02000000000000000000" pitchFamily="2" charset="0"/>
                <a:ea typeface="Roboto" panose="02000000000000000000" pitchFamily="2" charset="0"/>
                <a:cs typeface="Roboto" panose="02000000000000000000" pitchFamily="2" charset="0"/>
              </a:rPr>
              <a:t> </a:t>
            </a:r>
            <a:r>
              <a:rPr lang="pt-BR" b="1" dirty="0">
                <a:solidFill>
                  <a:srgbClr val="0D0D0D"/>
                </a:solidFill>
                <a:latin typeface="Roboto" panose="02000000000000000000" pitchFamily="2" charset="0"/>
                <a:ea typeface="Roboto" panose="02000000000000000000" pitchFamily="2" charset="0"/>
                <a:cs typeface="Roboto" panose="02000000000000000000" pitchFamily="2" charset="0"/>
              </a:rPr>
              <a:t>7</a:t>
            </a:r>
            <a:r>
              <a:rPr lang="pt-BR" b="1" i="0" dirty="0">
                <a:solidFill>
                  <a:srgbClr val="0D0D0D"/>
                </a:solidFill>
                <a:effectLst/>
                <a:latin typeface="Roboto" panose="02000000000000000000" pitchFamily="2" charset="0"/>
                <a:ea typeface="Roboto" panose="02000000000000000000" pitchFamily="2" charset="0"/>
                <a:cs typeface="Roboto" panose="02000000000000000000" pitchFamily="2" charset="0"/>
              </a:rPr>
              <a:t> colunas</a:t>
            </a:r>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a:t>
            </a:r>
          </a:p>
          <a:p>
            <a:pPr algn="l"/>
            <a:r>
              <a:rPr lang="pt-BR" dirty="0">
                <a:solidFill>
                  <a:srgbClr val="0D0D0D"/>
                </a:solidFill>
                <a:latin typeface="Roboto" panose="02000000000000000000" pitchFamily="2" charset="0"/>
                <a:ea typeface="Roboto" panose="02000000000000000000" pitchFamily="2" charset="0"/>
                <a:cs typeface="Roboto" panose="02000000000000000000" pitchFamily="2" charset="0"/>
              </a:rPr>
              <a:t>Ao dividir os dados em treino (80%) e teste (20%) de forma aleatória e estratificada, garanti que a distribuição das classes ficasse representativa em ambos os conjuntos. Isso evita viés nos dados e promove uma avaliação justa do modelo.</a:t>
            </a:r>
            <a:br>
              <a:rPr lang="pt-BR" dirty="0">
                <a:solidFill>
                  <a:srgbClr val="0D0D0D"/>
                </a:solidFill>
                <a:latin typeface="Roboto" panose="02000000000000000000" pitchFamily="2" charset="0"/>
                <a:ea typeface="Roboto" panose="02000000000000000000" pitchFamily="2" charset="0"/>
                <a:cs typeface="Roboto" panose="02000000000000000000" pitchFamily="2" charset="0"/>
              </a:rPr>
            </a:br>
            <a:r>
              <a:rPr lang="pt-BR" dirty="0">
                <a:solidFill>
                  <a:srgbClr val="0D0D0D"/>
                </a:solidFill>
                <a:latin typeface="Roboto" panose="02000000000000000000" pitchFamily="2" charset="0"/>
                <a:ea typeface="Roboto" panose="02000000000000000000" pitchFamily="2" charset="0"/>
                <a:cs typeface="Roboto" panose="02000000000000000000" pitchFamily="2" charset="0"/>
              </a:rPr>
              <a:t>Além disso, o uso de validação cruzada ajuda a obter uma estimativa robusta do desempenho do modelo, especialmente em conjuntos de dados menores.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Pipeline de processamento dos dados</a:t>
            </a:r>
            <a:endParaRPr/>
          </a:p>
        </p:txBody>
      </p:sp>
      <p:sp>
        <p:nvSpPr>
          <p:cNvPr id="129" name="Google Shape;129;p23"/>
          <p:cNvSpPr txBox="1">
            <a:spLocks noGrp="1"/>
          </p:cNvSpPr>
          <p:nvPr>
            <p:ph type="body" idx="1"/>
          </p:nvPr>
        </p:nvSpPr>
        <p:spPr>
          <a:xfrm>
            <a:off x="163552" y="1505699"/>
            <a:ext cx="3657600" cy="3415705"/>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r>
              <a:rPr lang="pt-BR" sz="3000" b="1" dirty="0"/>
              <a:t>Análise Exploratória</a:t>
            </a:r>
          </a:p>
          <a:p>
            <a:pPr marL="0" lvl="0" indent="0" algn="l" rtl="0">
              <a:spcBef>
                <a:spcPts val="0"/>
              </a:spcBef>
              <a:spcAft>
                <a:spcPts val="0"/>
              </a:spcAft>
              <a:buNone/>
            </a:pPr>
            <a:endParaRPr sz="1400" b="1" dirty="0"/>
          </a:p>
          <a:p>
            <a:pPr marL="146050" indent="0" algn="l">
              <a:buNone/>
            </a:pPr>
            <a:r>
              <a:rPr lang="pt-BR" sz="2800" b="1" i="0" dirty="0">
                <a:solidFill>
                  <a:srgbClr val="0D0D0D"/>
                </a:solidFill>
                <a:effectLst/>
                <a:latin typeface="Söhne"/>
              </a:rPr>
              <a:t>Distância do arremesso (</a:t>
            </a:r>
            <a:r>
              <a:rPr lang="pt-BR" sz="2800" b="1" i="0" dirty="0" err="1">
                <a:solidFill>
                  <a:srgbClr val="0D0D0D"/>
                </a:solidFill>
                <a:effectLst/>
                <a:latin typeface="Söhne"/>
              </a:rPr>
              <a:t>shot_distance</a:t>
            </a:r>
            <a:r>
              <a:rPr lang="pt-BR" sz="2800" b="1" i="0" dirty="0">
                <a:solidFill>
                  <a:srgbClr val="0D0D0D"/>
                </a:solidFill>
                <a:effectLst/>
                <a:latin typeface="Söhne"/>
              </a:rPr>
              <a:t>):</a:t>
            </a:r>
            <a:r>
              <a:rPr lang="pt-BR" sz="2800" b="0" i="0" dirty="0">
                <a:solidFill>
                  <a:srgbClr val="0D0D0D"/>
                </a:solidFill>
                <a:effectLst/>
                <a:latin typeface="Söhne"/>
              </a:rPr>
              <a:t> Essa variável tem uma correlação significativa com o sucesso do arremesso. Geralmente, quanto mais próximo o jogador está da cesta, maior a chance de acertar o arremesso. </a:t>
            </a:r>
            <a:br>
              <a:rPr lang="pt-BR" sz="2800" b="0" i="0" dirty="0">
                <a:solidFill>
                  <a:srgbClr val="0D0D0D"/>
                </a:solidFill>
                <a:effectLst/>
                <a:latin typeface="Söhne"/>
              </a:rPr>
            </a:br>
            <a:endParaRPr lang="pt-BR" sz="2800" b="0" i="0" dirty="0">
              <a:solidFill>
                <a:srgbClr val="0D0D0D"/>
              </a:solidFill>
              <a:effectLst/>
              <a:latin typeface="Söhne"/>
            </a:endParaRPr>
          </a:p>
          <a:p>
            <a:pPr marL="146050" indent="0" algn="l">
              <a:buNone/>
            </a:pPr>
            <a:r>
              <a:rPr lang="pt-BR" sz="2800" b="1" i="0" dirty="0">
                <a:solidFill>
                  <a:srgbClr val="0D0D0D"/>
                </a:solidFill>
                <a:effectLst/>
                <a:latin typeface="Söhne"/>
              </a:rPr>
              <a:t>Latitude (</a:t>
            </a:r>
            <a:r>
              <a:rPr lang="pt-BR" sz="2800" b="1" i="0" dirty="0" err="1">
                <a:solidFill>
                  <a:srgbClr val="0D0D0D"/>
                </a:solidFill>
                <a:effectLst/>
                <a:latin typeface="Söhne"/>
              </a:rPr>
              <a:t>lat</a:t>
            </a:r>
            <a:r>
              <a:rPr lang="pt-BR" sz="2800" b="1" i="0" dirty="0">
                <a:solidFill>
                  <a:srgbClr val="0D0D0D"/>
                </a:solidFill>
                <a:effectLst/>
                <a:latin typeface="Söhne"/>
              </a:rPr>
              <a:t>) e Longitude (</a:t>
            </a:r>
            <a:r>
              <a:rPr lang="pt-BR" sz="2800" b="1" i="0" dirty="0" err="1">
                <a:solidFill>
                  <a:srgbClr val="0D0D0D"/>
                </a:solidFill>
                <a:effectLst/>
                <a:latin typeface="Söhne"/>
              </a:rPr>
              <a:t>lon</a:t>
            </a:r>
            <a:r>
              <a:rPr lang="pt-BR" sz="2800" b="1" i="0" dirty="0">
                <a:solidFill>
                  <a:srgbClr val="0D0D0D"/>
                </a:solidFill>
                <a:effectLst/>
                <a:latin typeface="Söhne"/>
              </a:rPr>
              <a:t>):</a:t>
            </a:r>
            <a:r>
              <a:rPr lang="pt-BR" sz="2800" b="0" i="0" dirty="0">
                <a:solidFill>
                  <a:srgbClr val="0D0D0D"/>
                </a:solidFill>
                <a:effectLst/>
                <a:latin typeface="Söhne"/>
              </a:rPr>
              <a:t> Embora não tenham uma correlação muito forte com o sucesso do arremesso, ainda podem desempenhar um papel importante, talvez indicando a posição do jogador na quadra.</a:t>
            </a:r>
            <a:br>
              <a:rPr lang="pt-BR" sz="2800" b="0" i="0" dirty="0">
                <a:solidFill>
                  <a:srgbClr val="0D0D0D"/>
                </a:solidFill>
                <a:effectLst/>
                <a:latin typeface="Söhne"/>
              </a:rPr>
            </a:br>
            <a:endParaRPr lang="pt-BR" sz="2800" b="0" i="0" dirty="0">
              <a:solidFill>
                <a:srgbClr val="0D0D0D"/>
              </a:solidFill>
              <a:effectLst/>
              <a:latin typeface="Söhne"/>
            </a:endParaRPr>
          </a:p>
          <a:p>
            <a:pPr marL="146050" indent="0" algn="l">
              <a:buNone/>
            </a:pPr>
            <a:r>
              <a:rPr lang="pt-BR" sz="2800" b="1" i="0" dirty="0">
                <a:solidFill>
                  <a:srgbClr val="0D0D0D"/>
                </a:solidFill>
                <a:effectLst/>
                <a:latin typeface="Söhne"/>
              </a:rPr>
              <a:t>Tempo restante no período (</a:t>
            </a:r>
            <a:r>
              <a:rPr lang="pt-BR" sz="2800" b="1" i="0" dirty="0" err="1">
                <a:solidFill>
                  <a:srgbClr val="0D0D0D"/>
                </a:solidFill>
                <a:effectLst/>
                <a:latin typeface="Söhne"/>
              </a:rPr>
              <a:t>minutes_remaining</a:t>
            </a:r>
            <a:r>
              <a:rPr lang="pt-BR" sz="2800" b="1" i="0" dirty="0">
                <a:solidFill>
                  <a:srgbClr val="0D0D0D"/>
                </a:solidFill>
                <a:effectLst/>
                <a:latin typeface="Söhne"/>
              </a:rPr>
              <a:t>):</a:t>
            </a:r>
            <a:r>
              <a:rPr lang="pt-BR" sz="2800" b="0" i="0" dirty="0">
                <a:solidFill>
                  <a:srgbClr val="0D0D0D"/>
                </a:solidFill>
                <a:effectLst/>
                <a:latin typeface="Söhne"/>
              </a:rPr>
              <a:t> Parece haver uma pequena variação na taxa de sucesso dos arremessos com base no tempo restante no período. Isso pode indicar que os jogadores podem mudar sua estratégia dependendo de quanto tempo falta no período.</a:t>
            </a:r>
            <a:br>
              <a:rPr lang="pt-BR" sz="2800" b="0" i="0" dirty="0">
                <a:solidFill>
                  <a:srgbClr val="0D0D0D"/>
                </a:solidFill>
                <a:effectLst/>
                <a:latin typeface="Söhne"/>
              </a:rPr>
            </a:br>
            <a:endParaRPr lang="pt-BR" sz="2800" b="0" i="0" dirty="0">
              <a:solidFill>
                <a:srgbClr val="0D0D0D"/>
              </a:solidFill>
              <a:effectLst/>
              <a:latin typeface="Söhne"/>
            </a:endParaRPr>
          </a:p>
          <a:p>
            <a:pPr marL="146050" indent="0" algn="l">
              <a:buNone/>
            </a:pPr>
            <a:r>
              <a:rPr lang="pt-BR" sz="2800" b="1" i="0" dirty="0">
                <a:solidFill>
                  <a:srgbClr val="0D0D0D"/>
                </a:solidFill>
                <a:effectLst/>
                <a:latin typeface="Söhne"/>
              </a:rPr>
              <a:t>Períodos:</a:t>
            </a:r>
            <a:r>
              <a:rPr lang="pt-BR" sz="2800" b="0" i="0" dirty="0">
                <a:solidFill>
                  <a:srgbClr val="0D0D0D"/>
                </a:solidFill>
                <a:effectLst/>
                <a:latin typeface="Söhne"/>
              </a:rPr>
              <a:t> Embora a maioria dos arremessos ocorra durante os períodos 1 a 4, parece haver uma diferença na taxa de sucesso entre os períodos. Por exemplo, arremessos durante o período final podem ter uma taxa de sucesso diferente devido à pressão do tempo.</a:t>
            </a:r>
            <a:br>
              <a:rPr lang="pt-BR" sz="2800" b="0" i="0" dirty="0">
                <a:solidFill>
                  <a:srgbClr val="0D0D0D"/>
                </a:solidFill>
                <a:effectLst/>
                <a:latin typeface="Söhne"/>
              </a:rPr>
            </a:br>
            <a:endParaRPr lang="pt-BR" sz="2800" b="0" i="0" dirty="0">
              <a:solidFill>
                <a:srgbClr val="0D0D0D"/>
              </a:solidFill>
              <a:effectLst/>
              <a:latin typeface="Söhne"/>
            </a:endParaRPr>
          </a:p>
          <a:p>
            <a:pPr marL="146050" indent="0" algn="l">
              <a:buNone/>
            </a:pPr>
            <a:r>
              <a:rPr lang="pt-BR" sz="2800" b="1" i="0" dirty="0">
                <a:solidFill>
                  <a:srgbClr val="0D0D0D"/>
                </a:solidFill>
                <a:effectLst/>
                <a:latin typeface="Söhne"/>
              </a:rPr>
              <a:t>Playoffs:</a:t>
            </a:r>
            <a:r>
              <a:rPr lang="pt-BR" sz="2800" b="0" i="0" dirty="0">
                <a:solidFill>
                  <a:srgbClr val="0D0D0D"/>
                </a:solidFill>
                <a:effectLst/>
                <a:latin typeface="Söhne"/>
              </a:rPr>
              <a:t> A variável indicando se os jogos são disputados nos playoffs também pode ser importante. Jogadores podem ter um desempenho diferente em jogos de playoff, onde a pressão é maior.</a:t>
            </a:r>
            <a:endParaRPr lang="pt-BR" sz="2200" dirty="0"/>
          </a:p>
        </p:txBody>
      </p:sp>
      <p:pic>
        <p:nvPicPr>
          <p:cNvPr id="3" name="Imagem 2">
            <a:extLst>
              <a:ext uri="{FF2B5EF4-FFF2-40B4-BE49-F238E27FC236}">
                <a16:creationId xmlns:a16="http://schemas.microsoft.com/office/drawing/2014/main" id="{D4B541BA-488F-2B36-A300-3095DAB63155}"/>
              </a:ext>
            </a:extLst>
          </p:cNvPr>
          <p:cNvPicPr>
            <a:picLocks noChangeAspect="1"/>
          </p:cNvPicPr>
          <p:nvPr/>
        </p:nvPicPr>
        <p:blipFill>
          <a:blip r:embed="rId3"/>
          <a:stretch>
            <a:fillRect/>
          </a:stretch>
        </p:blipFill>
        <p:spPr>
          <a:xfrm>
            <a:off x="3941667" y="1721594"/>
            <a:ext cx="5038781" cy="3199810"/>
          </a:xfrm>
          <a:prstGeom prst="rect">
            <a:avLst/>
          </a:prstGeom>
        </p:spPr>
      </p:pic>
      <p:sp>
        <p:nvSpPr>
          <p:cNvPr id="4" name="Seta: para a Direita 3">
            <a:extLst>
              <a:ext uri="{FF2B5EF4-FFF2-40B4-BE49-F238E27FC236}">
                <a16:creationId xmlns:a16="http://schemas.microsoft.com/office/drawing/2014/main" id="{B13D1C2D-C32A-AC89-24A2-14CB5BE43A4B}"/>
              </a:ext>
            </a:extLst>
          </p:cNvPr>
          <p:cNvSpPr/>
          <p:nvPr/>
        </p:nvSpPr>
        <p:spPr>
          <a:xfrm>
            <a:off x="3446586" y="1867878"/>
            <a:ext cx="434824" cy="468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Pipeline de processamento dos dados</a:t>
            </a:r>
            <a:endParaRPr/>
          </a:p>
        </p:txBody>
      </p:sp>
      <p:sp>
        <p:nvSpPr>
          <p:cNvPr id="2" name="Google Shape;129;p23">
            <a:extLst>
              <a:ext uri="{FF2B5EF4-FFF2-40B4-BE49-F238E27FC236}">
                <a16:creationId xmlns:a16="http://schemas.microsoft.com/office/drawing/2014/main" id="{F8F18482-D876-73F0-1996-7D4F6D1F3D14}"/>
              </a:ext>
            </a:extLst>
          </p:cNvPr>
          <p:cNvSpPr txBox="1">
            <a:spLocks/>
          </p:cNvSpPr>
          <p:nvPr/>
        </p:nvSpPr>
        <p:spPr>
          <a:xfrm>
            <a:off x="163552" y="1505699"/>
            <a:ext cx="3583258" cy="3415705"/>
          </a:xfrm>
          <a:prstGeom prst="rect">
            <a:avLst/>
          </a:prstGeom>
          <a:noFill/>
          <a:ln>
            <a:noFill/>
          </a:ln>
        </p:spPr>
        <p:txBody>
          <a:bodyPr spcFirstLastPara="1" wrap="square" lIns="91425" tIns="91425" rIns="91425" bIns="91425" anchor="t" anchorCtr="0">
            <a:normAutofit fontScale="325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pPr marL="0" lvl="0" indent="0" algn="l" rtl="0">
              <a:spcBef>
                <a:spcPts val="0"/>
              </a:spcBef>
              <a:spcAft>
                <a:spcPts val="0"/>
              </a:spcAft>
              <a:buNone/>
            </a:pPr>
            <a:r>
              <a:rPr lang="pt-BR" sz="3200" b="1" dirty="0"/>
              <a:t>Seleção base de teste</a:t>
            </a:r>
            <a:br>
              <a:rPr lang="pt-BR" sz="3200" b="1" dirty="0"/>
            </a:br>
            <a:endParaRPr lang="pt-BR" sz="3200" b="1" dirty="0"/>
          </a:p>
          <a:p>
            <a:pPr marL="0" indent="0">
              <a:buFont typeface="Roboto"/>
              <a:buNone/>
            </a:pPr>
            <a:endParaRPr lang="pt-BR" sz="1400" b="1" dirty="0"/>
          </a:p>
          <a:p>
            <a:pPr marL="146050" indent="0">
              <a:buFont typeface="Roboto"/>
              <a:buNone/>
            </a:pPr>
            <a:r>
              <a:rPr lang="pt-BR" sz="2500" b="1" dirty="0">
                <a:solidFill>
                  <a:srgbClr val="0D0D0D"/>
                </a:solidFill>
                <a:latin typeface="Roboto" panose="02000000000000000000" pitchFamily="2" charset="0"/>
                <a:ea typeface="Roboto" panose="02000000000000000000" pitchFamily="2" charset="0"/>
                <a:cs typeface="Roboto" panose="02000000000000000000" pitchFamily="2" charset="0"/>
              </a:rPr>
              <a:t>Critérios e Estratégias para Testar o Modelo com uma Base Nova: </a:t>
            </a: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Os critérios incluem uma divisão aleatória e estratificada dos dados em conjuntos de treino e teste, preservando a distribuição das classes (acerto/erro) para garantir uma avaliação justa do modelo.</a:t>
            </a:r>
          </a:p>
          <a:p>
            <a:pPr marL="146050" indent="0">
              <a:buFont typeface="Roboto"/>
              <a:buNone/>
            </a:pPr>
            <a:endParaRPr lang="pt-BR" sz="2500" dirty="0">
              <a:latin typeface="Roboto" panose="02000000000000000000" pitchFamily="2" charset="0"/>
              <a:ea typeface="Roboto" panose="02000000000000000000" pitchFamily="2" charset="0"/>
              <a:cs typeface="Roboto" panose="02000000000000000000" pitchFamily="2" charset="0"/>
            </a:endParaRPr>
          </a:p>
          <a:p>
            <a:pPr marL="146050" indent="0">
              <a:buFont typeface="Roboto"/>
              <a:buNone/>
            </a:pPr>
            <a:r>
              <a:rPr lang="pt-BR" sz="2500" b="1" dirty="0">
                <a:solidFill>
                  <a:srgbClr val="0D0D0D"/>
                </a:solidFill>
                <a:latin typeface="Roboto" panose="02000000000000000000" pitchFamily="2" charset="0"/>
                <a:ea typeface="Roboto" panose="02000000000000000000" pitchFamily="2" charset="0"/>
                <a:cs typeface="Roboto" panose="02000000000000000000" pitchFamily="2" charset="0"/>
              </a:rPr>
              <a:t>Números de Amostras para Cada Conjunto: </a:t>
            </a: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O conjunto de treino contém 80% das amostras, o que corresponde a 16228 amostras.</a:t>
            </a:r>
          </a:p>
          <a:p>
            <a:pPr marL="146050" indent="0">
              <a:buFont typeface="Roboto"/>
              <a:buNone/>
            </a:pP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O conjunto de teste possui 20% das amostras, o que corresponde a 4057 amostras.</a:t>
            </a:r>
          </a:p>
          <a:p>
            <a:pPr marL="146050" indent="0">
              <a:buFont typeface="Roboto"/>
              <a:buNone/>
            </a:pP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Essa divisão foi feita para garantir uma quantidade adequada de dados para treinar o modelo e uma quantidade suficiente para avaliar sua.</a:t>
            </a:r>
          </a:p>
          <a:p>
            <a:pPr marL="146050" indent="0">
              <a:buFont typeface="Roboto"/>
              <a:buNone/>
            </a:pPr>
            <a:endParaRPr lang="pt-BR" sz="25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buFont typeface="Roboto"/>
              <a:buNone/>
            </a:pPr>
            <a:r>
              <a:rPr lang="pt-BR" sz="2500" b="1" dirty="0">
                <a:solidFill>
                  <a:srgbClr val="0D0D0D"/>
                </a:solidFill>
                <a:latin typeface="Roboto" panose="02000000000000000000" pitchFamily="2" charset="0"/>
                <a:ea typeface="Roboto" panose="02000000000000000000" pitchFamily="2" charset="0"/>
                <a:cs typeface="Roboto" panose="02000000000000000000" pitchFamily="2" charset="0"/>
              </a:rPr>
              <a:t>Distribuições da Variável Mais Relevante entre Treino e Teste: </a:t>
            </a: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As estatísticas descritivas da variável '</a:t>
            </a:r>
            <a:r>
              <a:rPr lang="pt-BR" sz="2500" dirty="0" err="1">
                <a:solidFill>
                  <a:srgbClr val="0D0D0D"/>
                </a:solidFill>
                <a:latin typeface="Roboto" panose="02000000000000000000" pitchFamily="2" charset="0"/>
                <a:ea typeface="Roboto" panose="02000000000000000000" pitchFamily="2" charset="0"/>
                <a:cs typeface="Roboto" panose="02000000000000000000" pitchFamily="2" charset="0"/>
              </a:rPr>
              <a:t>shot_made_flag</a:t>
            </a: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 nos conjuntos de treino e teste revelam que as médias, medianas, desvios padrão e quartis são muito similares entre os dois grupos.</a:t>
            </a:r>
          </a:p>
          <a:p>
            <a:pPr marL="146050" indent="0">
              <a:buFont typeface="Roboto"/>
              <a:buNone/>
            </a:pP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No conjunto de treino, a média é aproximadamente 0.4773, enquanto no conjunto de teste é cerca de 0.4774.</a:t>
            </a:r>
          </a:p>
          <a:p>
            <a:pPr marL="146050" indent="0">
              <a:buFont typeface="Roboto"/>
              <a:buNone/>
            </a:pP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Esses resultados sugerem que a distribuição da variável mais relevante nos conjuntos de treino e teste é bastante similar, indicando que a divisão estratificada dos dados contribuiu para manter a consistência nas distribuições em relação à variável alvo (acerto/erro).</a:t>
            </a:r>
          </a:p>
        </p:txBody>
      </p:sp>
      <p:pic>
        <p:nvPicPr>
          <p:cNvPr id="4" name="Imagem 3">
            <a:extLst>
              <a:ext uri="{FF2B5EF4-FFF2-40B4-BE49-F238E27FC236}">
                <a16:creationId xmlns:a16="http://schemas.microsoft.com/office/drawing/2014/main" id="{7A95CF68-F79A-937B-00E6-D6B5241D7690}"/>
              </a:ext>
            </a:extLst>
          </p:cNvPr>
          <p:cNvPicPr>
            <a:picLocks noChangeAspect="1"/>
          </p:cNvPicPr>
          <p:nvPr/>
        </p:nvPicPr>
        <p:blipFill>
          <a:blip r:embed="rId3"/>
          <a:stretch>
            <a:fillRect/>
          </a:stretch>
        </p:blipFill>
        <p:spPr>
          <a:xfrm>
            <a:off x="3946131" y="1702419"/>
            <a:ext cx="5034317" cy="329332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pt-BR"/>
              <a:t>Treinamento do Modelo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Pipeline de Treinamento do Modelo</a:t>
            </a:r>
            <a:endParaRPr/>
          </a:p>
        </p:txBody>
      </p:sp>
      <p:sp>
        <p:nvSpPr>
          <p:cNvPr id="148" name="Google Shape;148;p26"/>
          <p:cNvSpPr txBox="1">
            <a:spLocks noGrp="1"/>
          </p:cNvSpPr>
          <p:nvPr>
            <p:ph type="body" idx="1"/>
          </p:nvPr>
        </p:nvSpPr>
        <p:spPr>
          <a:xfrm>
            <a:off x="311700" y="1505700"/>
            <a:ext cx="4092659" cy="3333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800" b="1" dirty="0">
                <a:latin typeface="Roboto" panose="02000000000000000000" pitchFamily="2" charset="0"/>
                <a:ea typeface="Roboto" panose="02000000000000000000" pitchFamily="2" charset="0"/>
                <a:cs typeface="Roboto" panose="02000000000000000000" pitchFamily="2" charset="0"/>
              </a:rPr>
              <a:t>Regressão Logística - Validação Cruzada </a:t>
            </a:r>
          </a:p>
          <a:p>
            <a:pPr marL="0" lvl="0" indent="0" algn="l" rtl="0">
              <a:spcBef>
                <a:spcPts val="0"/>
              </a:spcBef>
              <a:spcAft>
                <a:spcPts val="0"/>
              </a:spcAft>
              <a:buNone/>
            </a:pPr>
            <a:endParaRPr lang="pt-BR" sz="800" b="1"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0"/>
              </a:spcBef>
              <a:spcAft>
                <a:spcPts val="0"/>
              </a:spcAft>
              <a:buNone/>
            </a:pPr>
            <a:endParaRPr sz="800" b="1" dirty="0">
              <a:latin typeface="Roboto" panose="02000000000000000000" pitchFamily="2" charset="0"/>
              <a:ea typeface="Roboto" panose="02000000000000000000" pitchFamily="2" charset="0"/>
              <a:cs typeface="Roboto" panose="02000000000000000000" pitchFamily="2" charset="0"/>
            </a:endParaRPr>
          </a:p>
          <a:p>
            <a:pPr marL="146050" indent="0" algn="l">
              <a:buNone/>
            </a:pPr>
            <a:r>
              <a:rPr lang="pt-BR" sz="900" dirty="0">
                <a:solidFill>
                  <a:srgbClr val="0D0D0D"/>
                </a:solidFill>
                <a:latin typeface="Roboto" panose="02000000000000000000" pitchFamily="2" charset="0"/>
                <a:ea typeface="Roboto" panose="02000000000000000000" pitchFamily="2" charset="0"/>
                <a:cs typeface="Roboto" panose="02000000000000000000" pitchFamily="2" charset="0"/>
              </a:rPr>
              <a:t>A validação cruzada divide os dados em k partes iguais e treina o modelo k vezes, permitindo obter métricas de desempenho mais precisas. </a:t>
            </a:r>
          </a:p>
          <a:p>
            <a:pPr marL="146050" indent="0" algn="l">
              <a:buNone/>
            </a:pPr>
            <a:endParaRPr lang="pt-BR" sz="9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r>
              <a:rPr lang="pt-BR" sz="900" dirty="0">
                <a:solidFill>
                  <a:srgbClr val="0D0D0D"/>
                </a:solidFill>
                <a:latin typeface="Roboto" panose="02000000000000000000" pitchFamily="2" charset="0"/>
                <a:ea typeface="Roboto" panose="02000000000000000000" pitchFamily="2" charset="0"/>
                <a:cs typeface="Roboto" panose="02000000000000000000" pitchFamily="2" charset="0"/>
              </a:rPr>
              <a:t>A curva de aprendizado mostra que, ao aumentar o tamanho do conjunto de treinamento, as pontuações de treinamento e teste estabilizam em cerca de 0.59, sugerindo saturação do modelo. </a:t>
            </a:r>
          </a:p>
          <a:p>
            <a:pPr marL="146050" indent="0" algn="l">
              <a:buNone/>
            </a:pPr>
            <a:endParaRPr lang="pt-BR" sz="9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r>
              <a:rPr lang="pt-BR" sz="900" dirty="0">
                <a:solidFill>
                  <a:srgbClr val="0D0D0D"/>
                </a:solidFill>
                <a:latin typeface="Roboto" panose="02000000000000000000" pitchFamily="2" charset="0"/>
                <a:ea typeface="Roboto" panose="02000000000000000000" pitchFamily="2" charset="0"/>
                <a:cs typeface="Roboto" panose="02000000000000000000" pitchFamily="2" charset="0"/>
              </a:rPr>
              <a:t>Na curva de validação, variando o </a:t>
            </a:r>
            <a:r>
              <a:rPr lang="pt-BR" sz="900" dirty="0" err="1">
                <a:solidFill>
                  <a:srgbClr val="0D0D0D"/>
                </a:solidFill>
                <a:latin typeface="Roboto" panose="02000000000000000000" pitchFamily="2" charset="0"/>
                <a:ea typeface="Roboto" panose="02000000000000000000" pitchFamily="2" charset="0"/>
                <a:cs typeface="Roboto" panose="02000000000000000000" pitchFamily="2" charset="0"/>
              </a:rPr>
              <a:t>hiperparâmetro</a:t>
            </a:r>
            <a:r>
              <a:rPr lang="pt-BR" sz="900" dirty="0">
                <a:solidFill>
                  <a:srgbClr val="0D0D0D"/>
                </a:solidFill>
                <a:latin typeface="Roboto" panose="02000000000000000000" pitchFamily="2" charset="0"/>
                <a:ea typeface="Roboto" panose="02000000000000000000" pitchFamily="2" charset="0"/>
                <a:cs typeface="Roboto" panose="02000000000000000000" pitchFamily="2" charset="0"/>
              </a:rPr>
              <a:t> </a:t>
            </a:r>
            <a:r>
              <a:rPr lang="pt-BR" sz="900" dirty="0" err="1">
                <a:solidFill>
                  <a:srgbClr val="0D0D0D"/>
                </a:solidFill>
                <a:latin typeface="Roboto" panose="02000000000000000000" pitchFamily="2" charset="0"/>
                <a:ea typeface="Roboto" panose="02000000000000000000" pitchFamily="2" charset="0"/>
                <a:cs typeface="Roboto" panose="02000000000000000000" pitchFamily="2" charset="0"/>
              </a:rPr>
              <a:t>max_depth</a:t>
            </a:r>
            <a:r>
              <a:rPr lang="pt-BR" sz="900" dirty="0">
                <a:solidFill>
                  <a:srgbClr val="0D0D0D"/>
                </a:solidFill>
                <a:latin typeface="Roboto" panose="02000000000000000000" pitchFamily="2" charset="0"/>
                <a:ea typeface="Roboto" panose="02000000000000000000" pitchFamily="2" charset="0"/>
                <a:cs typeface="Roboto" panose="02000000000000000000" pitchFamily="2" charset="0"/>
              </a:rPr>
              <a:t>, as pontuações permanecem em torno de 0.59, indicando pouca influência desse parâmetro. </a:t>
            </a:r>
          </a:p>
          <a:p>
            <a:pPr marL="146050" indent="0" algn="l">
              <a:buNone/>
            </a:pPr>
            <a:endParaRPr lang="pt-BR" sz="9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r>
              <a:rPr lang="pt-BR" sz="900" dirty="0">
                <a:solidFill>
                  <a:srgbClr val="0D0D0D"/>
                </a:solidFill>
                <a:latin typeface="Roboto" panose="02000000000000000000" pitchFamily="2" charset="0"/>
                <a:ea typeface="Roboto" panose="02000000000000000000" pitchFamily="2" charset="0"/>
                <a:cs typeface="Roboto" panose="02000000000000000000" pitchFamily="2" charset="0"/>
              </a:rPr>
              <a:t>A interpretação da curva de aprendizado para o parâmetro C da regressão logística mostra que não há melhora significativa no desempenho à medida que C aumenta, sugerindo que o modelo não é sensível a esse parâmetro.</a:t>
            </a:r>
            <a:endParaRPr sz="900" dirty="0">
              <a:latin typeface="Roboto" panose="02000000000000000000" pitchFamily="2" charset="0"/>
              <a:ea typeface="Roboto" panose="02000000000000000000" pitchFamily="2" charset="0"/>
              <a:cs typeface="Roboto" panose="02000000000000000000" pitchFamily="2" charset="0"/>
            </a:endParaRPr>
          </a:p>
        </p:txBody>
      </p:sp>
      <p:pic>
        <p:nvPicPr>
          <p:cNvPr id="6" name="Imagem 5">
            <a:extLst>
              <a:ext uri="{FF2B5EF4-FFF2-40B4-BE49-F238E27FC236}">
                <a16:creationId xmlns:a16="http://schemas.microsoft.com/office/drawing/2014/main" id="{259960E9-54D2-8150-6007-859FD684D718}"/>
              </a:ext>
            </a:extLst>
          </p:cNvPr>
          <p:cNvPicPr>
            <a:picLocks noChangeAspect="1"/>
          </p:cNvPicPr>
          <p:nvPr/>
        </p:nvPicPr>
        <p:blipFill>
          <a:blip r:embed="rId3"/>
          <a:stretch>
            <a:fillRect/>
          </a:stretch>
        </p:blipFill>
        <p:spPr>
          <a:xfrm>
            <a:off x="4404359" y="1843669"/>
            <a:ext cx="4672885" cy="292905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Pipeline de processamento dos dados</a:t>
            </a:r>
            <a:endParaRPr/>
          </a:p>
        </p:txBody>
      </p:sp>
      <p:sp>
        <p:nvSpPr>
          <p:cNvPr id="155" name="Google Shape;155;p27"/>
          <p:cNvSpPr txBox="1">
            <a:spLocks noGrp="1"/>
          </p:cNvSpPr>
          <p:nvPr>
            <p:ph type="body" idx="1"/>
          </p:nvPr>
        </p:nvSpPr>
        <p:spPr>
          <a:xfrm>
            <a:off x="311700" y="1505699"/>
            <a:ext cx="4260300" cy="3457275"/>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pt-BR" sz="1400" b="1" dirty="0"/>
              <a:t>Regressão Logística – Classificação</a:t>
            </a:r>
          </a:p>
          <a:p>
            <a:pPr marL="0" lvl="0" indent="0" algn="l" rtl="0">
              <a:spcBef>
                <a:spcPts val="0"/>
              </a:spcBef>
              <a:spcAft>
                <a:spcPts val="0"/>
              </a:spcAft>
              <a:buNone/>
            </a:pPr>
            <a:endParaRPr sz="1400" b="1" dirty="0"/>
          </a:p>
          <a:p>
            <a:pPr marL="146050" indent="0" algn="l">
              <a:buNone/>
            </a:pPr>
            <a: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t>O melhor modelo de regressão logística, com base nas métricas fornecidas, é caracterizado pelas seguintes métricas de referência:</a:t>
            </a:r>
          </a:p>
          <a:p>
            <a:pPr marL="146050" indent="0" algn="l">
              <a:buNone/>
            </a:pPr>
            <a:endParaRPr lang="pt-BR" sz="14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t>Recall: 0,4708</a:t>
            </a:r>
          </a:p>
          <a:p>
            <a:pPr marL="146050" indent="0" algn="l">
              <a:buNone/>
            </a:pPr>
            <a: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t>Log-</a:t>
            </a:r>
            <a:r>
              <a:rPr lang="pt-BR" sz="1400" dirty="0" err="1">
                <a:solidFill>
                  <a:srgbClr val="0D0D0D"/>
                </a:solidFill>
                <a:latin typeface="Roboto" panose="02000000000000000000" pitchFamily="2" charset="0"/>
                <a:ea typeface="Roboto" panose="02000000000000000000" pitchFamily="2" charset="0"/>
                <a:cs typeface="Roboto" panose="02000000000000000000" pitchFamily="2" charset="0"/>
              </a:rPr>
              <a:t>loss</a:t>
            </a:r>
            <a: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t>: 0,6790</a:t>
            </a:r>
          </a:p>
          <a:p>
            <a:pPr marL="146050" indent="0" algn="l">
              <a:buNone/>
            </a:pPr>
            <a: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t>Precisão: 0,5616</a:t>
            </a:r>
          </a:p>
          <a:p>
            <a:pPr marL="146050" indent="0" algn="l">
              <a:buNone/>
            </a:pPr>
            <a: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t>F1 Score: 0.,5122</a:t>
            </a:r>
          </a:p>
          <a:p>
            <a:pPr marL="146050" indent="0" algn="l">
              <a:buNone/>
            </a:pPr>
            <a:endParaRPr lang="pt-BR" sz="14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t>A matriz de confusão associada a este modelo é a seguinte:</a:t>
            </a:r>
          </a:p>
          <a:p>
            <a:pPr marL="146050" indent="0" algn="l">
              <a:buNone/>
            </a:pPr>
            <a:endParaRPr lang="pt-BR" sz="14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endParaRPr lang="pt-BR" sz="14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endParaRPr lang="pt-BR" sz="14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endParaRPr lang="pt-BR" sz="14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endParaRPr lang="pt-BR" sz="14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endParaRPr lang="pt-BR" sz="14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t>Esses resultados são fundamentais para avaliar o desempenho do modelo de regressão logística na tarefa de classificação e fornecem uma visão clara de como o modelo está realizando a previsão de acertos e erros nos arremessos de Kobe.</a:t>
            </a:r>
          </a:p>
          <a:p>
            <a:pPr marL="146050" indent="0" algn="l">
              <a:buNone/>
            </a:pPr>
            <a:endParaRPr lang="pt-BR" sz="1400" dirty="0">
              <a:solidFill>
                <a:srgbClr val="0D0D0D"/>
              </a:solidFill>
              <a:latin typeface="Roboto" panose="02000000000000000000" pitchFamily="2" charset="0"/>
              <a:ea typeface="Roboto" panose="02000000000000000000" pitchFamily="2" charset="0"/>
              <a:cs typeface="Roboto" panose="02000000000000000000" pitchFamily="2" charset="0"/>
            </a:endParaRPr>
          </a:p>
        </p:txBody>
      </p:sp>
      <p:graphicFrame>
        <p:nvGraphicFramePr>
          <p:cNvPr id="2" name="Tabela 1">
            <a:extLst>
              <a:ext uri="{FF2B5EF4-FFF2-40B4-BE49-F238E27FC236}">
                <a16:creationId xmlns:a16="http://schemas.microsoft.com/office/drawing/2014/main" id="{E93B93D5-D0FF-FD04-9F1E-FC87439978DB}"/>
              </a:ext>
            </a:extLst>
          </p:cNvPr>
          <p:cNvGraphicFramePr>
            <a:graphicFrameLocks noGrp="1"/>
          </p:cNvGraphicFramePr>
          <p:nvPr>
            <p:extLst>
              <p:ext uri="{D42A27DB-BD31-4B8C-83A1-F6EECF244321}">
                <p14:modId xmlns:p14="http://schemas.microsoft.com/office/powerpoint/2010/main" val="2515752870"/>
              </p:ext>
            </p:extLst>
          </p:nvPr>
        </p:nvGraphicFramePr>
        <p:xfrm>
          <a:off x="613051" y="3321516"/>
          <a:ext cx="3098800" cy="548640"/>
        </p:xfrm>
        <a:graphic>
          <a:graphicData uri="http://schemas.openxmlformats.org/drawingml/2006/table">
            <a:tbl>
              <a:tblPr/>
              <a:tblGrid>
                <a:gridCol w="977856">
                  <a:extLst>
                    <a:ext uri="{9D8B030D-6E8A-4147-A177-3AD203B41FA5}">
                      <a16:colId xmlns:a16="http://schemas.microsoft.com/office/drawing/2014/main" val="784063466"/>
                    </a:ext>
                  </a:extLst>
                </a:gridCol>
                <a:gridCol w="1100254">
                  <a:extLst>
                    <a:ext uri="{9D8B030D-6E8A-4147-A177-3AD203B41FA5}">
                      <a16:colId xmlns:a16="http://schemas.microsoft.com/office/drawing/2014/main" val="3051116021"/>
                    </a:ext>
                  </a:extLst>
                </a:gridCol>
                <a:gridCol w="1020690">
                  <a:extLst>
                    <a:ext uri="{9D8B030D-6E8A-4147-A177-3AD203B41FA5}">
                      <a16:colId xmlns:a16="http://schemas.microsoft.com/office/drawing/2014/main" val="1056242528"/>
                    </a:ext>
                  </a:extLst>
                </a:gridCol>
              </a:tblGrid>
              <a:tr h="182880">
                <a:tc>
                  <a:txBody>
                    <a:bodyPr/>
                    <a:lstStyle/>
                    <a:p>
                      <a:pPr algn="l" fontAlgn="b"/>
                      <a:endParaRPr lang="pt-BR" sz="1100" b="0" i="0" u="none" strike="noStrike" dirty="0">
                        <a:solidFill>
                          <a:srgbClr val="000000"/>
                        </a:solidFill>
                        <a:effectLst/>
                        <a:latin typeface="Aptos Narrow" panose="020B000402020202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ctr" fontAlgn="b"/>
                      <a:r>
                        <a:rPr lang="pt-BR" sz="900" b="0" i="0" u="none" strike="noStrike" cap="none" dirty="0" err="1">
                          <a:solidFill>
                            <a:srgbClr val="000000"/>
                          </a:solidFill>
                          <a:effectLst/>
                          <a:latin typeface="Aptos Narrow" panose="020B0004020202020204" pitchFamily="34" charset="0"/>
                          <a:ea typeface="+mn-ea"/>
                          <a:cs typeface="+mn-cs"/>
                          <a:sym typeface="Arial"/>
                        </a:rPr>
                        <a:t>Actual</a:t>
                      </a:r>
                      <a:r>
                        <a:rPr lang="pt-BR" sz="900" b="0" i="0" u="none" strike="noStrike" cap="none" dirty="0">
                          <a:solidFill>
                            <a:srgbClr val="000000"/>
                          </a:solidFill>
                          <a:effectLst/>
                          <a:latin typeface="Aptos Narrow" panose="020B0004020202020204" pitchFamily="34" charset="0"/>
                          <a:ea typeface="+mn-ea"/>
                          <a:cs typeface="+mn-cs"/>
                          <a:sym typeface="Arial"/>
                        </a:rPr>
                        <a:t> Negative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pt-BR" sz="900" b="0" i="0" u="none" strike="noStrike" cap="none" dirty="0" err="1">
                          <a:solidFill>
                            <a:srgbClr val="000000"/>
                          </a:solidFill>
                          <a:effectLst/>
                          <a:latin typeface="Aptos Narrow" panose="020B0004020202020204" pitchFamily="34" charset="0"/>
                          <a:ea typeface="+mn-ea"/>
                          <a:cs typeface="+mn-cs"/>
                          <a:sym typeface="Arial"/>
                        </a:rPr>
                        <a:t>Actual</a:t>
                      </a:r>
                      <a:r>
                        <a:rPr lang="pt-BR" sz="900" b="0" i="0" u="none" strike="noStrike" cap="none" dirty="0">
                          <a:solidFill>
                            <a:srgbClr val="000000"/>
                          </a:solidFill>
                          <a:effectLst/>
                          <a:latin typeface="Aptos Narrow" panose="020B0004020202020204" pitchFamily="34" charset="0"/>
                          <a:ea typeface="+mn-ea"/>
                          <a:cs typeface="+mn-cs"/>
                          <a:sym typeface="Arial"/>
                        </a:rPr>
                        <a:t> Positive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972336161"/>
                  </a:ext>
                </a:extLst>
              </a:tr>
              <a:tr h="182880">
                <a:tc>
                  <a:txBody>
                    <a:bodyPr/>
                    <a:lstStyle/>
                    <a:p>
                      <a:pPr algn="l" fontAlgn="b"/>
                      <a:r>
                        <a:rPr lang="pt-BR" sz="900" b="0" i="0" u="none" strike="noStrike" dirty="0" err="1">
                          <a:solidFill>
                            <a:srgbClr val="000000"/>
                          </a:solidFill>
                          <a:effectLst/>
                          <a:latin typeface="Aptos Narrow" panose="020B0004020202020204" pitchFamily="34" charset="0"/>
                        </a:rPr>
                        <a:t>Predicted</a:t>
                      </a:r>
                      <a:r>
                        <a:rPr lang="pt-BR" sz="900" b="0" i="0" u="none" strike="noStrike" dirty="0">
                          <a:solidFill>
                            <a:srgbClr val="000000"/>
                          </a:solidFill>
                          <a:effectLst/>
                          <a:latin typeface="Aptos Narrow" panose="020B0004020202020204" pitchFamily="34" charset="0"/>
                        </a:rPr>
                        <a:t> Negative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pt-BR" sz="1100" b="0" i="0" u="none" strike="noStrike" dirty="0">
                          <a:solidFill>
                            <a:srgbClr val="000000"/>
                          </a:solidFill>
                          <a:effectLst/>
                          <a:latin typeface="Aptos Narrow" panose="020B0004020202020204" pitchFamily="34" charset="0"/>
                        </a:rPr>
                        <a:t>1397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pt-BR" sz="1100" b="0" i="0" u="none" strike="noStrike" dirty="0">
                          <a:solidFill>
                            <a:srgbClr val="000000"/>
                          </a:solidFill>
                          <a:effectLst/>
                          <a:latin typeface="Aptos Narrow" panose="020B0004020202020204" pitchFamily="34" charset="0"/>
                        </a:rPr>
                        <a:t>723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84218760"/>
                  </a:ext>
                </a:extLst>
              </a:tr>
              <a:tr h="182880">
                <a:tc>
                  <a:txBody>
                    <a:bodyPr/>
                    <a:lstStyle/>
                    <a:p>
                      <a:pPr algn="l" fontAlgn="b"/>
                      <a:r>
                        <a:rPr lang="pt-BR" sz="900" b="0" i="0" u="none" strike="noStrike" dirty="0" err="1">
                          <a:solidFill>
                            <a:srgbClr val="000000"/>
                          </a:solidFill>
                          <a:effectLst/>
                          <a:latin typeface="Aptos Narrow" panose="020B0004020202020204" pitchFamily="34" charset="0"/>
                        </a:rPr>
                        <a:t>Predicted</a:t>
                      </a:r>
                      <a:r>
                        <a:rPr lang="pt-BR" sz="900" b="0" i="0" u="none" strike="noStrike" dirty="0">
                          <a:solidFill>
                            <a:srgbClr val="000000"/>
                          </a:solidFill>
                          <a:effectLst/>
                          <a:latin typeface="Aptos Narrow" panose="020B0004020202020204" pitchFamily="34" charset="0"/>
                        </a:rPr>
                        <a:t> Positive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pt-BR" sz="1100" b="0" i="0" u="none" strike="noStrike" dirty="0">
                          <a:solidFill>
                            <a:srgbClr val="000000"/>
                          </a:solidFill>
                          <a:effectLst/>
                          <a:latin typeface="Aptos Narrow" panose="020B0004020202020204" pitchFamily="34" charset="0"/>
                        </a:rPr>
                        <a:t>1024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pt-BR" sz="1100" b="0" i="0" u="none" strike="noStrike" dirty="0">
                          <a:solidFill>
                            <a:srgbClr val="000000"/>
                          </a:solidFill>
                          <a:effectLst/>
                          <a:latin typeface="Aptos Narrow" panose="020B0004020202020204" pitchFamily="34" charset="0"/>
                        </a:rPr>
                        <a:t>913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23498635"/>
                  </a:ext>
                </a:extLst>
              </a:tr>
            </a:tbl>
          </a:graphicData>
        </a:graphic>
      </p:graphicFrame>
      <p:pic>
        <p:nvPicPr>
          <p:cNvPr id="14" name="Imagem 13">
            <a:extLst>
              <a:ext uri="{FF2B5EF4-FFF2-40B4-BE49-F238E27FC236}">
                <a16:creationId xmlns:a16="http://schemas.microsoft.com/office/drawing/2014/main" id="{3EC330F8-C5BA-18E7-8702-2381E9703C8F}"/>
              </a:ext>
            </a:extLst>
          </p:cNvPr>
          <p:cNvPicPr>
            <a:picLocks noChangeAspect="1"/>
          </p:cNvPicPr>
          <p:nvPr/>
        </p:nvPicPr>
        <p:blipFill>
          <a:blip r:embed="rId3"/>
          <a:stretch>
            <a:fillRect/>
          </a:stretch>
        </p:blipFill>
        <p:spPr>
          <a:xfrm>
            <a:off x="4488895" y="1620644"/>
            <a:ext cx="4343405" cy="333787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Pipeline de Treinamento do Modelo</a:t>
            </a:r>
            <a:endParaRPr/>
          </a:p>
        </p:txBody>
      </p:sp>
      <p:sp>
        <p:nvSpPr>
          <p:cNvPr id="162" name="Google Shape;162;p28"/>
          <p:cNvSpPr txBox="1">
            <a:spLocks noGrp="1"/>
          </p:cNvSpPr>
          <p:nvPr>
            <p:ph type="body" idx="1"/>
          </p:nvPr>
        </p:nvSpPr>
        <p:spPr>
          <a:xfrm>
            <a:off x="223025" y="1505700"/>
            <a:ext cx="4051610" cy="3452876"/>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pt-BR" sz="1400" b="1" dirty="0"/>
              <a:t>Árvore de Decisão - Validação Cruzada</a:t>
            </a:r>
          </a:p>
          <a:p>
            <a:pPr marL="0" lvl="0" indent="0" algn="l" rtl="0">
              <a:spcBef>
                <a:spcPts val="0"/>
              </a:spcBef>
              <a:spcAft>
                <a:spcPts val="0"/>
              </a:spcAft>
              <a:buNone/>
            </a:pPr>
            <a:r>
              <a:rPr lang="pt-BR" sz="1400" b="1" dirty="0"/>
              <a:t> </a:t>
            </a:r>
            <a:endParaRPr sz="1400" b="1" dirty="0"/>
          </a:p>
          <a:p>
            <a:pPr marL="146050" indent="0" algn="l">
              <a:buNone/>
            </a:pPr>
            <a: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t>A curva de validação mostra como o desempenho do modelo varia com diferentes valores de um parâmetro específico, neste caso, a profundidade máxima da árvore de decisão (</a:t>
            </a:r>
            <a:r>
              <a:rPr lang="pt-BR" sz="1400" dirty="0" err="1">
                <a:solidFill>
                  <a:srgbClr val="0D0D0D"/>
                </a:solidFill>
                <a:latin typeface="Roboto" panose="02000000000000000000" pitchFamily="2" charset="0"/>
                <a:ea typeface="Roboto" panose="02000000000000000000" pitchFamily="2" charset="0"/>
                <a:cs typeface="Roboto" panose="02000000000000000000" pitchFamily="2" charset="0"/>
              </a:rPr>
              <a:t>max_depth</a:t>
            </a:r>
            <a: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t>):</a:t>
            </a:r>
          </a:p>
          <a:p>
            <a:pPr marL="146050" indent="0" algn="l">
              <a:buNone/>
            </a:pPr>
            <a:endParaRPr lang="pt-BR" sz="14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t>À medida que aumentamos </a:t>
            </a:r>
            <a:r>
              <a:rPr lang="pt-BR" sz="1400" dirty="0" err="1">
                <a:solidFill>
                  <a:srgbClr val="0D0D0D"/>
                </a:solidFill>
                <a:latin typeface="Roboto" panose="02000000000000000000" pitchFamily="2" charset="0"/>
                <a:ea typeface="Roboto" panose="02000000000000000000" pitchFamily="2" charset="0"/>
                <a:cs typeface="Roboto" panose="02000000000000000000" pitchFamily="2" charset="0"/>
              </a:rPr>
              <a:t>max_depth</a:t>
            </a:r>
            <a: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t>, a precisão do modelo nos dados de treinamento aumenta gradualmente.</a:t>
            </a:r>
            <a:b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br>
            <a:endParaRPr lang="pt-BR" sz="14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t>No entanto, a precisão nos dados de validação começa a diminuir após atingir um certo ponto, sugerindo </a:t>
            </a:r>
            <a:r>
              <a:rPr lang="pt-BR" sz="1400" dirty="0" err="1">
                <a:solidFill>
                  <a:srgbClr val="0D0D0D"/>
                </a:solidFill>
                <a:latin typeface="Roboto" panose="02000000000000000000" pitchFamily="2" charset="0"/>
                <a:ea typeface="Roboto" panose="02000000000000000000" pitchFamily="2" charset="0"/>
                <a:cs typeface="Roboto" panose="02000000000000000000" pitchFamily="2" charset="0"/>
              </a:rPr>
              <a:t>overfitting</a:t>
            </a:r>
            <a: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t>.</a:t>
            </a:r>
            <a:b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br>
            <a:endParaRPr lang="pt-BR" sz="14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t>O ponto em que a precisão de validação começa a diminuir indica o melhor valor de </a:t>
            </a:r>
            <a:r>
              <a:rPr lang="pt-BR" sz="1400" dirty="0" err="1">
                <a:solidFill>
                  <a:srgbClr val="0D0D0D"/>
                </a:solidFill>
                <a:latin typeface="Roboto" panose="02000000000000000000" pitchFamily="2" charset="0"/>
                <a:ea typeface="Roboto" panose="02000000000000000000" pitchFamily="2" charset="0"/>
                <a:cs typeface="Roboto" panose="02000000000000000000" pitchFamily="2" charset="0"/>
              </a:rPr>
              <a:t>max_depth</a:t>
            </a:r>
            <a: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t>.</a:t>
            </a:r>
            <a:b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br>
            <a:endParaRPr lang="pt-BR" sz="14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t>Para este conjunto de dados, um </a:t>
            </a:r>
            <a:r>
              <a:rPr lang="pt-BR" sz="1400" dirty="0" err="1">
                <a:solidFill>
                  <a:srgbClr val="0D0D0D"/>
                </a:solidFill>
                <a:latin typeface="Roboto" panose="02000000000000000000" pitchFamily="2" charset="0"/>
                <a:ea typeface="Roboto" panose="02000000000000000000" pitchFamily="2" charset="0"/>
                <a:cs typeface="Roboto" panose="02000000000000000000" pitchFamily="2" charset="0"/>
              </a:rPr>
              <a:t>max_depth</a:t>
            </a:r>
            <a: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t> em torno de 5 a 7 parece ser uma escolha razoável, equilibrando precisão e generalização do modelo.</a:t>
            </a:r>
            <a:b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br>
            <a:endParaRPr lang="pt-BR" sz="14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t>Portanto, escolheremos um valor de </a:t>
            </a:r>
            <a:r>
              <a:rPr lang="pt-BR" sz="1400" dirty="0" err="1">
                <a:solidFill>
                  <a:srgbClr val="0D0D0D"/>
                </a:solidFill>
                <a:latin typeface="Roboto" panose="02000000000000000000" pitchFamily="2" charset="0"/>
                <a:ea typeface="Roboto" panose="02000000000000000000" pitchFamily="2" charset="0"/>
                <a:cs typeface="Roboto" panose="02000000000000000000" pitchFamily="2" charset="0"/>
              </a:rPr>
              <a:t>max_depth</a:t>
            </a:r>
            <a:r>
              <a:rPr lang="pt-BR" sz="1400" dirty="0">
                <a:solidFill>
                  <a:srgbClr val="0D0D0D"/>
                </a:solidFill>
                <a:latin typeface="Roboto" panose="02000000000000000000" pitchFamily="2" charset="0"/>
                <a:ea typeface="Roboto" panose="02000000000000000000" pitchFamily="2" charset="0"/>
                <a:cs typeface="Roboto" panose="02000000000000000000" pitchFamily="2" charset="0"/>
              </a:rPr>
              <a:t> que nos dê um bom equilíbrio entre ajuste aos dados de treinamento e capacidade de generalização para novos dados.</a:t>
            </a:r>
            <a:endParaRPr lang="pt-BR" sz="1400" dirty="0"/>
          </a:p>
        </p:txBody>
      </p:sp>
      <p:pic>
        <p:nvPicPr>
          <p:cNvPr id="5" name="Imagem 4">
            <a:extLst>
              <a:ext uri="{FF2B5EF4-FFF2-40B4-BE49-F238E27FC236}">
                <a16:creationId xmlns:a16="http://schemas.microsoft.com/office/drawing/2014/main" id="{17FD2B84-0F78-2899-214C-F426D83D8EEF}"/>
              </a:ext>
            </a:extLst>
          </p:cNvPr>
          <p:cNvPicPr>
            <a:picLocks noChangeAspect="1"/>
          </p:cNvPicPr>
          <p:nvPr/>
        </p:nvPicPr>
        <p:blipFill>
          <a:blip r:embed="rId3"/>
          <a:stretch>
            <a:fillRect/>
          </a:stretch>
        </p:blipFill>
        <p:spPr>
          <a:xfrm>
            <a:off x="4351262" y="1854367"/>
            <a:ext cx="4664603" cy="302317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Pipeline de Treinamento do Modelo</a:t>
            </a:r>
            <a:endParaRPr/>
          </a:p>
        </p:txBody>
      </p:sp>
      <p:sp>
        <p:nvSpPr>
          <p:cNvPr id="169" name="Google Shape;169;p29"/>
          <p:cNvSpPr txBox="1">
            <a:spLocks noGrp="1"/>
          </p:cNvSpPr>
          <p:nvPr>
            <p:ph type="body" idx="1"/>
          </p:nvPr>
        </p:nvSpPr>
        <p:spPr>
          <a:xfrm>
            <a:off x="311700" y="1505699"/>
            <a:ext cx="4390026" cy="3457275"/>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pt-BR" sz="4000" b="1" dirty="0"/>
              <a:t>Árvore de Decisão – Classificação</a:t>
            </a:r>
          </a:p>
          <a:p>
            <a:pPr marL="0" lvl="0" indent="0" algn="l" rtl="0">
              <a:spcBef>
                <a:spcPts val="0"/>
              </a:spcBef>
              <a:spcAft>
                <a:spcPts val="0"/>
              </a:spcAft>
              <a:buNone/>
            </a:pPr>
            <a:endParaRPr lang="pt-BR" sz="1800" b="1" dirty="0"/>
          </a:p>
          <a:p>
            <a:pPr marL="0" lvl="0" indent="0" algn="l" rtl="0">
              <a:spcBef>
                <a:spcPts val="0"/>
              </a:spcBef>
              <a:spcAft>
                <a:spcPts val="0"/>
              </a:spcAft>
              <a:buNone/>
            </a:pPr>
            <a:endParaRPr sz="1400" b="1" dirty="0"/>
          </a:p>
          <a:p>
            <a:pPr marL="146050" indent="0" algn="l">
              <a:buNone/>
            </a:pPr>
            <a:r>
              <a:rPr lang="pt-BR" sz="3600" b="1" dirty="0">
                <a:solidFill>
                  <a:srgbClr val="0D0D0D"/>
                </a:solidFill>
                <a:latin typeface="Roboto" panose="02000000000000000000" pitchFamily="2" charset="0"/>
                <a:ea typeface="Roboto" panose="02000000000000000000" pitchFamily="2" charset="0"/>
                <a:cs typeface="Roboto" panose="02000000000000000000" pitchFamily="2" charset="0"/>
              </a:rPr>
              <a:t>Melhor Modelo: </a:t>
            </a:r>
            <a:r>
              <a:rPr lang="pt-BR" sz="3600" dirty="0">
                <a:solidFill>
                  <a:srgbClr val="0D0D0D"/>
                </a:solidFill>
                <a:latin typeface="Roboto" panose="02000000000000000000" pitchFamily="2" charset="0"/>
                <a:ea typeface="Roboto" panose="02000000000000000000" pitchFamily="2" charset="0"/>
                <a:cs typeface="Roboto" panose="02000000000000000000" pitchFamily="2" charset="0"/>
              </a:rPr>
              <a:t>A melhor escolha foi a Árvore de Decisão.</a:t>
            </a:r>
          </a:p>
          <a:p>
            <a:pPr marL="146050" indent="0" algn="l">
              <a:buNone/>
            </a:pPr>
            <a:endParaRPr lang="pt-BR" sz="36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r>
              <a:rPr lang="pt-BR" sz="3600" b="1" dirty="0">
                <a:solidFill>
                  <a:srgbClr val="0D0D0D"/>
                </a:solidFill>
                <a:latin typeface="Roboto" panose="02000000000000000000" pitchFamily="2" charset="0"/>
                <a:ea typeface="Roboto" panose="02000000000000000000" pitchFamily="2" charset="0"/>
                <a:cs typeface="Roboto" panose="02000000000000000000" pitchFamily="2" charset="0"/>
              </a:rPr>
              <a:t>Desempenho do Modelo:</a:t>
            </a:r>
            <a:endParaRPr lang="pt-BR" sz="36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r>
              <a:rPr lang="pt-BR" sz="3600" dirty="0">
                <a:solidFill>
                  <a:srgbClr val="0D0D0D"/>
                </a:solidFill>
                <a:latin typeface="Roboto" panose="02000000000000000000" pitchFamily="2" charset="0"/>
                <a:ea typeface="Roboto" panose="02000000000000000000" pitchFamily="2" charset="0"/>
                <a:cs typeface="Roboto" panose="02000000000000000000" pitchFamily="2" charset="0"/>
              </a:rPr>
              <a:t>O modelo tem uma precisão média de 57%, ou seja, acerta aproximadamente 57% das vezes.</a:t>
            </a:r>
          </a:p>
          <a:p>
            <a:pPr marL="146050" indent="0" algn="l">
              <a:buNone/>
            </a:pPr>
            <a:r>
              <a:rPr lang="pt-BR" sz="3600" dirty="0">
                <a:solidFill>
                  <a:srgbClr val="0D0D0D"/>
                </a:solidFill>
                <a:latin typeface="Roboto" panose="02000000000000000000" pitchFamily="2" charset="0"/>
                <a:ea typeface="Roboto" panose="02000000000000000000" pitchFamily="2" charset="0"/>
                <a:cs typeface="Roboto" panose="02000000000000000000" pitchFamily="2" charset="0"/>
              </a:rPr>
              <a:t>Ele é melhor em prever quando um arremesso não é bem-sucedido (classificação 0) do que quando é bem-sucedido (classificação 1).</a:t>
            </a:r>
          </a:p>
          <a:p>
            <a:pPr marL="146050" indent="0" algn="l">
              <a:buNone/>
            </a:pPr>
            <a:r>
              <a:rPr lang="pt-BR" sz="3600" dirty="0">
                <a:solidFill>
                  <a:srgbClr val="0D0D0D"/>
                </a:solidFill>
                <a:latin typeface="Roboto" panose="02000000000000000000" pitchFamily="2" charset="0"/>
                <a:ea typeface="Roboto" panose="02000000000000000000" pitchFamily="2" charset="0"/>
                <a:cs typeface="Roboto" panose="02000000000000000000" pitchFamily="2" charset="0"/>
              </a:rPr>
              <a:t>O modelo é um pouco melhor em identificar arremessos perdidos (recall de 36%) do que acertos (recall de 64%).</a:t>
            </a:r>
            <a:br>
              <a:rPr lang="pt-BR" sz="3600" dirty="0">
                <a:solidFill>
                  <a:srgbClr val="0D0D0D"/>
                </a:solidFill>
                <a:latin typeface="Roboto" panose="02000000000000000000" pitchFamily="2" charset="0"/>
                <a:ea typeface="Roboto" panose="02000000000000000000" pitchFamily="2" charset="0"/>
                <a:cs typeface="Roboto" panose="02000000000000000000" pitchFamily="2" charset="0"/>
              </a:rPr>
            </a:br>
            <a:endParaRPr lang="pt-BR" sz="36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r>
              <a:rPr lang="pt-BR" sz="3600" b="1" dirty="0">
                <a:solidFill>
                  <a:srgbClr val="0D0D0D"/>
                </a:solidFill>
                <a:latin typeface="Roboto" panose="02000000000000000000" pitchFamily="2" charset="0"/>
                <a:ea typeface="Roboto" panose="02000000000000000000" pitchFamily="2" charset="0"/>
                <a:cs typeface="Roboto" panose="02000000000000000000" pitchFamily="2" charset="0"/>
              </a:rPr>
              <a:t>Gráfico de Validação</a:t>
            </a:r>
            <a:r>
              <a:rPr lang="pt-BR" sz="3600" dirty="0">
                <a:solidFill>
                  <a:srgbClr val="0D0D0D"/>
                </a:solidFill>
                <a:latin typeface="Roboto" panose="02000000000000000000" pitchFamily="2" charset="0"/>
                <a:ea typeface="Roboto" panose="02000000000000000000" pitchFamily="2" charset="0"/>
                <a:cs typeface="Roboto" panose="02000000000000000000" pitchFamily="2" charset="0"/>
              </a:rPr>
              <a:t>: Mostra que o modelo atinge sua melhor performance quando a profundidade máxima da árvore está em torno de 10.</a:t>
            </a:r>
          </a:p>
          <a:p>
            <a:pPr marL="146050" indent="0" algn="l">
              <a:buNone/>
            </a:pPr>
            <a:endParaRPr lang="pt-BR" sz="36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r>
              <a:rPr lang="pt-BR" sz="3600" b="1" dirty="0">
                <a:solidFill>
                  <a:srgbClr val="0D0D0D"/>
                </a:solidFill>
                <a:latin typeface="Roboto" panose="02000000000000000000" pitchFamily="2" charset="0"/>
                <a:ea typeface="Roboto" panose="02000000000000000000" pitchFamily="2" charset="0"/>
                <a:cs typeface="Roboto" panose="02000000000000000000" pitchFamily="2" charset="0"/>
              </a:rPr>
              <a:t>Outras Métricas:</a:t>
            </a:r>
          </a:p>
          <a:p>
            <a:pPr>
              <a:buFont typeface="Arial" panose="020B0604020202020204" pitchFamily="34" charset="0"/>
              <a:buChar char="•"/>
            </a:pPr>
            <a:r>
              <a:rPr lang="pt-BR" sz="3600" dirty="0">
                <a:solidFill>
                  <a:srgbClr val="0D0D0D"/>
                </a:solidFill>
                <a:latin typeface="Roboto" panose="02000000000000000000" pitchFamily="2" charset="0"/>
                <a:ea typeface="Roboto" panose="02000000000000000000" pitchFamily="2" charset="0"/>
                <a:cs typeface="Roboto" panose="02000000000000000000" pitchFamily="2" charset="0"/>
              </a:rPr>
              <a:t>Log </a:t>
            </a:r>
            <a:r>
              <a:rPr lang="pt-BR" sz="3600" dirty="0" err="1">
                <a:solidFill>
                  <a:srgbClr val="0D0D0D"/>
                </a:solidFill>
                <a:latin typeface="Roboto" panose="02000000000000000000" pitchFamily="2" charset="0"/>
                <a:ea typeface="Roboto" panose="02000000000000000000" pitchFamily="2" charset="0"/>
                <a:cs typeface="Roboto" panose="02000000000000000000" pitchFamily="2" charset="0"/>
              </a:rPr>
              <a:t>Loss</a:t>
            </a:r>
            <a:r>
              <a:rPr lang="pt-BR" sz="3600" dirty="0">
                <a:solidFill>
                  <a:srgbClr val="0D0D0D"/>
                </a:solidFill>
                <a:latin typeface="Roboto" panose="02000000000000000000" pitchFamily="2" charset="0"/>
                <a:ea typeface="Roboto" panose="02000000000000000000" pitchFamily="2" charset="0"/>
                <a:cs typeface="Roboto" panose="02000000000000000000" pitchFamily="2" charset="0"/>
              </a:rPr>
              <a:t>: Cerca de 0,672, indicando uma certa incerteza nas previsões.</a:t>
            </a:r>
          </a:p>
          <a:p>
            <a:pPr>
              <a:buFont typeface="Arial" panose="020B0604020202020204" pitchFamily="34" charset="0"/>
              <a:buChar char="•"/>
            </a:pPr>
            <a:r>
              <a:rPr lang="pt-BR" sz="3600" dirty="0">
                <a:solidFill>
                  <a:srgbClr val="0D0D0D"/>
                </a:solidFill>
                <a:latin typeface="Roboto" panose="02000000000000000000" pitchFamily="2" charset="0"/>
                <a:ea typeface="Roboto" panose="02000000000000000000" pitchFamily="2" charset="0"/>
                <a:cs typeface="Roboto" panose="02000000000000000000" pitchFamily="2" charset="0"/>
              </a:rPr>
              <a:t>Precisão: Cerca de 64%, o que significa que, das vezes que ele diz que um arremesso foi bem-sucedido, está certo em 64% dos casos.</a:t>
            </a:r>
          </a:p>
          <a:p>
            <a:pPr>
              <a:buFont typeface="Arial" panose="020B0604020202020204" pitchFamily="34" charset="0"/>
              <a:buChar char="•"/>
            </a:pPr>
            <a:r>
              <a:rPr lang="pt-BR" sz="3600" dirty="0">
                <a:solidFill>
                  <a:srgbClr val="0D0D0D"/>
                </a:solidFill>
                <a:latin typeface="Roboto" panose="02000000000000000000" pitchFamily="2" charset="0"/>
                <a:ea typeface="Roboto" panose="02000000000000000000" pitchFamily="2" charset="0"/>
                <a:cs typeface="Roboto" panose="02000000000000000000" pitchFamily="2" charset="0"/>
              </a:rPr>
              <a:t>F1-Score: Em torno de 0,461, que é uma média entre precisão e recall.</a:t>
            </a:r>
          </a:p>
          <a:p>
            <a:pPr marL="146050" indent="0">
              <a:buNone/>
            </a:pPr>
            <a:endParaRPr lang="pt-BR" sz="36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buNone/>
            </a:pPr>
            <a:r>
              <a:rPr lang="pt-BR" sz="3600" dirty="0">
                <a:solidFill>
                  <a:srgbClr val="0D0D0D"/>
                </a:solidFill>
                <a:latin typeface="Roboto" panose="02000000000000000000" pitchFamily="2" charset="0"/>
                <a:ea typeface="Roboto" panose="02000000000000000000" pitchFamily="2" charset="0"/>
                <a:cs typeface="Roboto" panose="02000000000000000000" pitchFamily="2" charset="0"/>
              </a:rPr>
              <a:t>Em resumo, o modelo de Árvore de Decisão é decente, mas não é perfeito. Ele acerta mais frequentemente em prever arremessos perdidos do que arremessos bem-sucedidos.</a:t>
            </a:r>
            <a:endParaRPr sz="3600" dirty="0"/>
          </a:p>
        </p:txBody>
      </p:sp>
      <p:pic>
        <p:nvPicPr>
          <p:cNvPr id="5" name="Imagem 4">
            <a:extLst>
              <a:ext uri="{FF2B5EF4-FFF2-40B4-BE49-F238E27FC236}">
                <a16:creationId xmlns:a16="http://schemas.microsoft.com/office/drawing/2014/main" id="{FC1F24A9-6470-2379-E2E1-4F5BEC96D7C1}"/>
              </a:ext>
            </a:extLst>
          </p:cNvPr>
          <p:cNvPicPr>
            <a:picLocks noChangeAspect="1"/>
          </p:cNvPicPr>
          <p:nvPr/>
        </p:nvPicPr>
        <p:blipFill>
          <a:blip r:embed="rId3"/>
          <a:stretch>
            <a:fillRect/>
          </a:stretch>
        </p:blipFill>
        <p:spPr>
          <a:xfrm>
            <a:off x="4701726" y="1702420"/>
            <a:ext cx="4216830" cy="326055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Pipeline de Treinamento do Modelo</a:t>
            </a:r>
            <a:endParaRPr/>
          </a:p>
        </p:txBody>
      </p:sp>
      <p:sp>
        <p:nvSpPr>
          <p:cNvPr id="176" name="Google Shape;176;p30"/>
          <p:cNvSpPr txBox="1">
            <a:spLocks noGrp="1"/>
          </p:cNvSpPr>
          <p:nvPr>
            <p:ph type="body" idx="1"/>
          </p:nvPr>
        </p:nvSpPr>
        <p:spPr>
          <a:xfrm>
            <a:off x="311700" y="1505700"/>
            <a:ext cx="3843988" cy="3579256"/>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pt-BR" sz="2100" b="1" dirty="0"/>
              <a:t>Seleção, finalização e registro</a:t>
            </a:r>
          </a:p>
          <a:p>
            <a:pPr marL="0" lvl="0" indent="0" algn="l" rtl="0">
              <a:spcBef>
                <a:spcPts val="0"/>
              </a:spcBef>
              <a:spcAft>
                <a:spcPts val="0"/>
              </a:spcAft>
              <a:buNone/>
            </a:pPr>
            <a:r>
              <a:rPr lang="pt-BR" sz="1400" b="1" dirty="0"/>
              <a:t> </a:t>
            </a:r>
          </a:p>
          <a:p>
            <a:pPr marL="146050" indent="0" algn="l">
              <a:buNone/>
            </a:pPr>
            <a:r>
              <a:rPr lang="pt-BR" sz="1900" dirty="0">
                <a:solidFill>
                  <a:srgbClr val="0D0D0D"/>
                </a:solidFill>
                <a:latin typeface="Roboto" panose="02000000000000000000" pitchFamily="2" charset="0"/>
                <a:ea typeface="Roboto" panose="02000000000000000000" pitchFamily="2" charset="0"/>
                <a:cs typeface="Roboto" panose="02000000000000000000" pitchFamily="2" charset="0"/>
              </a:rPr>
              <a:t>Com base nos resultados da curva ROC dos modelos de Regressão Logística e Árvore de Decisão:</a:t>
            </a:r>
          </a:p>
          <a:p>
            <a:pPr marL="146050" indent="0" algn="l">
              <a:buNone/>
            </a:pPr>
            <a:endParaRPr lang="pt-BR" sz="19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buNone/>
            </a:pPr>
            <a:r>
              <a:rPr lang="pt-BR" sz="1900" b="1" dirty="0">
                <a:solidFill>
                  <a:srgbClr val="0D0D0D"/>
                </a:solidFill>
                <a:latin typeface="Roboto" panose="02000000000000000000" pitchFamily="2" charset="0"/>
                <a:ea typeface="Roboto" panose="02000000000000000000" pitchFamily="2" charset="0"/>
                <a:cs typeface="Roboto" panose="02000000000000000000" pitchFamily="2" charset="0"/>
              </a:rPr>
              <a:t>- AUC da curva ROC para Regressão Logística:</a:t>
            </a:r>
            <a:r>
              <a:rPr lang="pt-BR" sz="1900" dirty="0">
                <a:solidFill>
                  <a:srgbClr val="0D0D0D"/>
                </a:solidFill>
                <a:latin typeface="Roboto" panose="02000000000000000000" pitchFamily="2" charset="0"/>
                <a:ea typeface="Roboto" panose="02000000000000000000" pitchFamily="2" charset="0"/>
                <a:cs typeface="Roboto" panose="02000000000000000000" pitchFamily="2" charset="0"/>
              </a:rPr>
              <a:t> 0,5937</a:t>
            </a:r>
          </a:p>
          <a:p>
            <a:pPr marL="146050" indent="0">
              <a:buNone/>
            </a:pPr>
            <a:r>
              <a:rPr lang="pt-BR" sz="1900" b="1" dirty="0">
                <a:solidFill>
                  <a:srgbClr val="0D0D0D"/>
                </a:solidFill>
                <a:latin typeface="Roboto" panose="02000000000000000000" pitchFamily="2" charset="0"/>
                <a:ea typeface="Roboto" panose="02000000000000000000" pitchFamily="2" charset="0"/>
                <a:cs typeface="Roboto" panose="02000000000000000000" pitchFamily="2" charset="0"/>
              </a:rPr>
              <a:t>- AUC da curva ROC para Árvore de Decisão: </a:t>
            </a:r>
            <a:r>
              <a:rPr lang="pt-BR" sz="1900" dirty="0">
                <a:solidFill>
                  <a:srgbClr val="0D0D0D"/>
                </a:solidFill>
                <a:latin typeface="Roboto" panose="02000000000000000000" pitchFamily="2" charset="0"/>
                <a:ea typeface="Roboto" panose="02000000000000000000" pitchFamily="2" charset="0"/>
                <a:cs typeface="Roboto" panose="02000000000000000000" pitchFamily="2" charset="0"/>
              </a:rPr>
              <a:t>0,5861</a:t>
            </a:r>
          </a:p>
          <a:p>
            <a:pPr marL="146050" indent="0" algn="l">
              <a:buNone/>
            </a:pPr>
            <a:endParaRPr lang="pt-BR" sz="19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r>
              <a:rPr lang="pt-BR" sz="1900" dirty="0">
                <a:solidFill>
                  <a:srgbClr val="0D0D0D"/>
                </a:solidFill>
                <a:latin typeface="Roboto" panose="02000000000000000000" pitchFamily="2" charset="0"/>
                <a:ea typeface="Roboto" panose="02000000000000000000" pitchFamily="2" charset="0"/>
                <a:cs typeface="Roboto" panose="02000000000000000000" pitchFamily="2" charset="0"/>
              </a:rPr>
              <a:t>Considerando que a Regressão Logística tem um AUC um pouco maior (0,5937) em comparação com a Árvore de Decisão (0,5861), isso sugere que a Regressão Logística tem um desempenho ligeiramente melhor em distinguir entre as classes positiva e negativa.</a:t>
            </a:r>
          </a:p>
          <a:p>
            <a:pPr marL="146050" indent="0" algn="l">
              <a:buNone/>
            </a:pPr>
            <a:endParaRPr lang="pt-BR" sz="19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r>
              <a:rPr lang="pt-BR" sz="1900" dirty="0">
                <a:solidFill>
                  <a:srgbClr val="0D0D0D"/>
                </a:solidFill>
                <a:latin typeface="Roboto" panose="02000000000000000000" pitchFamily="2" charset="0"/>
                <a:ea typeface="Roboto" panose="02000000000000000000" pitchFamily="2" charset="0"/>
                <a:cs typeface="Roboto" panose="02000000000000000000" pitchFamily="2" charset="0"/>
              </a:rPr>
              <a:t>No entanto, ao escolher um modelo, é importante não só olhar para o AUC, mas também considerar outras métricas como precisão, recall, F1-score e a precisão geral. Observando o relatório de classificação e os resultados detalhados, vemos que a Regressão Logística tem uma precisão, recall e F1-score um pouco melhores em comparação com a Árvore de Decisão.</a:t>
            </a:r>
          </a:p>
          <a:p>
            <a:pPr marL="146050" indent="0" algn="l">
              <a:buNone/>
            </a:pPr>
            <a:endParaRPr lang="pt-BR" sz="19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lgn="l">
              <a:buNone/>
            </a:pPr>
            <a:r>
              <a:rPr lang="pt-BR" sz="1900" dirty="0">
                <a:solidFill>
                  <a:srgbClr val="0D0D0D"/>
                </a:solidFill>
                <a:latin typeface="Roboto" panose="02000000000000000000" pitchFamily="2" charset="0"/>
                <a:ea typeface="Roboto" panose="02000000000000000000" pitchFamily="2" charset="0"/>
                <a:cs typeface="Roboto" panose="02000000000000000000" pitchFamily="2" charset="0"/>
              </a:rPr>
              <a:t>Portanto, com base nas métricas fornecidas e considerando que o objetivo é maximizar a precisão geral do modelo, o modelo escolhido para a solução seria a Regressão Logística.</a:t>
            </a:r>
            <a:endParaRPr sz="1900" dirty="0"/>
          </a:p>
        </p:txBody>
      </p:sp>
      <p:pic>
        <p:nvPicPr>
          <p:cNvPr id="5" name="Imagem 4">
            <a:extLst>
              <a:ext uri="{FF2B5EF4-FFF2-40B4-BE49-F238E27FC236}">
                <a16:creationId xmlns:a16="http://schemas.microsoft.com/office/drawing/2014/main" id="{C1191D8A-F679-2817-C5DA-0E56EECF16DB}"/>
              </a:ext>
            </a:extLst>
          </p:cNvPr>
          <p:cNvPicPr>
            <a:picLocks noChangeAspect="1"/>
          </p:cNvPicPr>
          <p:nvPr/>
        </p:nvPicPr>
        <p:blipFill>
          <a:blip r:embed="rId3"/>
          <a:stretch>
            <a:fillRect/>
          </a:stretch>
        </p:blipFill>
        <p:spPr>
          <a:xfrm>
            <a:off x="4259766" y="1849781"/>
            <a:ext cx="4761912" cy="303812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pt-BR" dirty="0"/>
              <a:t>Aplicação do Modelo</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Agenda do Trabalho</a:t>
            </a:r>
            <a:endParaRPr/>
          </a:p>
        </p:txBody>
      </p:sp>
      <p:sp>
        <p:nvSpPr>
          <p:cNvPr id="71" name="Google Shape;71;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pt-BR"/>
              <a:t>O aluno deve preencher essa apresentação com os resultados da sua implementação do modelo. Os códigos devem ser disponibilizados em repositório próprio, público, para inspeção.</a:t>
            </a:r>
            <a:endParaRPr/>
          </a:p>
          <a:p>
            <a:pPr marL="0" lvl="0" indent="0" algn="just" rtl="0">
              <a:spcBef>
                <a:spcPts val="1200"/>
              </a:spcBef>
              <a:spcAft>
                <a:spcPts val="0"/>
              </a:spcAft>
              <a:buNone/>
            </a:pPr>
            <a:r>
              <a:rPr lang="pt-BR"/>
              <a:t>Essa apresentação é padronizada para que os alunos possam incluir os seus resultados, com figuras, tabelas e descrições sobre o projeto de curso. Os resultados aqui descritos serão confrontados com os códigos disponibilizados.</a:t>
            </a:r>
            <a:endParaRPr/>
          </a:p>
          <a:p>
            <a:pPr marL="0" lvl="0" indent="0" algn="just"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Pipeline de Aplicação do Modelo</a:t>
            </a:r>
            <a:endParaRPr/>
          </a:p>
        </p:txBody>
      </p:sp>
      <p:sp>
        <p:nvSpPr>
          <p:cNvPr id="4" name="Google Shape;176;p30">
            <a:extLst>
              <a:ext uri="{FF2B5EF4-FFF2-40B4-BE49-F238E27FC236}">
                <a16:creationId xmlns:a16="http://schemas.microsoft.com/office/drawing/2014/main" id="{B8267F94-8F03-267F-5C2E-30B4A928B505}"/>
              </a:ext>
            </a:extLst>
          </p:cNvPr>
          <p:cNvSpPr txBox="1">
            <a:spLocks/>
          </p:cNvSpPr>
          <p:nvPr/>
        </p:nvSpPr>
        <p:spPr>
          <a:xfrm>
            <a:off x="181975" y="1505700"/>
            <a:ext cx="3973713" cy="3579256"/>
          </a:xfrm>
          <a:prstGeom prst="rect">
            <a:avLst/>
          </a:prstGeom>
          <a:noFill/>
          <a:ln>
            <a:noFill/>
          </a:ln>
        </p:spPr>
        <p:txBody>
          <a:bodyPr spcFirstLastPara="1" wrap="square" lIns="91425" tIns="91425" rIns="91425" bIns="91425" anchor="t" anchorCtr="0">
            <a:normAutofit fontScale="325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pPr marL="0" indent="0">
              <a:buFont typeface="Roboto"/>
              <a:buNone/>
            </a:pPr>
            <a:r>
              <a:rPr lang="pt-BR" sz="3100" b="1" dirty="0"/>
              <a:t>Deployment</a:t>
            </a:r>
          </a:p>
          <a:p>
            <a:pPr marL="0" indent="0">
              <a:buFont typeface="Roboto"/>
              <a:buNone/>
            </a:pPr>
            <a:r>
              <a:rPr lang="pt-BR" sz="1400" b="1" dirty="0"/>
              <a:t> </a:t>
            </a:r>
          </a:p>
          <a:p>
            <a:pPr marL="146050" indent="0">
              <a:buFont typeface="Roboto"/>
              <a:buNone/>
            </a:pP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O modelo escolhido foi a Regressão Logística. Seus parâmetros são:</a:t>
            </a:r>
          </a:p>
          <a:p>
            <a:pPr marL="146050" indent="0">
              <a:buFont typeface="Roboto"/>
              <a:buNone/>
            </a:pPr>
            <a:endParaRPr lang="pt-BR" sz="25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C: 1.0</a:t>
            </a:r>
          </a:p>
          <a:p>
            <a:pPr>
              <a:buFont typeface="Arial" panose="020B0604020202020204" pitchFamily="34" charset="0"/>
              <a:buChar char="•"/>
            </a:pP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Solver: </a:t>
            </a:r>
            <a:r>
              <a:rPr lang="pt-BR" sz="2500" dirty="0" err="1">
                <a:solidFill>
                  <a:srgbClr val="0D0D0D"/>
                </a:solidFill>
                <a:latin typeface="Roboto" panose="02000000000000000000" pitchFamily="2" charset="0"/>
                <a:ea typeface="Roboto" panose="02000000000000000000" pitchFamily="2" charset="0"/>
                <a:cs typeface="Roboto" panose="02000000000000000000" pitchFamily="2" charset="0"/>
              </a:rPr>
              <a:t>lbfgs</a:t>
            </a:r>
            <a:endParaRPr lang="pt-BR" sz="25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pt-BR" sz="2500" dirty="0" err="1">
                <a:solidFill>
                  <a:srgbClr val="0D0D0D"/>
                </a:solidFill>
                <a:latin typeface="Roboto" panose="02000000000000000000" pitchFamily="2" charset="0"/>
                <a:ea typeface="Roboto" panose="02000000000000000000" pitchFamily="2" charset="0"/>
                <a:cs typeface="Roboto" panose="02000000000000000000" pitchFamily="2" charset="0"/>
              </a:rPr>
              <a:t>Max_iter</a:t>
            </a: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 1000</a:t>
            </a:r>
          </a:p>
          <a:p>
            <a:pPr>
              <a:buFont typeface="Arial" panose="020B0604020202020204" pitchFamily="34" charset="0"/>
              <a:buChar char="•"/>
            </a:pPr>
            <a:r>
              <a:rPr lang="pt-BR" sz="2500" dirty="0" err="1">
                <a:solidFill>
                  <a:srgbClr val="0D0D0D"/>
                </a:solidFill>
                <a:latin typeface="Roboto" panose="02000000000000000000" pitchFamily="2" charset="0"/>
                <a:ea typeface="Roboto" panose="02000000000000000000" pitchFamily="2" charset="0"/>
                <a:cs typeface="Roboto" panose="02000000000000000000" pitchFamily="2" charset="0"/>
              </a:rPr>
              <a:t>Multi_class</a:t>
            </a: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 auto</a:t>
            </a:r>
          </a:p>
          <a:p>
            <a:pPr>
              <a:buFont typeface="Arial" panose="020B0604020202020204" pitchFamily="34" charset="0"/>
              <a:buChar char="•"/>
            </a:pPr>
            <a:r>
              <a:rPr lang="pt-BR" sz="2500" dirty="0" err="1">
                <a:solidFill>
                  <a:srgbClr val="0D0D0D"/>
                </a:solidFill>
                <a:latin typeface="Roboto" panose="02000000000000000000" pitchFamily="2" charset="0"/>
                <a:ea typeface="Roboto" panose="02000000000000000000" pitchFamily="2" charset="0"/>
                <a:cs typeface="Roboto" panose="02000000000000000000" pitchFamily="2" charset="0"/>
              </a:rPr>
              <a:t>Penalty</a:t>
            </a: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 l2</a:t>
            </a:r>
          </a:p>
          <a:p>
            <a:pPr marL="146050" indent="0">
              <a:buFont typeface="Roboto"/>
              <a:buNone/>
            </a:pPr>
            <a:endParaRPr lang="pt-BR" sz="25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buFont typeface="Roboto"/>
              <a:buNone/>
            </a:pP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O desempenho do modelo na base de operação (produção) foi o seguinte:</a:t>
            </a:r>
          </a:p>
          <a:p>
            <a:pPr marL="146050" indent="0">
              <a:buFont typeface="Roboto"/>
              <a:buNone/>
            </a:pPr>
            <a:endParaRPr lang="pt-BR" sz="25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Acurácia: 0.5741</a:t>
            </a:r>
          </a:p>
          <a:p>
            <a:pPr>
              <a:buFont typeface="Arial" panose="020B0604020202020204" pitchFamily="34" charset="0"/>
              <a:buChar char="•"/>
            </a:pP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AUC: 0.5953</a:t>
            </a:r>
          </a:p>
          <a:p>
            <a:pPr>
              <a:buFont typeface="Arial" panose="020B0604020202020204" pitchFamily="34" charset="0"/>
              <a:buChar char="•"/>
            </a:pP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Recall: 0.4776</a:t>
            </a:r>
          </a:p>
          <a:p>
            <a:pPr>
              <a:buFont typeface="Arial" panose="020B0604020202020204" pitchFamily="34" charset="0"/>
              <a:buChar char="•"/>
            </a:pP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Precisão: 0.5640</a:t>
            </a:r>
          </a:p>
          <a:p>
            <a:pPr>
              <a:buFont typeface="Arial" panose="020B0604020202020204" pitchFamily="34" charset="0"/>
              <a:buChar char="•"/>
            </a:pP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F1 Score: 0.5171</a:t>
            </a:r>
          </a:p>
          <a:p>
            <a:pPr marL="146050" indent="0">
              <a:buFont typeface="Roboto"/>
              <a:buNone/>
            </a:pPr>
            <a:endParaRPr lang="pt-BR" sz="25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buFont typeface="Roboto"/>
              <a:buNone/>
            </a:pP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Ao carregar o modelo em memória na aplicação em produção, foi observado um aumento na AUC, indicando uma melhor capacidade de distinguir entre as classes positiva e negativa em comparação com o desempenho durante o desenvolvimento. No entanto, a precisão, recall e F1 Score apresentaram ligeira diminuição na produção em comparação com o desenvolvimento.</a:t>
            </a:r>
          </a:p>
          <a:p>
            <a:pPr marL="146050" indent="0">
              <a:buFont typeface="Roboto"/>
              <a:buNone/>
            </a:pPr>
            <a:endParaRPr lang="pt-BR" sz="25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146050" indent="0">
              <a:buFont typeface="Roboto"/>
              <a:buNone/>
            </a:pPr>
            <a:r>
              <a:rPr lang="pt-BR" sz="2500" dirty="0">
                <a:solidFill>
                  <a:srgbClr val="0D0D0D"/>
                </a:solidFill>
                <a:latin typeface="Roboto" panose="02000000000000000000" pitchFamily="2" charset="0"/>
                <a:ea typeface="Roboto" panose="02000000000000000000" pitchFamily="2" charset="0"/>
                <a:cs typeface="Roboto" panose="02000000000000000000" pitchFamily="2" charset="0"/>
              </a:rPr>
              <a:t>Isso sugere que o modelo em produção está se adaptando aos novos dados de forma positiva, especialmente no que diz respeito à capacidade de fazer previsões gerais. No entanto, a diferença nos resultados também sugere que pode ser necessário um ajuste ou reavaliação contínua do modelo na base de produção para garantir que ele continue a performar bem com novos dados.</a:t>
            </a:r>
            <a:endParaRPr lang="pt-BR" sz="2500" dirty="0"/>
          </a:p>
        </p:txBody>
      </p:sp>
      <p:pic>
        <p:nvPicPr>
          <p:cNvPr id="8" name="Imagem 7">
            <a:extLst>
              <a:ext uri="{FF2B5EF4-FFF2-40B4-BE49-F238E27FC236}">
                <a16:creationId xmlns:a16="http://schemas.microsoft.com/office/drawing/2014/main" id="{FF5641F5-0563-768E-038D-C1F2C75FE447}"/>
              </a:ext>
            </a:extLst>
          </p:cNvPr>
          <p:cNvPicPr>
            <a:picLocks noChangeAspect="1"/>
          </p:cNvPicPr>
          <p:nvPr/>
        </p:nvPicPr>
        <p:blipFill>
          <a:blip r:embed="rId3"/>
          <a:stretch>
            <a:fillRect/>
          </a:stretch>
        </p:blipFill>
        <p:spPr>
          <a:xfrm>
            <a:off x="4217287" y="1468760"/>
            <a:ext cx="4744738" cy="36747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Pipeline de Aplicação do Modelo</a:t>
            </a:r>
            <a:endParaRPr/>
          </a:p>
          <a:p>
            <a:pPr marL="0" lvl="0" indent="0" algn="l" rtl="0">
              <a:spcBef>
                <a:spcPts val="0"/>
              </a:spcBef>
              <a:spcAft>
                <a:spcPts val="0"/>
              </a:spcAft>
              <a:buNone/>
            </a:pPr>
            <a:endParaRPr/>
          </a:p>
        </p:txBody>
      </p:sp>
      <p:sp>
        <p:nvSpPr>
          <p:cNvPr id="195" name="Google Shape;195;p33"/>
          <p:cNvSpPr txBox="1">
            <a:spLocks noGrp="1"/>
          </p:cNvSpPr>
          <p:nvPr>
            <p:ph type="body" idx="1"/>
          </p:nvPr>
        </p:nvSpPr>
        <p:spPr>
          <a:xfrm>
            <a:off x="148684" y="1505700"/>
            <a:ext cx="3950300" cy="3467744"/>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pt-BR" sz="1400" b="1" dirty="0"/>
              <a:t>Interface Monitoramento </a:t>
            </a:r>
            <a:endParaRPr sz="1400" b="1" dirty="0"/>
          </a:p>
          <a:p>
            <a:pPr marL="146050" indent="0" algn="l">
              <a:buNone/>
            </a:pPr>
            <a:br>
              <a:rPr lang="pt-BR" sz="1400" dirty="0"/>
            </a:br>
            <a:r>
              <a:rPr lang="pt-BR" b="1" i="0" dirty="0">
                <a:solidFill>
                  <a:srgbClr val="0D0D0D"/>
                </a:solidFill>
                <a:effectLst/>
                <a:highlight>
                  <a:srgbClr val="FFFFFF"/>
                </a:highlight>
                <a:latin typeface="Söhne"/>
              </a:rPr>
              <a:t>Cenário com disponibilidade da variável resposta</a:t>
            </a:r>
            <a:r>
              <a:rPr lang="pt-BR" b="0" i="0" dirty="0">
                <a:solidFill>
                  <a:srgbClr val="0D0D0D"/>
                </a:solidFill>
                <a:effectLst/>
                <a:highlight>
                  <a:srgbClr val="FFFFFF"/>
                </a:highlight>
                <a:latin typeface="Söhne"/>
              </a:rPr>
              <a:t>:</a:t>
            </a:r>
          </a:p>
          <a:p>
            <a:pPr marL="457200" lvl="1" indent="0" algn="l">
              <a:buNone/>
            </a:pPr>
            <a:r>
              <a:rPr lang="pt-BR" b="0" i="0" dirty="0">
                <a:solidFill>
                  <a:srgbClr val="0D0D0D"/>
                </a:solidFill>
                <a:effectLst/>
                <a:highlight>
                  <a:srgbClr val="FFFFFF"/>
                </a:highlight>
                <a:latin typeface="Söhne"/>
              </a:rPr>
              <a:t>Utilizando métricas como log </a:t>
            </a:r>
            <a:r>
              <a:rPr lang="pt-BR" b="0" i="0" dirty="0" err="1">
                <a:solidFill>
                  <a:srgbClr val="0D0D0D"/>
                </a:solidFill>
                <a:effectLst/>
                <a:highlight>
                  <a:srgbClr val="FFFFFF"/>
                </a:highlight>
                <a:latin typeface="Söhne"/>
              </a:rPr>
              <a:t>loss</a:t>
            </a:r>
            <a:r>
              <a:rPr lang="pt-BR" b="0" i="0" dirty="0">
                <a:solidFill>
                  <a:srgbClr val="0D0D0D"/>
                </a:solidFill>
                <a:effectLst/>
                <a:highlight>
                  <a:srgbClr val="FFFFFF"/>
                </a:highlight>
                <a:latin typeface="Söhne"/>
              </a:rPr>
              <a:t>, F1-score, precisão e recall, calculadas com base nas previsões do modelo e nos rótulos verdadeiros disponíveis durante a avaliação do modelo.</a:t>
            </a:r>
          </a:p>
          <a:p>
            <a:pPr marL="457200" lvl="1" indent="0" algn="l">
              <a:buNone/>
            </a:pPr>
            <a:r>
              <a:rPr lang="pt-BR" b="0" i="0" dirty="0">
                <a:solidFill>
                  <a:srgbClr val="0D0D0D"/>
                </a:solidFill>
                <a:effectLst/>
                <a:highlight>
                  <a:srgbClr val="FFFFFF"/>
                </a:highlight>
                <a:latin typeface="Söhne"/>
              </a:rPr>
              <a:t>Podemos monitorar essas métricas continuamente e estabelecer limites aceitáveis para cada uma delas.</a:t>
            </a:r>
          </a:p>
          <a:p>
            <a:pPr marL="457200" lvl="1" indent="0" algn="l">
              <a:buNone/>
            </a:pPr>
            <a:r>
              <a:rPr lang="pt-BR" b="0" i="0" dirty="0">
                <a:solidFill>
                  <a:srgbClr val="0D0D0D"/>
                </a:solidFill>
                <a:effectLst/>
                <a:highlight>
                  <a:srgbClr val="FFFFFF"/>
                </a:highlight>
                <a:latin typeface="Söhne"/>
              </a:rPr>
              <a:t>Se as métricas começarem a divergir significativamente dos valores esperados ou se houver uma tendência negativa persistente, isso pode indicar uma degradação no desempenho do modelo.</a:t>
            </a:r>
          </a:p>
          <a:p>
            <a:pPr marL="457200" lvl="1" indent="0" algn="l">
              <a:buNone/>
            </a:pPr>
            <a:r>
              <a:rPr lang="pt-BR" b="0" i="0" dirty="0">
                <a:solidFill>
                  <a:srgbClr val="0D0D0D"/>
                </a:solidFill>
                <a:effectLst/>
                <a:highlight>
                  <a:srgbClr val="FFFFFF"/>
                </a:highlight>
                <a:latin typeface="Söhne"/>
              </a:rPr>
              <a:t>Por exemplo, um aumento no log </a:t>
            </a:r>
            <a:r>
              <a:rPr lang="pt-BR" b="0" i="0" dirty="0" err="1">
                <a:solidFill>
                  <a:srgbClr val="0D0D0D"/>
                </a:solidFill>
                <a:effectLst/>
                <a:highlight>
                  <a:srgbClr val="FFFFFF"/>
                </a:highlight>
                <a:latin typeface="Söhne"/>
              </a:rPr>
              <a:t>loss</a:t>
            </a:r>
            <a:r>
              <a:rPr lang="pt-BR" b="0" i="0" dirty="0">
                <a:solidFill>
                  <a:srgbClr val="0D0D0D"/>
                </a:solidFill>
                <a:effectLst/>
                <a:highlight>
                  <a:srgbClr val="FFFFFF"/>
                </a:highlight>
                <a:latin typeface="Söhne"/>
              </a:rPr>
              <a:t> ou uma queda no F1-score podem sugerir que o modelo está perdendo precisão ou se tornando menos confiável em suas previsões.</a:t>
            </a:r>
          </a:p>
          <a:p>
            <a:pPr marL="146050" indent="0" algn="l">
              <a:buNone/>
            </a:pPr>
            <a:r>
              <a:rPr lang="pt-BR" b="1" i="0" dirty="0">
                <a:solidFill>
                  <a:srgbClr val="0D0D0D"/>
                </a:solidFill>
                <a:effectLst/>
                <a:highlight>
                  <a:srgbClr val="FFFFFF"/>
                </a:highlight>
                <a:latin typeface="Söhne"/>
              </a:rPr>
              <a:t>Cenário sem disponibilidade da variável resposta</a:t>
            </a:r>
            <a:r>
              <a:rPr lang="pt-BR" b="0" i="0" dirty="0">
                <a:solidFill>
                  <a:srgbClr val="0D0D0D"/>
                </a:solidFill>
                <a:effectLst/>
                <a:highlight>
                  <a:srgbClr val="FFFFFF"/>
                </a:highlight>
                <a:latin typeface="Söhne"/>
              </a:rPr>
              <a:t>:</a:t>
            </a:r>
          </a:p>
          <a:p>
            <a:pPr marL="457200" lvl="1" indent="0" algn="l">
              <a:buNone/>
            </a:pPr>
            <a:r>
              <a:rPr lang="pt-BR" b="0" i="0" dirty="0">
                <a:solidFill>
                  <a:srgbClr val="0D0D0D"/>
                </a:solidFill>
                <a:effectLst/>
                <a:highlight>
                  <a:srgbClr val="FFFFFF"/>
                </a:highlight>
                <a:latin typeface="Söhne"/>
              </a:rPr>
              <a:t>Monitorando a distribuição das previsões do modelo ao longo do tempo e verificando se ela está mudando drasticamente.</a:t>
            </a:r>
          </a:p>
          <a:p>
            <a:pPr marL="457200" lvl="1" indent="0" algn="l">
              <a:buNone/>
            </a:pPr>
            <a:r>
              <a:rPr lang="pt-BR" b="0" i="0" dirty="0">
                <a:solidFill>
                  <a:srgbClr val="0D0D0D"/>
                </a:solidFill>
                <a:effectLst/>
                <a:highlight>
                  <a:srgbClr val="FFFFFF"/>
                </a:highlight>
                <a:latin typeface="Söhne"/>
              </a:rPr>
              <a:t>Podemos comparar a distribuição atual das previsões com a distribuição histórica para identificar quaisquer desvios significativos.</a:t>
            </a:r>
          </a:p>
          <a:p>
            <a:pPr marL="457200" lvl="1" indent="0" algn="l">
              <a:buNone/>
            </a:pPr>
            <a:r>
              <a:rPr lang="pt-BR" b="0" i="0" dirty="0">
                <a:solidFill>
                  <a:srgbClr val="0D0D0D"/>
                </a:solidFill>
                <a:effectLst/>
                <a:highlight>
                  <a:srgbClr val="FFFFFF"/>
                </a:highlight>
                <a:latin typeface="Söhne"/>
              </a:rPr>
              <a:t>Além disso, podemos usar técnicas de detecção de anomalias para identificar padrões incomuns nas previsões do modelo ou nos dados de entrada.</a:t>
            </a:r>
          </a:p>
          <a:p>
            <a:pPr marL="457200" lvl="1" indent="0" algn="l">
              <a:buNone/>
            </a:pPr>
            <a:r>
              <a:rPr lang="pt-BR" b="0" i="0" dirty="0">
                <a:solidFill>
                  <a:srgbClr val="0D0D0D"/>
                </a:solidFill>
                <a:effectLst/>
                <a:highlight>
                  <a:srgbClr val="FFFFFF"/>
                </a:highlight>
                <a:latin typeface="Söhne"/>
              </a:rPr>
              <a:t>Por exemplo, podemos procurar por previsões que estejam fora do intervalo esperado com base na distribuição histórica das previsões.</a:t>
            </a:r>
            <a:endParaRPr sz="1400" dirty="0"/>
          </a:p>
        </p:txBody>
      </p:sp>
      <p:pic>
        <p:nvPicPr>
          <p:cNvPr id="9" name="Imagem 8">
            <a:extLst>
              <a:ext uri="{FF2B5EF4-FFF2-40B4-BE49-F238E27FC236}">
                <a16:creationId xmlns:a16="http://schemas.microsoft.com/office/drawing/2014/main" id="{35F6FBBD-D38F-B003-FF05-AA70693281F9}"/>
              </a:ext>
            </a:extLst>
          </p:cNvPr>
          <p:cNvPicPr>
            <a:picLocks noChangeAspect="1"/>
          </p:cNvPicPr>
          <p:nvPr/>
        </p:nvPicPr>
        <p:blipFill>
          <a:blip r:embed="rId3"/>
          <a:stretch>
            <a:fillRect/>
          </a:stretch>
        </p:blipFill>
        <p:spPr>
          <a:xfrm>
            <a:off x="5331366" y="1280512"/>
            <a:ext cx="3812634" cy="2451429"/>
          </a:xfrm>
          <a:prstGeom prst="rect">
            <a:avLst/>
          </a:prstGeom>
          <a:ln>
            <a:solidFill>
              <a:schemeClr val="tx1"/>
            </a:solidFill>
          </a:ln>
        </p:spPr>
      </p:pic>
      <p:pic>
        <p:nvPicPr>
          <p:cNvPr id="7" name="Imagem 6">
            <a:extLst>
              <a:ext uri="{FF2B5EF4-FFF2-40B4-BE49-F238E27FC236}">
                <a16:creationId xmlns:a16="http://schemas.microsoft.com/office/drawing/2014/main" id="{66DF9121-A5E5-7D8E-E821-4675786CACA3}"/>
              </a:ext>
            </a:extLst>
          </p:cNvPr>
          <p:cNvPicPr>
            <a:picLocks noChangeAspect="1"/>
          </p:cNvPicPr>
          <p:nvPr/>
        </p:nvPicPr>
        <p:blipFill>
          <a:blip r:embed="rId4"/>
          <a:stretch>
            <a:fillRect/>
          </a:stretch>
        </p:blipFill>
        <p:spPr>
          <a:xfrm>
            <a:off x="4098984" y="2571750"/>
            <a:ext cx="4270684" cy="2451429"/>
          </a:xfrm>
          <a:prstGeom prst="rect">
            <a:avLst/>
          </a:prstGeom>
          <a:ln>
            <a:solidFill>
              <a:schemeClr val="tx1"/>
            </a:solid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Pipeline de Aplicação do Modelo</a:t>
            </a:r>
            <a:endParaRPr/>
          </a:p>
          <a:p>
            <a:pPr marL="0" lvl="0" indent="0" algn="l" rtl="0">
              <a:spcBef>
                <a:spcPts val="0"/>
              </a:spcBef>
              <a:spcAft>
                <a:spcPts val="0"/>
              </a:spcAft>
              <a:buNone/>
            </a:pPr>
            <a:endParaRPr/>
          </a:p>
        </p:txBody>
      </p:sp>
      <p:sp>
        <p:nvSpPr>
          <p:cNvPr id="195" name="Google Shape;195;p33"/>
          <p:cNvSpPr txBox="1">
            <a:spLocks noGrp="1"/>
          </p:cNvSpPr>
          <p:nvPr>
            <p:ph type="body" idx="1"/>
          </p:nvPr>
        </p:nvSpPr>
        <p:spPr>
          <a:xfrm>
            <a:off x="148684" y="1505700"/>
            <a:ext cx="3434575" cy="34677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200" b="1" dirty="0">
                <a:latin typeface="Roboto" panose="02000000000000000000" pitchFamily="2" charset="0"/>
                <a:ea typeface="Roboto" panose="02000000000000000000" pitchFamily="2" charset="0"/>
                <a:cs typeface="Roboto" panose="02000000000000000000" pitchFamily="2" charset="0"/>
              </a:rPr>
              <a:t>O modelo é aderente a essa nova base? O que mudou entre uma base e outra? Justifique.</a:t>
            </a:r>
          </a:p>
          <a:p>
            <a:pPr marL="0" lvl="0" indent="0" algn="l" rtl="0">
              <a:spcBef>
                <a:spcPts val="0"/>
              </a:spcBef>
              <a:spcAft>
                <a:spcPts val="0"/>
              </a:spcAft>
              <a:buNone/>
            </a:pPr>
            <a:br>
              <a:rPr lang="pt-BR" sz="800" dirty="0">
                <a:latin typeface="Roboto" panose="02000000000000000000" pitchFamily="2" charset="0"/>
                <a:ea typeface="Roboto" panose="02000000000000000000" pitchFamily="2" charset="0"/>
                <a:cs typeface="Roboto" panose="02000000000000000000" pitchFamily="2" charset="0"/>
              </a:rPr>
            </a:br>
            <a:r>
              <a:rPr lang="pt-BR" sz="800" b="1" kern="100" dirty="0">
                <a:effectLst/>
                <a:latin typeface="Roboto" panose="02000000000000000000" pitchFamily="2" charset="0"/>
                <a:ea typeface="Roboto" panose="02000000000000000000" pitchFamily="2" charset="0"/>
                <a:cs typeface="Roboto" panose="02000000000000000000" pitchFamily="2" charset="0"/>
              </a:rPr>
              <a:t>Média das previsões:</a:t>
            </a:r>
            <a:br>
              <a:rPr lang="pt-BR" sz="800" kern="100" dirty="0">
                <a:effectLst/>
                <a:latin typeface="Roboto" panose="02000000000000000000" pitchFamily="2" charset="0"/>
                <a:ea typeface="Roboto" panose="02000000000000000000" pitchFamily="2" charset="0"/>
                <a:cs typeface="Roboto" panose="02000000000000000000" pitchFamily="2" charset="0"/>
              </a:rPr>
            </a:br>
            <a:r>
              <a:rPr lang="pt-BR" sz="800" kern="100" dirty="0">
                <a:effectLst/>
                <a:latin typeface="Roboto" panose="02000000000000000000" pitchFamily="2" charset="0"/>
                <a:ea typeface="Roboto" panose="02000000000000000000" pitchFamily="2" charset="0"/>
                <a:cs typeface="Roboto" panose="02000000000000000000" pitchFamily="2" charset="0"/>
              </a:rPr>
              <a:t>Na base de produção, o modelo está prevendo mais resultados positivos em comparação com a base de desenvolvimento.</a:t>
            </a:r>
          </a:p>
          <a:p>
            <a:pPr marL="146050" indent="0">
              <a:lnSpc>
                <a:spcPct val="107000"/>
              </a:lnSpc>
              <a:spcAft>
                <a:spcPts val="800"/>
              </a:spcAft>
              <a:buNone/>
            </a:pPr>
            <a:r>
              <a:rPr lang="pt-BR" sz="800" b="1" kern="100" dirty="0">
                <a:effectLst/>
                <a:latin typeface="Roboto" panose="02000000000000000000" pitchFamily="2" charset="0"/>
                <a:ea typeface="Roboto" panose="02000000000000000000" pitchFamily="2" charset="0"/>
                <a:cs typeface="Roboto" panose="02000000000000000000" pitchFamily="2" charset="0"/>
              </a:rPr>
              <a:t>Dispersão das previsões:</a:t>
            </a:r>
            <a:br>
              <a:rPr lang="pt-BR" sz="800" kern="100" dirty="0">
                <a:effectLst/>
                <a:latin typeface="Roboto" panose="02000000000000000000" pitchFamily="2" charset="0"/>
                <a:ea typeface="Roboto" panose="02000000000000000000" pitchFamily="2" charset="0"/>
                <a:cs typeface="Roboto" panose="02000000000000000000" pitchFamily="2" charset="0"/>
              </a:rPr>
            </a:br>
            <a:r>
              <a:rPr lang="pt-BR" sz="800" kern="100" dirty="0">
                <a:effectLst/>
                <a:latin typeface="Roboto" panose="02000000000000000000" pitchFamily="2" charset="0"/>
                <a:ea typeface="Roboto" panose="02000000000000000000" pitchFamily="2" charset="0"/>
                <a:cs typeface="Roboto" panose="02000000000000000000" pitchFamily="2" charset="0"/>
              </a:rPr>
              <a:t>As previsões do modelo para a base de produção estão mais dispersas do que na base de desenvolvimento, indicando uma variabilidade maior nos resultados.</a:t>
            </a:r>
          </a:p>
          <a:p>
            <a:pPr marL="146050" indent="0">
              <a:lnSpc>
                <a:spcPct val="107000"/>
              </a:lnSpc>
              <a:spcAft>
                <a:spcPts val="800"/>
              </a:spcAft>
              <a:buNone/>
            </a:pPr>
            <a:r>
              <a:rPr lang="pt-BR" sz="800" b="1" kern="100" dirty="0">
                <a:effectLst/>
                <a:latin typeface="Roboto" panose="02000000000000000000" pitchFamily="2" charset="0"/>
                <a:ea typeface="Roboto" panose="02000000000000000000" pitchFamily="2" charset="0"/>
                <a:cs typeface="Roboto" panose="02000000000000000000" pitchFamily="2" charset="0"/>
              </a:rPr>
              <a:t>Escala das previsões:</a:t>
            </a:r>
            <a:br>
              <a:rPr lang="pt-BR" sz="800" kern="100" dirty="0">
                <a:effectLst/>
                <a:latin typeface="Roboto" panose="02000000000000000000" pitchFamily="2" charset="0"/>
                <a:ea typeface="Roboto" panose="02000000000000000000" pitchFamily="2" charset="0"/>
                <a:cs typeface="Roboto" panose="02000000000000000000" pitchFamily="2" charset="0"/>
              </a:rPr>
            </a:br>
            <a:r>
              <a:rPr lang="pt-BR" sz="800" kern="100" dirty="0">
                <a:effectLst/>
                <a:latin typeface="Roboto" panose="02000000000000000000" pitchFamily="2" charset="0"/>
                <a:ea typeface="Roboto" panose="02000000000000000000" pitchFamily="2" charset="0"/>
                <a:cs typeface="Roboto" panose="02000000000000000000" pitchFamily="2" charset="0"/>
              </a:rPr>
              <a:t>Na base de produção, as previsões do modelo estão em uma escala diferente, com o valor máximo sendo menor do que 1.</a:t>
            </a:r>
            <a:br>
              <a:rPr lang="pt-BR" sz="800" kern="100" dirty="0">
                <a:effectLst/>
                <a:latin typeface="Roboto" panose="02000000000000000000" pitchFamily="2" charset="0"/>
                <a:ea typeface="Roboto" panose="02000000000000000000" pitchFamily="2" charset="0"/>
                <a:cs typeface="Roboto" panose="02000000000000000000" pitchFamily="2" charset="0"/>
              </a:rPr>
            </a:br>
            <a:endParaRPr lang="pt-BR" sz="800" kern="100" dirty="0">
              <a:effectLst/>
              <a:latin typeface="Roboto" panose="02000000000000000000" pitchFamily="2" charset="0"/>
              <a:ea typeface="Roboto" panose="02000000000000000000" pitchFamily="2" charset="0"/>
              <a:cs typeface="Roboto" panose="02000000000000000000" pitchFamily="2" charset="0"/>
            </a:endParaRPr>
          </a:p>
          <a:p>
            <a:pPr marL="146050" indent="0">
              <a:buNone/>
            </a:pPr>
            <a:r>
              <a:rPr lang="pt-BR" sz="800" dirty="0">
                <a:effectLst/>
                <a:latin typeface="Roboto" panose="02000000000000000000" pitchFamily="2" charset="0"/>
                <a:ea typeface="Roboto" panose="02000000000000000000" pitchFamily="2" charset="0"/>
                <a:cs typeface="Roboto" panose="02000000000000000000" pitchFamily="2" charset="0"/>
              </a:rPr>
              <a:t>Essas diferenças sugerem que o modelo pode não estar completamente alinhado com a nova base de produção, o que pode ser devido a mudanças nas características dos dados ou no contexto de aplicação do modelo. Uma análise mais detalhada das diferenças entre as bases seria necessária para determinar as causas específicas e ajustar o modelo, se necessário, para melhor se adequar à nova base de produção.</a:t>
            </a:r>
            <a:endParaRPr sz="800" dirty="0">
              <a:latin typeface="Roboto" panose="02000000000000000000" pitchFamily="2" charset="0"/>
              <a:ea typeface="Roboto" panose="02000000000000000000" pitchFamily="2" charset="0"/>
              <a:cs typeface="Roboto" panose="02000000000000000000" pitchFamily="2" charset="0"/>
            </a:endParaRPr>
          </a:p>
        </p:txBody>
      </p:sp>
      <p:pic>
        <p:nvPicPr>
          <p:cNvPr id="3" name="Imagem 2">
            <a:extLst>
              <a:ext uri="{FF2B5EF4-FFF2-40B4-BE49-F238E27FC236}">
                <a16:creationId xmlns:a16="http://schemas.microsoft.com/office/drawing/2014/main" id="{F6B528C5-C1E0-5C47-F931-4A14A9B2BFFF}"/>
              </a:ext>
            </a:extLst>
          </p:cNvPr>
          <p:cNvPicPr>
            <a:picLocks noChangeAspect="1"/>
          </p:cNvPicPr>
          <p:nvPr/>
        </p:nvPicPr>
        <p:blipFill>
          <a:blip r:embed="rId3"/>
          <a:stretch>
            <a:fillRect/>
          </a:stretch>
        </p:blipFill>
        <p:spPr>
          <a:xfrm>
            <a:off x="3587265" y="1760874"/>
            <a:ext cx="2804387" cy="2881701"/>
          </a:xfrm>
          <a:prstGeom prst="rect">
            <a:avLst/>
          </a:prstGeom>
        </p:spPr>
      </p:pic>
      <p:pic>
        <p:nvPicPr>
          <p:cNvPr id="5" name="Imagem 4">
            <a:extLst>
              <a:ext uri="{FF2B5EF4-FFF2-40B4-BE49-F238E27FC236}">
                <a16:creationId xmlns:a16="http://schemas.microsoft.com/office/drawing/2014/main" id="{45F51276-F757-276E-3CD2-BC509539992D}"/>
              </a:ext>
            </a:extLst>
          </p:cNvPr>
          <p:cNvPicPr>
            <a:picLocks noChangeAspect="1"/>
          </p:cNvPicPr>
          <p:nvPr/>
        </p:nvPicPr>
        <p:blipFill>
          <a:blip r:embed="rId4"/>
          <a:stretch>
            <a:fillRect/>
          </a:stretch>
        </p:blipFill>
        <p:spPr>
          <a:xfrm>
            <a:off x="6339612" y="1746006"/>
            <a:ext cx="2804387" cy="2889154"/>
          </a:xfrm>
          <a:prstGeom prst="rect">
            <a:avLst/>
          </a:prstGeom>
        </p:spPr>
      </p:pic>
    </p:spTree>
    <p:extLst>
      <p:ext uri="{BB962C8B-B14F-4D97-AF65-F5344CB8AC3E}">
        <p14:creationId xmlns:p14="http://schemas.microsoft.com/office/powerpoint/2010/main" val="2167411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Pipeline de Aplicação do Modelo</a:t>
            </a:r>
            <a:endParaRPr/>
          </a:p>
          <a:p>
            <a:pPr marL="0" lvl="0" indent="0" algn="l" rtl="0">
              <a:spcBef>
                <a:spcPts val="0"/>
              </a:spcBef>
              <a:spcAft>
                <a:spcPts val="0"/>
              </a:spcAft>
              <a:buNone/>
            </a:pPr>
            <a:endParaRPr/>
          </a:p>
        </p:txBody>
      </p:sp>
      <p:sp>
        <p:nvSpPr>
          <p:cNvPr id="202" name="Google Shape;202;p34"/>
          <p:cNvSpPr txBox="1">
            <a:spLocks noGrp="1"/>
          </p:cNvSpPr>
          <p:nvPr>
            <p:ph type="body" idx="1"/>
          </p:nvPr>
        </p:nvSpPr>
        <p:spPr>
          <a:xfrm>
            <a:off x="311700" y="1505700"/>
            <a:ext cx="4260300" cy="3467744"/>
          </a:xfrm>
          <a:prstGeom prst="rect">
            <a:avLst/>
          </a:prstGeom>
        </p:spPr>
        <p:txBody>
          <a:bodyPr spcFirstLastPara="1" wrap="square" lIns="91425" tIns="91425" rIns="91425" bIns="91425" anchor="t" anchorCtr="0">
            <a:normAutofit fontScale="40000" lnSpcReduction="20000"/>
          </a:bodyPr>
          <a:lstStyle/>
          <a:p>
            <a:pPr marL="0" lvl="0" indent="0" rtl="0">
              <a:spcBef>
                <a:spcPts val="0"/>
              </a:spcBef>
              <a:spcAft>
                <a:spcPts val="0"/>
              </a:spcAft>
              <a:buNone/>
            </a:pPr>
            <a:r>
              <a:rPr lang="pt-BR" sz="3000" b="1" dirty="0"/>
              <a:t>Retreinamento</a:t>
            </a:r>
            <a:endParaRPr sz="3000" b="1" dirty="0"/>
          </a:p>
          <a:p>
            <a:pPr marL="0" lvl="0" indent="0" rtl="0">
              <a:spcBef>
                <a:spcPts val="1200"/>
              </a:spcBef>
              <a:spcAft>
                <a:spcPts val="0"/>
              </a:spcAft>
              <a:buNone/>
            </a:pPr>
            <a:r>
              <a:rPr lang="pt-BR" sz="23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 estratégia reativa de </a:t>
            </a:r>
            <a:r>
              <a:rPr lang="pt-BR" sz="2300" b="0" i="0" dirty="0" err="1">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retraining</a:t>
            </a:r>
            <a:r>
              <a:rPr lang="pt-BR" sz="23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atualiza o modelo somente quando ocorre uma degradação significativa no desempenho, identificada por métricas de avaliação ou sinais de alerta. Isso ocorre quando o modelo apresenta um desempenho abaixo dos limites aceitáveis ou começa a divergir das métricas esperadas. Nesse caso, o modelo é </a:t>
            </a:r>
            <a:r>
              <a:rPr lang="pt-BR" sz="2300" b="0" i="0" dirty="0" err="1">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retrainado</a:t>
            </a:r>
            <a:r>
              <a:rPr lang="pt-BR" sz="23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com novos dados disponíveis para corrigir os problemas de desempenho. </a:t>
            </a:r>
          </a:p>
          <a:p>
            <a:pPr marL="0" lvl="0" indent="0" rtl="0">
              <a:spcBef>
                <a:spcPts val="1200"/>
              </a:spcBef>
              <a:spcAft>
                <a:spcPts val="0"/>
              </a:spcAft>
              <a:buNone/>
            </a:pPr>
            <a:r>
              <a:rPr lang="pt-BR" sz="23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Por outro lado, a estratégia preditiva de </a:t>
            </a:r>
            <a:r>
              <a:rPr lang="pt-BR" sz="2300" b="0" i="0" dirty="0" err="1">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retraining</a:t>
            </a:r>
            <a:r>
              <a:rPr lang="pt-BR" sz="23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é mais proativa e se baseia na análise das tendências históricas de desempenho do modelo. Identificando padrões que podem indicar uma futura degradação, o modelo é </a:t>
            </a:r>
            <a:r>
              <a:rPr lang="pt-BR" sz="2300" b="0" i="0" dirty="0" err="1">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retrainado</a:t>
            </a:r>
            <a:r>
              <a:rPr lang="pt-BR" sz="23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regularmente antes que ocorram problemas de desempenho. Essa abordagem visa evitar quedas significativas no desempenho, antecipando-se a elas por meio de atualizações regulares do modelo.</a:t>
            </a:r>
            <a:endParaRPr lang="pt-BR" sz="2300" dirty="0">
              <a:solidFill>
                <a:srgbClr val="0D0D0D"/>
              </a:solidFill>
              <a:highlight>
                <a:srgbClr val="FFFFFF"/>
              </a:highlight>
              <a:latin typeface="Roboto" panose="02000000000000000000" pitchFamily="2" charset="0"/>
              <a:ea typeface="Roboto" panose="02000000000000000000" pitchFamily="2" charset="0"/>
              <a:cs typeface="Roboto" panose="02000000000000000000" pitchFamily="2" charset="0"/>
            </a:endParaRPr>
          </a:p>
          <a:p>
            <a:pPr marL="0" lvl="0" indent="0" rtl="0">
              <a:spcBef>
                <a:spcPts val="1200"/>
              </a:spcBef>
              <a:spcAft>
                <a:spcPts val="0"/>
              </a:spcAft>
              <a:buNone/>
            </a:pPr>
            <a:r>
              <a:rPr lang="pt-BR" sz="2500" b="1" dirty="0">
                <a:latin typeface="Roboto" panose="02000000000000000000" pitchFamily="2" charset="0"/>
                <a:ea typeface="Roboto" panose="02000000000000000000" pitchFamily="2" charset="0"/>
                <a:cs typeface="Roboto" panose="02000000000000000000" pitchFamily="2" charset="0"/>
              </a:rPr>
              <a:t>Estratégia reativa</a:t>
            </a:r>
            <a:r>
              <a:rPr lang="pt-BR" sz="2500" dirty="0">
                <a:latin typeface="Roboto" panose="02000000000000000000" pitchFamily="2" charset="0"/>
                <a:ea typeface="Roboto" panose="02000000000000000000" pitchFamily="2" charset="0"/>
                <a:cs typeface="Roboto" panose="02000000000000000000" pitchFamily="2" charset="0"/>
              </a:rPr>
              <a:t>:</a:t>
            </a:r>
            <a:br>
              <a:rPr lang="pt-BR" sz="2300" dirty="0">
                <a:latin typeface="Roboto" panose="02000000000000000000" pitchFamily="2" charset="0"/>
                <a:ea typeface="Roboto" panose="02000000000000000000" pitchFamily="2" charset="0"/>
                <a:cs typeface="Roboto" panose="02000000000000000000" pitchFamily="2" charset="0"/>
              </a:rPr>
            </a:br>
            <a:r>
              <a:rPr lang="pt-BR" sz="23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Monitorei continuamente as métricas de desempenho do modelo, como log </a:t>
            </a:r>
            <a:r>
              <a:rPr lang="pt-BR" sz="2300" b="0" i="0" dirty="0" err="1">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loss</a:t>
            </a:r>
            <a:r>
              <a:rPr lang="pt-BR" sz="23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F1-score, precisão e recall, durante a operação do modelo. Se houver uma degradação significativa em qualquer uma dessas métricas ou se os sinais de alerta forem acionados, iniciamos um processo de </a:t>
            </a:r>
            <a:r>
              <a:rPr lang="pt-BR" sz="2300" b="0" i="0" dirty="0" err="1">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retraining</a:t>
            </a:r>
            <a:r>
              <a:rPr lang="pt-BR" sz="23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para atualizar o modelo com novos dados e corrigir possíveis problemas de desempenho.</a:t>
            </a:r>
            <a:endParaRPr sz="2300" dirty="0">
              <a:latin typeface="Roboto" panose="02000000000000000000" pitchFamily="2" charset="0"/>
              <a:ea typeface="Roboto" panose="02000000000000000000" pitchFamily="2" charset="0"/>
              <a:cs typeface="Roboto" panose="02000000000000000000" pitchFamily="2" charset="0"/>
            </a:endParaRPr>
          </a:p>
          <a:p>
            <a:pPr marL="457200" lvl="0" indent="0" rtl="0">
              <a:spcBef>
                <a:spcPts val="1200"/>
              </a:spcBef>
              <a:spcAft>
                <a:spcPts val="1200"/>
              </a:spcAft>
              <a:buNone/>
            </a:pPr>
            <a:endParaRPr sz="1400" dirty="0"/>
          </a:p>
        </p:txBody>
      </p:sp>
      <p:sp>
        <p:nvSpPr>
          <p:cNvPr id="203" name="Google Shape;203;p34"/>
          <p:cNvSpPr txBox="1">
            <a:spLocks noGrp="1"/>
          </p:cNvSpPr>
          <p:nvPr>
            <p:ph type="body" idx="1"/>
          </p:nvPr>
        </p:nvSpPr>
        <p:spPr>
          <a:xfrm>
            <a:off x="4701725" y="1505700"/>
            <a:ext cx="4260300" cy="3076200"/>
          </a:xfrm>
          <a:prstGeom prst="rect">
            <a:avLst/>
          </a:prstGeom>
        </p:spPr>
        <p:txBody>
          <a:bodyPr spcFirstLastPara="1" wrap="square" lIns="91425" tIns="91425" rIns="91425" bIns="91425" anchor="t" anchorCtr="0">
            <a:normAutofit/>
          </a:bodyPr>
          <a:lstStyle/>
          <a:p>
            <a:pPr marL="0" lvl="0" indent="0" rtl="0">
              <a:spcBef>
                <a:spcPts val="0"/>
              </a:spcBef>
              <a:spcAft>
                <a:spcPts val="1200"/>
              </a:spcAft>
              <a:buNone/>
            </a:pPr>
            <a:r>
              <a:rPr lang="pt-BR" sz="1000" b="1" dirty="0"/>
              <a:t>Estratégia preditiva</a:t>
            </a:r>
            <a:r>
              <a:rPr lang="pt-BR" sz="1000" dirty="0"/>
              <a:t>:</a:t>
            </a:r>
            <a:br>
              <a:rPr lang="pt-BR" sz="1000" dirty="0"/>
            </a:br>
            <a:r>
              <a:rPr lang="pt-BR" sz="9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Analisei as tendências históricas de desempenho do modelo e identificamos padrões que possam indicar uma futura degradação. Por exemplo, podemos observar se há uma queda gradual no F1-score ao longo do tempo ou se o log </a:t>
            </a:r>
            <a:r>
              <a:rPr lang="pt-BR" sz="900" b="0" i="0" dirty="0" err="1">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loss</a:t>
            </a:r>
            <a:r>
              <a:rPr lang="pt-BR" sz="9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está aumentando consistentemente. Com base nessas análises preditivas, estabelecemos um cronograma para </a:t>
            </a:r>
            <a:r>
              <a:rPr lang="pt-BR" sz="900" b="0" i="0" dirty="0" err="1">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retraining</a:t>
            </a:r>
            <a:r>
              <a:rPr lang="pt-BR" sz="9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regular do modelo, mesmo antes que ocorram problemas de desempenho evidentes. Isso nos permite manter o modelo atualizado e evitar quedas significativas na qualidade das previsões.</a:t>
            </a:r>
            <a:endParaRPr sz="9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Roteiro</a:t>
            </a:r>
            <a:endParaRPr/>
          </a:p>
        </p:txBody>
      </p:sp>
      <p:sp>
        <p:nvSpPr>
          <p:cNvPr id="77" name="Google Shape;77;p1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pt-BR" sz="1500"/>
              <a:t>Pipeline de Treinamento do Modelo</a:t>
            </a:r>
            <a:endParaRPr sz="1500"/>
          </a:p>
          <a:p>
            <a:pPr marL="914400" lvl="1" indent="-311150" algn="l" rtl="0">
              <a:spcBef>
                <a:spcPts val="0"/>
              </a:spcBef>
              <a:spcAft>
                <a:spcPts val="0"/>
              </a:spcAft>
              <a:buSzPts val="1300"/>
              <a:buChar char="○"/>
            </a:pPr>
            <a:r>
              <a:rPr lang="pt-BR" sz="1300"/>
              <a:t>Validação Cruzada</a:t>
            </a:r>
            <a:endParaRPr sz="1300"/>
          </a:p>
          <a:p>
            <a:pPr marL="914400" lvl="1" indent="-311150" algn="l" rtl="0">
              <a:spcBef>
                <a:spcPts val="0"/>
              </a:spcBef>
              <a:spcAft>
                <a:spcPts val="0"/>
              </a:spcAft>
              <a:buSzPts val="1300"/>
              <a:buChar char="○"/>
            </a:pPr>
            <a:r>
              <a:rPr lang="pt-BR" sz="1300"/>
              <a:t>Regressão Logística</a:t>
            </a:r>
            <a:endParaRPr sz="1300"/>
          </a:p>
          <a:p>
            <a:pPr marL="914400" lvl="1" indent="-311150" algn="l" rtl="0">
              <a:spcBef>
                <a:spcPts val="0"/>
              </a:spcBef>
              <a:spcAft>
                <a:spcPts val="0"/>
              </a:spcAft>
              <a:buSzPts val="1300"/>
              <a:buChar char="○"/>
            </a:pPr>
            <a:r>
              <a:rPr lang="pt-BR" sz="1300"/>
              <a:t>Árvore de Decisão</a:t>
            </a:r>
            <a:endParaRPr sz="1300"/>
          </a:p>
          <a:p>
            <a:pPr marL="914400" lvl="1" indent="-311150" algn="l" rtl="0">
              <a:spcBef>
                <a:spcPts val="0"/>
              </a:spcBef>
              <a:spcAft>
                <a:spcPts val="0"/>
              </a:spcAft>
              <a:buSzPts val="1300"/>
              <a:buChar char="○"/>
            </a:pPr>
            <a:r>
              <a:rPr lang="pt-BR" sz="1300"/>
              <a:t>Seleção, finalização e registro</a:t>
            </a:r>
            <a:endParaRPr sz="1300"/>
          </a:p>
          <a:p>
            <a:pPr marL="457200" lvl="0" indent="-323850" algn="l" rtl="0">
              <a:spcBef>
                <a:spcPts val="0"/>
              </a:spcBef>
              <a:spcAft>
                <a:spcPts val="0"/>
              </a:spcAft>
              <a:buSzPts val="1500"/>
              <a:buChar char="●"/>
            </a:pPr>
            <a:r>
              <a:rPr lang="pt-BR" sz="1500"/>
              <a:t>Aplicação do Modelo</a:t>
            </a:r>
            <a:endParaRPr sz="1500"/>
          </a:p>
          <a:p>
            <a:pPr marL="914400" lvl="1" indent="-311150" algn="l" rtl="0">
              <a:spcBef>
                <a:spcPts val="0"/>
              </a:spcBef>
              <a:spcAft>
                <a:spcPts val="0"/>
              </a:spcAft>
              <a:buSzPts val="1300"/>
              <a:buChar char="○"/>
            </a:pPr>
            <a:r>
              <a:rPr lang="pt-BR" sz="1300"/>
              <a:t>Model as a Service localmente</a:t>
            </a:r>
            <a:endParaRPr sz="1300"/>
          </a:p>
          <a:p>
            <a:pPr marL="914400" lvl="1" indent="-311150" algn="l" rtl="0">
              <a:spcBef>
                <a:spcPts val="0"/>
              </a:spcBef>
              <a:spcAft>
                <a:spcPts val="0"/>
              </a:spcAft>
              <a:buSzPts val="1300"/>
              <a:buChar char="○"/>
            </a:pPr>
            <a:r>
              <a:rPr lang="pt-BR" sz="1300"/>
              <a:t>Interface para aplicação na base de produção </a:t>
            </a:r>
            <a:endParaRPr sz="1300"/>
          </a:p>
          <a:p>
            <a:pPr marL="914400" lvl="1" indent="-311150" algn="l" rtl="0">
              <a:spcBef>
                <a:spcPts val="0"/>
              </a:spcBef>
              <a:spcAft>
                <a:spcPts val="0"/>
              </a:spcAft>
              <a:buSzPts val="1300"/>
              <a:buChar char="○"/>
            </a:pPr>
            <a:r>
              <a:rPr lang="pt-BR" sz="1300"/>
              <a:t>Monitoramento do modelo</a:t>
            </a:r>
            <a:endParaRPr sz="1300"/>
          </a:p>
        </p:txBody>
      </p:sp>
      <p:sp>
        <p:nvSpPr>
          <p:cNvPr id="78" name="Google Shape;78;p1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pt-BR" sz="1500"/>
              <a:t>Objetivo da modelagem</a:t>
            </a:r>
            <a:endParaRPr sz="1500"/>
          </a:p>
          <a:p>
            <a:pPr marL="457200" lvl="0" indent="-323850" algn="l" rtl="0">
              <a:spcBef>
                <a:spcPts val="0"/>
              </a:spcBef>
              <a:spcAft>
                <a:spcPts val="0"/>
              </a:spcAft>
              <a:buSzPts val="1500"/>
              <a:buChar char="●"/>
            </a:pPr>
            <a:r>
              <a:rPr lang="pt-BR" sz="1500"/>
              <a:t>Arquitetura da solução</a:t>
            </a:r>
            <a:endParaRPr sz="1500"/>
          </a:p>
          <a:p>
            <a:pPr marL="914400" lvl="1" indent="-311150" algn="l" rtl="0">
              <a:spcBef>
                <a:spcPts val="0"/>
              </a:spcBef>
              <a:spcAft>
                <a:spcPts val="0"/>
              </a:spcAft>
              <a:buSzPts val="1300"/>
              <a:buChar char="○"/>
            </a:pPr>
            <a:r>
              <a:rPr lang="pt-BR" sz="1300"/>
              <a:t>Diagrama</a:t>
            </a:r>
            <a:endParaRPr sz="1300"/>
          </a:p>
          <a:p>
            <a:pPr marL="914400" lvl="1" indent="-311150" algn="l" rtl="0">
              <a:spcBef>
                <a:spcPts val="0"/>
              </a:spcBef>
              <a:spcAft>
                <a:spcPts val="0"/>
              </a:spcAft>
              <a:buSzPts val="1300"/>
              <a:buChar char="○"/>
            </a:pPr>
            <a:r>
              <a:rPr lang="pt-BR" sz="1300"/>
              <a:t>Bibliotecas</a:t>
            </a:r>
            <a:endParaRPr sz="1300"/>
          </a:p>
          <a:p>
            <a:pPr marL="914400" lvl="1" indent="-311150" algn="l" rtl="0">
              <a:spcBef>
                <a:spcPts val="0"/>
              </a:spcBef>
              <a:spcAft>
                <a:spcPts val="0"/>
              </a:spcAft>
              <a:buSzPts val="1300"/>
              <a:buChar char="○"/>
            </a:pPr>
            <a:r>
              <a:rPr lang="pt-BR" sz="1300"/>
              <a:t>Artefatos e Métricas</a:t>
            </a:r>
            <a:endParaRPr sz="1300"/>
          </a:p>
          <a:p>
            <a:pPr marL="457200" lvl="0" indent="-323850" algn="l" rtl="0">
              <a:spcBef>
                <a:spcPts val="0"/>
              </a:spcBef>
              <a:spcAft>
                <a:spcPts val="0"/>
              </a:spcAft>
              <a:buSzPts val="1500"/>
              <a:buChar char="●"/>
            </a:pPr>
            <a:r>
              <a:rPr lang="pt-BR" sz="1500"/>
              <a:t>Pipeline de processamento dos dados</a:t>
            </a:r>
            <a:endParaRPr sz="1500"/>
          </a:p>
          <a:p>
            <a:pPr marL="914400" lvl="1" indent="-311150" algn="l" rtl="0">
              <a:spcBef>
                <a:spcPts val="0"/>
              </a:spcBef>
              <a:spcAft>
                <a:spcPts val="0"/>
              </a:spcAft>
              <a:buSzPts val="1300"/>
              <a:buChar char="○"/>
            </a:pPr>
            <a:r>
              <a:rPr lang="pt-BR" sz="1300"/>
              <a:t>Descrição dos dados</a:t>
            </a:r>
            <a:endParaRPr sz="1300"/>
          </a:p>
          <a:p>
            <a:pPr marL="914400" lvl="1" indent="-311150" algn="l" rtl="0">
              <a:spcBef>
                <a:spcPts val="0"/>
              </a:spcBef>
              <a:spcAft>
                <a:spcPts val="0"/>
              </a:spcAft>
              <a:buSzPts val="1300"/>
              <a:buChar char="○"/>
            </a:pPr>
            <a:r>
              <a:rPr lang="pt-BR" sz="1300"/>
              <a:t>Análise Exploratória</a:t>
            </a:r>
            <a:endParaRPr sz="1300"/>
          </a:p>
          <a:p>
            <a:pPr marL="914400" lvl="1" indent="-311150" algn="l" rtl="0">
              <a:spcBef>
                <a:spcPts val="0"/>
              </a:spcBef>
              <a:spcAft>
                <a:spcPts val="0"/>
              </a:spcAft>
              <a:buSzPts val="1300"/>
              <a:buChar char="○"/>
            </a:pPr>
            <a:r>
              <a:rPr lang="pt-BR" sz="1300"/>
              <a:t>Seleção base de teste</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Objetivo da modelagem</a:t>
            </a:r>
            <a:endParaRPr/>
          </a:p>
        </p:txBody>
      </p:sp>
      <p:sp>
        <p:nvSpPr>
          <p:cNvPr id="84" name="Google Shape;84;p16"/>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pt-BR" sz="1400" dirty="0"/>
              <a:t>Em homenagem ao jogador da NBA Kobe Bryant (falecido em 2020), foram disponibilizados os dados de 20 anos de arremessos, bem sucedidos ou não, e informações correlacionadas.</a:t>
            </a:r>
            <a:endParaRPr sz="1400" dirty="0"/>
          </a:p>
          <a:p>
            <a:pPr marL="0" lvl="0" indent="0" algn="just" rtl="0">
              <a:spcBef>
                <a:spcPts val="1200"/>
              </a:spcBef>
              <a:spcAft>
                <a:spcPts val="1200"/>
              </a:spcAft>
              <a:buNone/>
            </a:pPr>
            <a:r>
              <a:rPr lang="pt-BR" sz="1400" dirty="0"/>
              <a:t>O objetivo desse estudo é aplicar técnicas de inteligência artificial para prever se um arremesso será convertido em pontos ou não. </a:t>
            </a:r>
            <a:endParaRPr sz="1400" dirty="0"/>
          </a:p>
        </p:txBody>
      </p:sp>
      <p:pic>
        <p:nvPicPr>
          <p:cNvPr id="85" name="Google Shape;85;p16"/>
          <p:cNvPicPr preferRelativeResize="0"/>
          <p:nvPr/>
        </p:nvPicPr>
        <p:blipFill>
          <a:blip r:embed="rId3">
            <a:alphaModFix/>
          </a:blip>
          <a:stretch>
            <a:fillRect/>
          </a:stretch>
        </p:blipFill>
        <p:spPr>
          <a:xfrm>
            <a:off x="4616400" y="2111050"/>
            <a:ext cx="4527601" cy="25379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pt-BR"/>
              <a:t>Arquitetura da Solução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dirty="0"/>
              <a:t>Arquitetura da Solução</a:t>
            </a:r>
            <a:endParaRPr dirty="0"/>
          </a:p>
        </p:txBody>
      </p:sp>
      <p:sp>
        <p:nvSpPr>
          <p:cNvPr id="96" name="Google Shape;96;p18"/>
          <p:cNvSpPr txBox="1">
            <a:spLocks noGrp="1"/>
          </p:cNvSpPr>
          <p:nvPr>
            <p:ph type="body" idx="1"/>
          </p:nvPr>
        </p:nvSpPr>
        <p:spPr>
          <a:xfrm>
            <a:off x="133818" y="1446227"/>
            <a:ext cx="3583256" cy="351234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pt-BR" sz="900" b="1" dirty="0">
                <a:latin typeface="Roboto" panose="02000000000000000000" pitchFamily="2" charset="0"/>
                <a:ea typeface="Roboto" panose="02000000000000000000" pitchFamily="2" charset="0"/>
                <a:cs typeface="Roboto" panose="02000000000000000000" pitchFamily="2" charset="0"/>
              </a:rPr>
              <a:t>Diagrama</a:t>
            </a:r>
            <a:endParaRPr lang="pt-BR" sz="900" b="1" i="0" dirty="0">
              <a:solidFill>
                <a:srgbClr val="0D0D0D"/>
              </a:solidFill>
              <a:effectLst/>
              <a:latin typeface="Roboto" panose="02000000000000000000" pitchFamily="2" charset="0"/>
              <a:ea typeface="Roboto" panose="02000000000000000000" pitchFamily="2" charset="0"/>
              <a:cs typeface="Roboto" panose="02000000000000000000" pitchFamily="2" charset="0"/>
            </a:endParaRPr>
          </a:p>
          <a:p>
            <a:pPr marL="0" lvl="0" indent="0" rtl="0">
              <a:spcBef>
                <a:spcPts val="1200"/>
              </a:spcBef>
              <a:spcAft>
                <a:spcPts val="1200"/>
              </a:spcAft>
              <a:buNone/>
            </a:pPr>
            <a:r>
              <a:rPr lang="pt-BR" sz="900" dirty="0">
                <a:solidFill>
                  <a:srgbClr val="0D0D0D"/>
                </a:solidFill>
                <a:latin typeface="Roboto" panose="02000000000000000000" pitchFamily="2" charset="0"/>
                <a:ea typeface="Roboto" panose="02000000000000000000" pitchFamily="2" charset="0"/>
                <a:cs typeface="Roboto" panose="02000000000000000000" pitchFamily="2" charset="0"/>
              </a:rPr>
              <a:t>Pipelines de desenvolvimento e produção são como linhas de montagem em uma fábrica, mas para modelos de machine learning. Eles são importantes porque tornam o processo de construção e implantação de modelos mais eficiente e confiável.</a:t>
            </a:r>
            <a:br>
              <a:rPr lang="pt-BR" sz="900" dirty="0">
                <a:solidFill>
                  <a:srgbClr val="0D0D0D"/>
                </a:solidFill>
                <a:latin typeface="Roboto" panose="02000000000000000000" pitchFamily="2" charset="0"/>
                <a:ea typeface="Roboto" panose="02000000000000000000" pitchFamily="2" charset="0"/>
                <a:cs typeface="Roboto" panose="02000000000000000000" pitchFamily="2" charset="0"/>
              </a:rPr>
            </a:br>
            <a:br>
              <a:rPr lang="pt-BR" sz="900" dirty="0">
                <a:solidFill>
                  <a:srgbClr val="0D0D0D"/>
                </a:solidFill>
                <a:latin typeface="Roboto" panose="02000000000000000000" pitchFamily="2" charset="0"/>
                <a:ea typeface="Roboto" panose="02000000000000000000" pitchFamily="2" charset="0"/>
                <a:cs typeface="Roboto" panose="02000000000000000000" pitchFamily="2" charset="0"/>
              </a:rPr>
            </a:br>
            <a:r>
              <a:rPr lang="pt-BR" sz="900" dirty="0">
                <a:solidFill>
                  <a:srgbClr val="0D0D0D"/>
                </a:solidFill>
                <a:latin typeface="Roboto" panose="02000000000000000000" pitchFamily="2" charset="0"/>
                <a:ea typeface="Roboto" panose="02000000000000000000" pitchFamily="2" charset="0"/>
                <a:cs typeface="Roboto" panose="02000000000000000000" pitchFamily="2" charset="0"/>
              </a:rPr>
              <a:t>Imagine que você está construindo um modelo para prever se Kobe Bryant acertou ou errou um arremesso de basquete. Se você não tiver um pipeline, cada etapa do processo - desde a coleta de dados até o treinamento do modelo e a implantação do modelo em produção - seria feita manualmente. Isso pode levar muito tempo e ser propenso a erros.</a:t>
            </a:r>
            <a:br>
              <a:rPr lang="pt-BR" sz="900" dirty="0">
                <a:solidFill>
                  <a:srgbClr val="0D0D0D"/>
                </a:solidFill>
                <a:latin typeface="Roboto" panose="02000000000000000000" pitchFamily="2" charset="0"/>
                <a:ea typeface="Roboto" panose="02000000000000000000" pitchFamily="2" charset="0"/>
                <a:cs typeface="Roboto" panose="02000000000000000000" pitchFamily="2" charset="0"/>
              </a:rPr>
            </a:br>
            <a:br>
              <a:rPr lang="pt-BR" sz="900" dirty="0">
                <a:solidFill>
                  <a:srgbClr val="0D0D0D"/>
                </a:solidFill>
                <a:latin typeface="Roboto" panose="02000000000000000000" pitchFamily="2" charset="0"/>
                <a:ea typeface="Roboto" panose="02000000000000000000" pitchFamily="2" charset="0"/>
                <a:cs typeface="Roboto" panose="02000000000000000000" pitchFamily="2" charset="0"/>
              </a:rPr>
            </a:br>
            <a:r>
              <a:rPr lang="pt-BR" sz="900" dirty="0">
                <a:solidFill>
                  <a:srgbClr val="0D0D0D"/>
                </a:solidFill>
                <a:latin typeface="Roboto" panose="02000000000000000000" pitchFamily="2" charset="0"/>
                <a:ea typeface="Roboto" panose="02000000000000000000" pitchFamily="2" charset="0"/>
                <a:cs typeface="Roboto" panose="02000000000000000000" pitchFamily="2" charset="0"/>
              </a:rPr>
              <a:t>Além disso, os pipelines garantem consistência e reprodutibilidade. Isso significa que você pode repetir o mesmo processo várias vezes e obter os mesmos resultados. Isso é importante porque você pode precisar atualizar seu modelo periodicamente com novos dados ou ajustar os parâmetros do modelo para melhorar o desempenho.</a:t>
            </a:r>
          </a:p>
          <a:p>
            <a:pPr marL="0" lvl="0" indent="0" algn="just" rtl="0">
              <a:spcBef>
                <a:spcPts val="1200"/>
              </a:spcBef>
              <a:spcAft>
                <a:spcPts val="1200"/>
              </a:spcAft>
              <a:buNone/>
            </a:pPr>
            <a:r>
              <a:rPr lang="pt-BR" sz="900" dirty="0">
                <a:solidFill>
                  <a:srgbClr val="0D0D0D"/>
                </a:solidFill>
                <a:latin typeface="Roboto" panose="02000000000000000000" pitchFamily="2" charset="0"/>
                <a:ea typeface="Roboto" panose="02000000000000000000" pitchFamily="2" charset="0"/>
                <a:cs typeface="Roboto" panose="02000000000000000000" pitchFamily="2" charset="0"/>
              </a:rPr>
              <a:t>.</a:t>
            </a:r>
            <a:endParaRPr sz="900" dirty="0">
              <a:solidFill>
                <a:srgbClr val="0D0D0D"/>
              </a:solidFill>
              <a:latin typeface="Roboto" panose="02000000000000000000" pitchFamily="2" charset="0"/>
              <a:ea typeface="Roboto" panose="02000000000000000000" pitchFamily="2" charset="0"/>
              <a:cs typeface="Roboto" panose="02000000000000000000" pitchFamily="2" charset="0"/>
            </a:endParaRPr>
          </a:p>
        </p:txBody>
      </p:sp>
      <p:pic>
        <p:nvPicPr>
          <p:cNvPr id="11" name="Imagem 10">
            <a:extLst>
              <a:ext uri="{FF2B5EF4-FFF2-40B4-BE49-F238E27FC236}">
                <a16:creationId xmlns:a16="http://schemas.microsoft.com/office/drawing/2014/main" id="{916D9493-4F68-5F77-16F3-6D96C9BC609D}"/>
              </a:ext>
            </a:extLst>
          </p:cNvPr>
          <p:cNvPicPr>
            <a:picLocks noChangeAspect="1"/>
          </p:cNvPicPr>
          <p:nvPr/>
        </p:nvPicPr>
        <p:blipFill>
          <a:blip r:embed="rId3"/>
          <a:stretch>
            <a:fillRect/>
          </a:stretch>
        </p:blipFill>
        <p:spPr>
          <a:xfrm>
            <a:off x="3650166" y="1427514"/>
            <a:ext cx="5497150" cy="35905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Arquitetura da Solução</a:t>
            </a:r>
            <a:endParaRPr/>
          </a:p>
        </p:txBody>
      </p:sp>
      <p:sp>
        <p:nvSpPr>
          <p:cNvPr id="103" name="Google Shape;103;p19"/>
          <p:cNvSpPr txBox="1">
            <a:spLocks noGrp="1"/>
          </p:cNvSpPr>
          <p:nvPr>
            <p:ph type="body" idx="1"/>
          </p:nvPr>
        </p:nvSpPr>
        <p:spPr>
          <a:xfrm>
            <a:off x="311700" y="1505699"/>
            <a:ext cx="4260300" cy="3408271"/>
          </a:xfrm>
          <a:prstGeom prst="rect">
            <a:avLst/>
          </a:prstGeom>
        </p:spPr>
        <p:txBody>
          <a:bodyPr spcFirstLastPara="1" wrap="square" lIns="91425" tIns="91425" rIns="91425" bIns="91425" anchor="t" anchorCtr="0">
            <a:normAutofit fontScale="85000" lnSpcReduction="10000"/>
          </a:bodyPr>
          <a:lstStyle/>
          <a:p>
            <a:pPr marL="0" lvl="0" indent="0" algn="just" rtl="0">
              <a:spcBef>
                <a:spcPts val="0"/>
              </a:spcBef>
              <a:spcAft>
                <a:spcPts val="0"/>
              </a:spcAft>
              <a:buNone/>
            </a:pPr>
            <a:r>
              <a:rPr lang="pt-BR" sz="1400" b="1" dirty="0">
                <a:latin typeface="Roboto" panose="02000000000000000000" pitchFamily="2" charset="0"/>
                <a:ea typeface="Roboto" panose="02000000000000000000" pitchFamily="2" charset="0"/>
                <a:cs typeface="Roboto" panose="02000000000000000000" pitchFamily="2" charset="0"/>
              </a:rPr>
              <a:t>Bibliotecas</a:t>
            </a:r>
          </a:p>
          <a:p>
            <a:pPr marL="0" lvl="0" indent="0" algn="just" rtl="0">
              <a:spcBef>
                <a:spcPts val="0"/>
              </a:spcBef>
              <a:spcAft>
                <a:spcPts val="0"/>
              </a:spcAft>
              <a:buNone/>
            </a:pPr>
            <a:endParaRPr sz="1400" b="1" dirty="0">
              <a:latin typeface="Roboto" panose="02000000000000000000" pitchFamily="2" charset="0"/>
              <a:ea typeface="Roboto" panose="02000000000000000000" pitchFamily="2" charset="0"/>
              <a:cs typeface="Roboto" panose="02000000000000000000" pitchFamily="2" charset="0"/>
            </a:endParaRPr>
          </a:p>
          <a:p>
            <a:pPr marL="146050" indent="0" algn="l">
              <a:buNone/>
            </a:pPr>
            <a:r>
              <a:rPr lang="pt-BR" b="1" i="0" dirty="0">
                <a:solidFill>
                  <a:srgbClr val="0D0D0D"/>
                </a:solidFill>
                <a:effectLst/>
                <a:latin typeface="Roboto" panose="02000000000000000000" pitchFamily="2" charset="0"/>
                <a:ea typeface="Roboto" panose="02000000000000000000" pitchFamily="2" charset="0"/>
                <a:cs typeface="Roboto" panose="02000000000000000000" pitchFamily="2" charset="0"/>
              </a:rPr>
              <a:t>Rastreamento de experimentos (</a:t>
            </a:r>
            <a:r>
              <a:rPr lang="pt-BR" b="1" i="0" dirty="0" err="1">
                <a:solidFill>
                  <a:srgbClr val="0D0D0D"/>
                </a:solidFill>
                <a:effectLst/>
                <a:latin typeface="Roboto" panose="02000000000000000000" pitchFamily="2" charset="0"/>
                <a:ea typeface="Roboto" panose="02000000000000000000" pitchFamily="2" charset="0"/>
                <a:cs typeface="Roboto" panose="02000000000000000000" pitchFamily="2" charset="0"/>
              </a:rPr>
              <a:t>MLflow</a:t>
            </a:r>
            <a:r>
              <a:rPr lang="pt-BR" b="1" i="0" dirty="0">
                <a:solidFill>
                  <a:srgbClr val="0D0D0D"/>
                </a:solidFill>
                <a:effectLst/>
                <a:latin typeface="Roboto" panose="02000000000000000000" pitchFamily="2" charset="0"/>
                <a:ea typeface="Roboto" panose="02000000000000000000" pitchFamily="2" charset="0"/>
                <a:cs typeface="Roboto" panose="02000000000000000000" pitchFamily="2" charset="0"/>
              </a:rPr>
              <a:t>)</a:t>
            </a:r>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a:t>
            </a:r>
          </a:p>
          <a:p>
            <a:pPr marL="628650" lvl="1" indent="-171450"/>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Permite registrar e acompanhar os diferentes experimentos, incluindo parâmetros, métricas e artefatos, fornecendo uma visão clara do progresso e dos resultados de cada iteração do modelo.</a:t>
            </a:r>
          </a:p>
          <a:p>
            <a:pPr marL="146050" indent="0" algn="l">
              <a:buNone/>
            </a:pPr>
            <a:r>
              <a:rPr lang="pt-BR" b="1" i="0" dirty="0">
                <a:solidFill>
                  <a:srgbClr val="0D0D0D"/>
                </a:solidFill>
                <a:effectLst/>
                <a:latin typeface="Roboto" panose="02000000000000000000" pitchFamily="2" charset="0"/>
                <a:ea typeface="Roboto" panose="02000000000000000000" pitchFamily="2" charset="0"/>
                <a:cs typeface="Roboto" panose="02000000000000000000" pitchFamily="2" charset="0"/>
              </a:rPr>
              <a:t>Treinamento e avaliação do modelo (</a:t>
            </a:r>
            <a:r>
              <a:rPr lang="pt-BR" b="1" i="0" dirty="0" err="1">
                <a:solidFill>
                  <a:srgbClr val="0D0D0D"/>
                </a:solidFill>
                <a:effectLst/>
                <a:latin typeface="Roboto" panose="02000000000000000000" pitchFamily="2" charset="0"/>
                <a:ea typeface="Roboto" panose="02000000000000000000" pitchFamily="2" charset="0"/>
                <a:cs typeface="Roboto" panose="02000000000000000000" pitchFamily="2" charset="0"/>
              </a:rPr>
              <a:t>PyCaret</a:t>
            </a:r>
            <a:r>
              <a:rPr lang="pt-BR" b="1" i="0" dirty="0">
                <a:solidFill>
                  <a:srgbClr val="0D0D0D"/>
                </a:solidFill>
                <a:effectLst/>
                <a:latin typeface="Roboto" panose="02000000000000000000" pitchFamily="2" charset="0"/>
                <a:ea typeface="Roboto" panose="02000000000000000000" pitchFamily="2" charset="0"/>
                <a:cs typeface="Roboto" panose="02000000000000000000" pitchFamily="2" charset="0"/>
              </a:rPr>
              <a:t>)</a:t>
            </a:r>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a:t>
            </a:r>
          </a:p>
          <a:p>
            <a:pPr marL="628650" lvl="1" indent="-171450"/>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Facilita o treinamento de modelos de aprendizado de máquina com uma sintaxe simples e automatizada, permitindo experimentar rapidamente com vários algoritmos e configurações de modelo.</a:t>
            </a:r>
          </a:p>
          <a:p>
            <a:pPr marL="628650" lvl="1" indent="-171450"/>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Oferece ferramentas para avaliação de modelos, como validação cruzada e métricas de desempenho, simplificando a comparação e seleção do melhor modelo.</a:t>
            </a:r>
          </a:p>
          <a:p>
            <a:pPr marL="146050" indent="0" algn="l">
              <a:buNone/>
            </a:pPr>
            <a:r>
              <a:rPr lang="pt-BR" b="1" i="0" dirty="0">
                <a:solidFill>
                  <a:srgbClr val="0D0D0D"/>
                </a:solidFill>
                <a:effectLst/>
                <a:latin typeface="Roboto" panose="02000000000000000000" pitchFamily="2" charset="0"/>
                <a:ea typeface="Roboto" panose="02000000000000000000" pitchFamily="2" charset="0"/>
                <a:cs typeface="Roboto" panose="02000000000000000000" pitchFamily="2" charset="0"/>
              </a:rPr>
              <a:t>Monitoramento da saúde do modelo (</a:t>
            </a:r>
            <a:r>
              <a:rPr lang="pt-BR" b="1" i="0" dirty="0" err="1">
                <a:solidFill>
                  <a:srgbClr val="0D0D0D"/>
                </a:solidFill>
                <a:effectLst/>
                <a:latin typeface="Roboto" panose="02000000000000000000" pitchFamily="2" charset="0"/>
                <a:ea typeface="Roboto" panose="02000000000000000000" pitchFamily="2" charset="0"/>
                <a:cs typeface="Roboto" panose="02000000000000000000" pitchFamily="2" charset="0"/>
              </a:rPr>
              <a:t>MLflow</a:t>
            </a:r>
            <a:r>
              <a:rPr lang="pt-BR" b="1" i="0" dirty="0">
                <a:solidFill>
                  <a:srgbClr val="0D0D0D"/>
                </a:solidFill>
                <a:effectLst/>
                <a:latin typeface="Roboto" panose="02000000000000000000" pitchFamily="2" charset="0"/>
                <a:ea typeface="Roboto" panose="02000000000000000000" pitchFamily="2" charset="0"/>
                <a:cs typeface="Roboto" panose="02000000000000000000" pitchFamily="2" charset="0"/>
              </a:rPr>
              <a:t> e </a:t>
            </a:r>
            <a:r>
              <a:rPr lang="pt-BR" b="1" i="0" dirty="0" err="1">
                <a:solidFill>
                  <a:srgbClr val="0D0D0D"/>
                </a:solidFill>
                <a:effectLst/>
                <a:latin typeface="Roboto" panose="02000000000000000000" pitchFamily="2" charset="0"/>
                <a:ea typeface="Roboto" panose="02000000000000000000" pitchFamily="2" charset="0"/>
                <a:cs typeface="Roboto" panose="02000000000000000000" pitchFamily="2" charset="0"/>
              </a:rPr>
              <a:t>Streamlit</a:t>
            </a:r>
            <a:r>
              <a:rPr lang="pt-BR" b="1" i="0" dirty="0">
                <a:solidFill>
                  <a:srgbClr val="0D0D0D"/>
                </a:solidFill>
                <a:effectLst/>
                <a:latin typeface="Roboto" panose="02000000000000000000" pitchFamily="2" charset="0"/>
                <a:ea typeface="Roboto" panose="02000000000000000000" pitchFamily="2" charset="0"/>
                <a:cs typeface="Roboto" panose="02000000000000000000" pitchFamily="2" charset="0"/>
              </a:rPr>
              <a:t>)</a:t>
            </a:r>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a:t>
            </a:r>
          </a:p>
          <a:p>
            <a:pPr marL="628650" lvl="1" indent="-171450"/>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Com o </a:t>
            </a:r>
            <a:r>
              <a:rPr lang="pt-BR" b="0" i="0" dirty="0" err="1">
                <a:solidFill>
                  <a:srgbClr val="0D0D0D"/>
                </a:solidFill>
                <a:effectLst/>
                <a:latin typeface="Roboto" panose="02000000000000000000" pitchFamily="2" charset="0"/>
                <a:ea typeface="Roboto" panose="02000000000000000000" pitchFamily="2" charset="0"/>
                <a:cs typeface="Roboto" panose="02000000000000000000" pitchFamily="2" charset="0"/>
              </a:rPr>
              <a:t>MLflow</a:t>
            </a:r>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 é possível monitorar continuamente as métricas de desempenho do modelo ao longo do tempo, identificando qualquer degradação ou desvio significativo.</a:t>
            </a:r>
          </a:p>
          <a:p>
            <a:pPr marL="628650" lvl="1" indent="-171450"/>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O </a:t>
            </a:r>
            <a:r>
              <a:rPr lang="pt-BR" b="0" i="0" dirty="0" err="1">
                <a:solidFill>
                  <a:srgbClr val="0D0D0D"/>
                </a:solidFill>
                <a:effectLst/>
                <a:latin typeface="Roboto" panose="02000000000000000000" pitchFamily="2" charset="0"/>
                <a:ea typeface="Roboto" panose="02000000000000000000" pitchFamily="2" charset="0"/>
                <a:cs typeface="Roboto" panose="02000000000000000000" pitchFamily="2" charset="0"/>
              </a:rPr>
              <a:t>Streamlit</a:t>
            </a:r>
            <a:r>
              <a:rPr lang="pt-BR"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 pode ser usado para criar dashboards interativos que exibem métricas de desempenho em tempo real, facilitando a visualização e interpretação dos resultados do modelo.</a:t>
            </a:r>
          </a:p>
        </p:txBody>
      </p:sp>
      <p:sp>
        <p:nvSpPr>
          <p:cNvPr id="4" name="Google Shape;103;p19">
            <a:extLst>
              <a:ext uri="{FF2B5EF4-FFF2-40B4-BE49-F238E27FC236}">
                <a16:creationId xmlns:a16="http://schemas.microsoft.com/office/drawing/2014/main" id="{A2935134-B9C8-AEB8-4368-6A48D46512C0}"/>
              </a:ext>
            </a:extLst>
          </p:cNvPr>
          <p:cNvSpPr txBox="1">
            <a:spLocks/>
          </p:cNvSpPr>
          <p:nvPr/>
        </p:nvSpPr>
        <p:spPr>
          <a:xfrm>
            <a:off x="4817325" y="1505699"/>
            <a:ext cx="4260300" cy="340827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0" indent="0" algn="just">
              <a:lnSpc>
                <a:spcPct val="115000"/>
              </a:lnSpc>
              <a:buClr>
                <a:schemeClr val="dk2"/>
              </a:buClr>
              <a:buSzPts val="1300"/>
              <a:buFont typeface="Roboto"/>
              <a:buNone/>
              <a:defRPr b="1">
                <a:solidFill>
                  <a:schemeClr val="dk2"/>
                </a:solidFill>
                <a:latin typeface="Roboto" panose="02000000000000000000" pitchFamily="2" charset="0"/>
                <a:ea typeface="Roboto" panose="02000000000000000000" pitchFamily="2" charset="0"/>
                <a:cs typeface="Roboto" panose="02000000000000000000" pitchFamily="2" charset="0"/>
                <a:sym typeface="Roboto"/>
              </a:defRPr>
            </a:lvl1pPr>
            <a:lvl2pPr marL="628650" indent="-171450">
              <a:lnSpc>
                <a:spcPct val="115000"/>
              </a:lnSpc>
              <a:buClr>
                <a:schemeClr val="dk2"/>
              </a:buClr>
              <a:buSzPts val="1100"/>
              <a:buFont typeface="Roboto"/>
              <a:buChar char="○"/>
              <a:defRPr sz="1100">
                <a:solidFill>
                  <a:srgbClr val="0D0D0D"/>
                </a:solidFill>
                <a:effectLst/>
                <a:latin typeface="Roboto" panose="02000000000000000000" pitchFamily="2" charset="0"/>
                <a:ea typeface="Roboto" panose="02000000000000000000" pitchFamily="2" charset="0"/>
                <a:cs typeface="Roboto" panose="02000000000000000000" pitchFamily="2" charset="0"/>
                <a:sym typeface="Roboto"/>
              </a:defRPr>
            </a:lvl2pPr>
            <a:lvl3pPr marL="1371600" indent="-298450">
              <a:lnSpc>
                <a:spcPct val="115000"/>
              </a:lnSpc>
              <a:buClr>
                <a:schemeClr val="dk2"/>
              </a:buClr>
              <a:buSzPts val="1100"/>
              <a:buFont typeface="Roboto"/>
              <a:buChar char="■"/>
              <a:defRPr sz="1100">
                <a:solidFill>
                  <a:schemeClr val="dk2"/>
                </a:solidFill>
                <a:latin typeface="Roboto"/>
                <a:ea typeface="Roboto"/>
                <a:cs typeface="Roboto"/>
                <a:sym typeface="Roboto"/>
              </a:defRPr>
            </a:lvl3pPr>
            <a:lvl4pPr marL="1828800" indent="-298450">
              <a:lnSpc>
                <a:spcPct val="115000"/>
              </a:lnSpc>
              <a:buClr>
                <a:schemeClr val="dk2"/>
              </a:buClr>
              <a:buSzPts val="1100"/>
              <a:buFont typeface="Roboto"/>
              <a:buChar char="●"/>
              <a:defRPr sz="1100">
                <a:solidFill>
                  <a:schemeClr val="dk2"/>
                </a:solidFill>
                <a:latin typeface="Roboto"/>
                <a:ea typeface="Roboto"/>
                <a:cs typeface="Roboto"/>
                <a:sym typeface="Roboto"/>
              </a:defRPr>
            </a:lvl4pPr>
            <a:lvl5pPr marL="2286000" indent="-298450">
              <a:lnSpc>
                <a:spcPct val="115000"/>
              </a:lnSpc>
              <a:buClr>
                <a:schemeClr val="dk2"/>
              </a:buClr>
              <a:buSzPts val="1100"/>
              <a:buFont typeface="Roboto"/>
              <a:buChar char="○"/>
              <a:defRPr sz="1100">
                <a:solidFill>
                  <a:schemeClr val="dk2"/>
                </a:solidFill>
                <a:latin typeface="Roboto"/>
                <a:ea typeface="Roboto"/>
                <a:cs typeface="Roboto"/>
                <a:sym typeface="Roboto"/>
              </a:defRPr>
            </a:lvl5pPr>
            <a:lvl6pPr marL="2743200" indent="-298450">
              <a:lnSpc>
                <a:spcPct val="115000"/>
              </a:lnSpc>
              <a:buClr>
                <a:schemeClr val="dk2"/>
              </a:buClr>
              <a:buSzPts val="1100"/>
              <a:buFont typeface="Roboto"/>
              <a:buChar char="■"/>
              <a:defRPr sz="1100">
                <a:solidFill>
                  <a:schemeClr val="dk2"/>
                </a:solidFill>
                <a:latin typeface="Roboto"/>
                <a:ea typeface="Roboto"/>
                <a:cs typeface="Roboto"/>
                <a:sym typeface="Roboto"/>
              </a:defRPr>
            </a:lvl6pPr>
            <a:lvl7pPr marL="3200400" indent="-298450">
              <a:lnSpc>
                <a:spcPct val="115000"/>
              </a:lnSpc>
              <a:buClr>
                <a:schemeClr val="dk2"/>
              </a:buClr>
              <a:buSzPts val="1100"/>
              <a:buFont typeface="Roboto"/>
              <a:buChar char="●"/>
              <a:defRPr sz="1100">
                <a:solidFill>
                  <a:schemeClr val="dk2"/>
                </a:solidFill>
                <a:latin typeface="Roboto"/>
                <a:ea typeface="Roboto"/>
                <a:cs typeface="Roboto"/>
                <a:sym typeface="Roboto"/>
              </a:defRPr>
            </a:lvl7pPr>
            <a:lvl8pPr marL="3657600" indent="-298450">
              <a:lnSpc>
                <a:spcPct val="115000"/>
              </a:lnSpc>
              <a:buClr>
                <a:schemeClr val="dk2"/>
              </a:buClr>
              <a:buSzPts val="1100"/>
              <a:buFont typeface="Roboto"/>
              <a:buChar char="○"/>
              <a:defRPr sz="1100">
                <a:solidFill>
                  <a:schemeClr val="dk2"/>
                </a:solidFill>
                <a:latin typeface="Roboto"/>
                <a:ea typeface="Roboto"/>
                <a:cs typeface="Roboto"/>
                <a:sym typeface="Roboto"/>
              </a:defRPr>
            </a:lvl8pPr>
            <a:lvl9pPr marL="4114800" indent="-298450">
              <a:lnSpc>
                <a:spcPct val="115000"/>
              </a:lnSpc>
              <a:buClr>
                <a:schemeClr val="dk2"/>
              </a:buClr>
              <a:buSzPts val="1100"/>
              <a:buFont typeface="Roboto"/>
              <a:buChar char="■"/>
              <a:defRPr sz="1100">
                <a:solidFill>
                  <a:schemeClr val="dk2"/>
                </a:solidFill>
                <a:latin typeface="Roboto"/>
                <a:ea typeface="Roboto"/>
                <a:cs typeface="Roboto"/>
                <a:sym typeface="Roboto"/>
              </a:defRPr>
            </a:lvl9pPr>
          </a:lstStyle>
          <a:p>
            <a:r>
              <a:rPr lang="pt-BR" dirty="0"/>
              <a:t> </a:t>
            </a:r>
          </a:p>
          <a:p>
            <a:endParaRPr lang="pt-BR" dirty="0"/>
          </a:p>
          <a:p>
            <a:r>
              <a:rPr lang="pt-BR" sz="1100" dirty="0">
                <a:solidFill>
                  <a:srgbClr val="0D0D0D"/>
                </a:solidFill>
              </a:rPr>
              <a:t>Atualização do modelo (</a:t>
            </a:r>
            <a:r>
              <a:rPr lang="pt-BR" sz="1100" dirty="0" err="1">
                <a:solidFill>
                  <a:srgbClr val="0D0D0D"/>
                </a:solidFill>
              </a:rPr>
              <a:t>MLflow</a:t>
            </a:r>
            <a:r>
              <a:rPr lang="pt-BR" sz="1100" dirty="0">
                <a:solidFill>
                  <a:srgbClr val="0D0D0D"/>
                </a:solidFill>
              </a:rPr>
              <a:t> e </a:t>
            </a:r>
            <a:r>
              <a:rPr lang="pt-BR" sz="1100" dirty="0" err="1">
                <a:solidFill>
                  <a:srgbClr val="0D0D0D"/>
                </a:solidFill>
              </a:rPr>
              <a:t>Streamlit</a:t>
            </a:r>
            <a:r>
              <a:rPr lang="pt-BR" sz="1100" dirty="0">
                <a:solidFill>
                  <a:srgbClr val="0D0D0D"/>
                </a:solidFill>
              </a:rPr>
              <a:t>):</a:t>
            </a:r>
          </a:p>
          <a:p>
            <a:pPr lvl="1"/>
            <a:r>
              <a:rPr lang="pt-BR" sz="1000" dirty="0"/>
              <a:t>Com o </a:t>
            </a:r>
            <a:r>
              <a:rPr lang="pt-BR" sz="1000" dirty="0" err="1"/>
              <a:t>MLflow</a:t>
            </a:r>
            <a:r>
              <a:rPr lang="pt-BR" sz="1000" dirty="0"/>
              <a:t>, é possível </a:t>
            </a:r>
            <a:r>
              <a:rPr lang="pt-BR" sz="1000" dirty="0" err="1"/>
              <a:t>versionar</a:t>
            </a:r>
            <a:r>
              <a:rPr lang="pt-BR" sz="1000" dirty="0"/>
              <a:t> e rastrear diferentes iterações do modelo, facilitando a comparação entre versões e a tomada de decisões sobre atualizações.</a:t>
            </a:r>
          </a:p>
          <a:p>
            <a:pPr lvl="1"/>
            <a:r>
              <a:rPr lang="pt-BR" sz="1000" dirty="0"/>
              <a:t>O </a:t>
            </a:r>
            <a:r>
              <a:rPr lang="pt-BR" sz="1000" dirty="0" err="1"/>
              <a:t>Streamlit</a:t>
            </a:r>
            <a:r>
              <a:rPr lang="pt-BR" sz="1000" dirty="0"/>
              <a:t> pode ser usado para criar interfaces de usuário que permitem aos usuários atualizarem e implantarem novas versões do modelo de forma simples e intuitiva.</a:t>
            </a:r>
          </a:p>
          <a:p>
            <a:pPr>
              <a:lnSpc>
                <a:spcPct val="125000"/>
              </a:lnSpc>
            </a:pPr>
            <a:r>
              <a:rPr lang="pt-BR" sz="1100" dirty="0">
                <a:solidFill>
                  <a:srgbClr val="0D0D0D"/>
                </a:solidFill>
              </a:rPr>
              <a:t>Provisionamento (</a:t>
            </a:r>
            <a:r>
              <a:rPr lang="pt-BR" sz="1100" dirty="0" err="1">
                <a:solidFill>
                  <a:srgbClr val="0D0D0D"/>
                </a:solidFill>
              </a:rPr>
              <a:t>deployment</a:t>
            </a:r>
            <a:r>
              <a:rPr lang="pt-BR" sz="1100" dirty="0">
                <a:solidFill>
                  <a:srgbClr val="0D0D0D"/>
                </a:solidFill>
              </a:rPr>
              <a:t>) (</a:t>
            </a:r>
            <a:r>
              <a:rPr lang="pt-BR" sz="1100" dirty="0" err="1">
                <a:solidFill>
                  <a:srgbClr val="0D0D0D"/>
                </a:solidFill>
              </a:rPr>
              <a:t>MLflow</a:t>
            </a:r>
            <a:r>
              <a:rPr lang="pt-BR" sz="1100" dirty="0">
                <a:solidFill>
                  <a:srgbClr val="0D0D0D"/>
                </a:solidFill>
              </a:rPr>
              <a:t> e </a:t>
            </a:r>
            <a:r>
              <a:rPr lang="pt-BR" sz="1100" dirty="0" err="1">
                <a:solidFill>
                  <a:srgbClr val="0D0D0D"/>
                </a:solidFill>
              </a:rPr>
              <a:t>Streamlit</a:t>
            </a:r>
            <a:r>
              <a:rPr lang="pt-BR" sz="1100" dirty="0">
                <a:solidFill>
                  <a:srgbClr val="0D0D0D"/>
                </a:solidFill>
              </a:rPr>
              <a:t>):</a:t>
            </a:r>
          </a:p>
          <a:p>
            <a:pPr lvl="1"/>
            <a:r>
              <a:rPr lang="pt-BR" sz="1000" dirty="0"/>
              <a:t>O </a:t>
            </a:r>
            <a:r>
              <a:rPr lang="pt-BR" sz="1000" dirty="0" err="1"/>
              <a:t>MLflow</a:t>
            </a:r>
            <a:r>
              <a:rPr lang="pt-BR" sz="1000" dirty="0"/>
              <a:t> fornece ferramentas para implantar modelos em diferentes ambientes, como nuvem ou servidores locais, garantindo consistência e controle.</a:t>
            </a:r>
          </a:p>
          <a:p>
            <a:pPr lvl="1"/>
            <a:r>
              <a:rPr lang="pt-BR" sz="1000" dirty="0"/>
              <a:t>O </a:t>
            </a:r>
            <a:r>
              <a:rPr lang="pt-BR" sz="1000" dirty="0" err="1"/>
              <a:t>Streamlit</a:t>
            </a:r>
            <a:r>
              <a:rPr lang="pt-BR" sz="1000" dirty="0"/>
              <a:t> pode ser usado para criar aplicativos web interativos que consomem modelos implantados, permitindo que os usuários finais interajam com o modelo por meio de uma interface amigável.</a:t>
            </a:r>
          </a:p>
        </p:txBody>
      </p:sp>
      <p:cxnSp>
        <p:nvCxnSpPr>
          <p:cNvPr id="6" name="Conector reto 5">
            <a:extLst>
              <a:ext uri="{FF2B5EF4-FFF2-40B4-BE49-F238E27FC236}">
                <a16:creationId xmlns:a16="http://schemas.microsoft.com/office/drawing/2014/main" id="{96FC28A8-3F56-E908-4CA1-18BCC6A5B224}"/>
              </a:ext>
            </a:extLst>
          </p:cNvPr>
          <p:cNvCxnSpPr>
            <a:cxnSpLocks/>
          </p:cNvCxnSpPr>
          <p:nvPr/>
        </p:nvCxnSpPr>
        <p:spPr>
          <a:xfrm>
            <a:off x="4705815" y="1888273"/>
            <a:ext cx="0" cy="3025697"/>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Arquitetura da Solução</a:t>
            </a:r>
            <a:endParaRPr/>
          </a:p>
        </p:txBody>
      </p:sp>
      <p:sp>
        <p:nvSpPr>
          <p:cNvPr id="110" name="Google Shape;110;p20"/>
          <p:cNvSpPr txBox="1">
            <a:spLocks noGrp="1"/>
          </p:cNvSpPr>
          <p:nvPr>
            <p:ph type="body" idx="1"/>
          </p:nvPr>
        </p:nvSpPr>
        <p:spPr>
          <a:xfrm>
            <a:off x="4701725" y="1813932"/>
            <a:ext cx="4260300" cy="3189247"/>
          </a:xfrm>
          <a:prstGeom prst="rect">
            <a:avLst/>
          </a:prstGeom>
        </p:spPr>
        <p:txBody>
          <a:bodyPr spcFirstLastPara="1" wrap="square" lIns="91425" tIns="91425" rIns="91425" bIns="91425" anchor="t" anchorCtr="0">
            <a:normAutofit/>
          </a:bodyPr>
          <a:lstStyle/>
          <a:p>
            <a:pPr algn="l">
              <a:buFont typeface="+mj-lt"/>
              <a:buAutoNum type="arabicPeriod" startAt="7"/>
            </a:pPr>
            <a:r>
              <a:rPr lang="pt-BR" sz="800" b="1"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Log </a:t>
            </a:r>
            <a:r>
              <a:rPr lang="pt-BR" sz="800" b="1" i="0" dirty="0" err="1">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Loss</a:t>
            </a:r>
            <a:r>
              <a:rPr lang="pt-BR" sz="800" b="1"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(Regressão Logística)</a:t>
            </a:r>
            <a:r>
              <a:rPr lang="pt-BR" sz="8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Métrica que quantifica o desempenho do modelo de Regressão Logística em termos da penalização de classificações erradas.</a:t>
            </a:r>
            <a:br>
              <a:rPr lang="pt-BR" sz="8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endParaRPr lang="pt-BR" sz="8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buFont typeface="+mj-lt"/>
              <a:buAutoNum type="arabicPeriod" startAt="7"/>
            </a:pPr>
            <a:r>
              <a:rPr lang="pt-BR" sz="800" b="1"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F1 Score (Regressão Logística)</a:t>
            </a:r>
            <a:r>
              <a:rPr lang="pt-BR" sz="8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Métrica que combina precisão e recall em um único número para avaliar o desempenho do modelo de Regressão Logística, especialmente útil quando as classes estão desbalanceadas.</a:t>
            </a:r>
            <a:br>
              <a:rPr lang="pt-BR" sz="8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endParaRPr lang="pt-BR" sz="8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buFont typeface="+mj-lt"/>
              <a:buAutoNum type="arabicPeriod" startAt="7"/>
            </a:pPr>
            <a:r>
              <a:rPr lang="pt-BR" sz="800" b="1"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Log </a:t>
            </a:r>
            <a:r>
              <a:rPr lang="pt-BR" sz="800" b="1" i="0" dirty="0" err="1">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Loss</a:t>
            </a:r>
            <a:r>
              <a:rPr lang="pt-BR" sz="800" b="1"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(Árvore de Decisão)</a:t>
            </a:r>
            <a:r>
              <a:rPr lang="pt-BR" sz="8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Métrica que quantifica o desempenho do modelo de Árvore de Decisão em termos da penalização de classificações erradas.</a:t>
            </a:r>
            <a:br>
              <a:rPr lang="pt-BR" sz="8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endParaRPr lang="pt-BR" sz="8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buFont typeface="+mj-lt"/>
              <a:buAutoNum type="arabicPeriod" startAt="7"/>
            </a:pPr>
            <a:r>
              <a:rPr lang="pt-BR" sz="800" b="1"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F1 Score (Árvore de Decisão)</a:t>
            </a:r>
            <a:r>
              <a:rPr lang="pt-BR" sz="8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Métrica que combina precisão e recall em um único número para avaliar o desempenho do modelo de Árvore de Decisão, especialmente útil quando as classes estão desbalanceadas. </a:t>
            </a:r>
            <a:br>
              <a:rPr lang="pt-BR" sz="8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endParaRPr lang="pt-BR" sz="800"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buFont typeface="+mj-lt"/>
              <a:buAutoNum type="arabicPeriod" startAt="7"/>
            </a:pPr>
            <a:r>
              <a:rPr lang="pt-BR" sz="800" b="1" dirty="0">
                <a:solidFill>
                  <a:srgbClr val="0D0D0D"/>
                </a:solidFill>
                <a:highlight>
                  <a:srgbClr val="FFFFFF"/>
                </a:highlight>
                <a:latin typeface="Roboto" panose="02000000000000000000" pitchFamily="2" charset="0"/>
                <a:ea typeface="Roboto" panose="02000000000000000000" pitchFamily="2" charset="0"/>
                <a:cs typeface="Roboto" panose="02000000000000000000" pitchFamily="2" charset="0"/>
              </a:rPr>
              <a:t>Tabela de Resultados de Previsões:</a:t>
            </a:r>
          </a:p>
          <a:p>
            <a:pPr marL="457200" lvl="1" indent="0">
              <a:buNone/>
            </a:pPr>
            <a:r>
              <a:rPr lang="pt-BR" sz="800" dirty="0">
                <a:solidFill>
                  <a:srgbClr val="0D0D0D"/>
                </a:solidFill>
                <a:highlight>
                  <a:srgbClr val="FFFFFF"/>
                </a:highlight>
                <a:latin typeface="Roboto" panose="02000000000000000000" pitchFamily="2" charset="0"/>
                <a:ea typeface="Roboto" panose="02000000000000000000" pitchFamily="2" charset="0"/>
                <a:cs typeface="Roboto" panose="02000000000000000000" pitchFamily="2" charset="0"/>
              </a:rPr>
              <a:t>Esta tabela contém os resultados das previsões do modelo na base de produção, incluindo as previsões de probabilidade, juntamente com as classes reais. Ela permite uma análise detalhada do desempenho do modelo em termos de classificação correta e incorreta de instâncias, facilitando a identificação de padrões e tendências.</a:t>
            </a:r>
          </a:p>
        </p:txBody>
      </p:sp>
      <p:sp>
        <p:nvSpPr>
          <p:cNvPr id="111" name="Google Shape;111;p20"/>
          <p:cNvSpPr txBox="1">
            <a:spLocks noGrp="1"/>
          </p:cNvSpPr>
          <p:nvPr>
            <p:ph type="body" idx="1"/>
          </p:nvPr>
        </p:nvSpPr>
        <p:spPr>
          <a:xfrm>
            <a:off x="181975" y="1505698"/>
            <a:ext cx="4390025" cy="3579257"/>
          </a:xfrm>
          <a:prstGeom prst="rect">
            <a:avLst/>
          </a:prstGeom>
        </p:spPr>
        <p:txBody>
          <a:bodyPr spcFirstLastPara="1" wrap="square" lIns="91425" tIns="91425" rIns="91425" bIns="91425" anchor="t" anchorCtr="0">
            <a:normAutofit fontScale="47500" lnSpcReduction="20000"/>
          </a:bodyPr>
          <a:lstStyle/>
          <a:p>
            <a:pPr marL="0" lvl="0" indent="0" rtl="0">
              <a:spcBef>
                <a:spcPts val="0"/>
              </a:spcBef>
              <a:spcAft>
                <a:spcPts val="0"/>
              </a:spcAft>
              <a:buNone/>
            </a:pPr>
            <a:r>
              <a:rPr lang="pt-BR" sz="2200" b="1" dirty="0">
                <a:latin typeface="Roboto" panose="02000000000000000000" pitchFamily="2" charset="0"/>
                <a:ea typeface="Roboto" panose="02000000000000000000" pitchFamily="2" charset="0"/>
                <a:cs typeface="Roboto" panose="02000000000000000000" pitchFamily="2" charset="0"/>
              </a:rPr>
              <a:t>Artefatos e Métricas</a:t>
            </a:r>
            <a:br>
              <a:rPr lang="pt-BR" sz="1500" b="1" dirty="0">
                <a:latin typeface="Roboto" panose="02000000000000000000" pitchFamily="2" charset="0"/>
                <a:ea typeface="Roboto" panose="02000000000000000000" pitchFamily="2" charset="0"/>
                <a:cs typeface="Roboto" panose="02000000000000000000" pitchFamily="2" charset="0"/>
              </a:rPr>
            </a:br>
            <a:endParaRPr lang="pt-BR" sz="1500" b="1" dirty="0">
              <a:latin typeface="Roboto" panose="02000000000000000000" pitchFamily="2" charset="0"/>
              <a:ea typeface="Roboto" panose="02000000000000000000" pitchFamily="2" charset="0"/>
              <a:cs typeface="Roboto" panose="02000000000000000000" pitchFamily="2" charset="0"/>
            </a:endParaRPr>
          </a:p>
          <a:p>
            <a:pPr marL="146050" indent="0">
              <a:buNone/>
            </a:pPr>
            <a:endParaRPr lang="pt-BR" sz="1500" b="1"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endParaRPr>
          </a:p>
          <a:p>
            <a:pPr marL="488950" indent="-342900">
              <a:buFont typeface="+mj-lt"/>
              <a:buAutoNum type="arabicPeriod"/>
            </a:pPr>
            <a:r>
              <a:rPr lang="pt-BR" sz="1500" b="1" dirty="0" err="1">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Plot</a:t>
            </a:r>
            <a:r>
              <a:rPr lang="pt-BR" sz="1500" b="1"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 1 (Curva de Aprendizado): </a:t>
            </a:r>
            <a:br>
              <a:rPr lang="pt-BR" sz="1500" b="1"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br>
            <a:r>
              <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Gerado durante o treinamento do modelo para visualizar o desempenho do modelo em relação ao tamanho do conjunto de dados de treinamento.</a:t>
            </a:r>
            <a:br>
              <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br>
            <a:endPar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endParaRPr>
          </a:p>
          <a:p>
            <a:pPr marL="488950" indent="-342900">
              <a:buFont typeface="+mj-lt"/>
              <a:buAutoNum type="arabicPeriod"/>
            </a:pPr>
            <a:r>
              <a:rPr lang="pt-BR" sz="1500" b="1" dirty="0" err="1">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Plot</a:t>
            </a:r>
            <a:r>
              <a:rPr lang="pt-BR" sz="1500" b="1"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 2 (Matriz de Confusão - Regressão Logística): </a:t>
            </a:r>
            <a:br>
              <a:rPr lang="pt-BR" sz="1500" b="1"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br>
            <a:r>
              <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Mostra a frequência das classificações corretas e incorretas feitas pelo modelo de Regressão Logística em comparação com os rótulos verdadeiros.</a:t>
            </a:r>
            <a:br>
              <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br>
            <a:endPar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endParaRPr>
          </a:p>
          <a:p>
            <a:pPr marL="488950" indent="-342900">
              <a:buFont typeface="+mj-lt"/>
              <a:buAutoNum type="arabicPeriod"/>
            </a:pPr>
            <a:r>
              <a:rPr lang="pt-BR" sz="1500" b="1" dirty="0" err="1">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Plot</a:t>
            </a:r>
            <a:r>
              <a:rPr lang="pt-BR" sz="1500" b="1"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 3 (Matriz de Confusão - Árvore de Decisão): </a:t>
            </a:r>
            <a:br>
              <a:rPr lang="pt-BR" sz="1500" b="1"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br>
            <a:r>
              <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Mostra a frequência das classificações corretas e incorretas feitas pelo modelo de Árvore de Decisão em comparação com os rótulos verdadeiros.</a:t>
            </a:r>
            <a:br>
              <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br>
            <a:endPar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endParaRPr>
          </a:p>
          <a:p>
            <a:pPr marL="488950" indent="-342900">
              <a:buFont typeface="+mj-lt"/>
              <a:buAutoNum type="arabicPeriod"/>
            </a:pPr>
            <a:r>
              <a:rPr lang="pt-BR" sz="1500" b="1" dirty="0" err="1">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Plot</a:t>
            </a:r>
            <a:r>
              <a:rPr lang="pt-BR" sz="1500" b="1"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 4 (Curva de Validação da Árvore de Decisão): </a:t>
            </a:r>
            <a:br>
              <a:rPr lang="pt-BR" sz="1500" b="1"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br>
            <a:r>
              <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Exibe como a precisão do modelo de Árvore de Decisão varia com diferentes valores de profundidade máxima.</a:t>
            </a:r>
            <a:br>
              <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br>
            <a:endPar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endParaRPr>
          </a:p>
          <a:p>
            <a:pPr marL="488950" indent="-342900">
              <a:buFont typeface="+mj-lt"/>
              <a:buAutoNum type="arabicPeriod"/>
            </a:pPr>
            <a:r>
              <a:rPr lang="pt-BR" sz="1500" b="1" dirty="0" err="1">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Plot</a:t>
            </a:r>
            <a:r>
              <a:rPr lang="pt-BR" sz="1500" b="1"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 5 (Curva ROC): </a:t>
            </a:r>
            <a:br>
              <a:rPr lang="pt-BR" sz="1500" b="1"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br>
            <a:r>
              <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Representa a Curva ROC (</a:t>
            </a:r>
            <a:r>
              <a:rPr lang="pt-BR" sz="1500" dirty="0" err="1">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Receiver</a:t>
            </a:r>
            <a:r>
              <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 </a:t>
            </a:r>
            <a:r>
              <a:rPr lang="pt-BR" sz="1500" dirty="0" err="1">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Operating</a:t>
            </a:r>
            <a:r>
              <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 </a:t>
            </a:r>
            <a:r>
              <a:rPr lang="pt-BR" sz="1500" dirty="0" err="1">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Characteristic</a:t>
            </a:r>
            <a:r>
              <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 para os modelos de Regressão Logística e Árvore de Decisão, mostrando a taxa de verdadeiros positivos em função da taxa de falsos positivos.</a:t>
            </a:r>
            <a:br>
              <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br>
            <a:endPar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endParaRPr>
          </a:p>
          <a:p>
            <a:pPr marL="488950" indent="-342900">
              <a:buFont typeface="+mj-lt"/>
              <a:buAutoNum type="arabicPeriod"/>
            </a:pPr>
            <a:r>
              <a:rPr lang="pt-BR" sz="1500" b="1" dirty="0" err="1">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Plot</a:t>
            </a:r>
            <a:r>
              <a:rPr lang="pt-BR" sz="1500" b="1"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 6 (Distribuição das Previsões do Modelo em Desenvolvimento e Produção):</a:t>
            </a:r>
            <a:br>
              <a:rPr lang="pt-BR" sz="1500" b="1"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br>
            <a:r>
              <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Este gráfico exibe a distribuição das previsões do modelo em dois conjuntos de dados distintos: desenvolvimento e produção.</a:t>
            </a:r>
            <a:br>
              <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br>
            <a:endPar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endParaRPr>
          </a:p>
          <a:p>
            <a:pPr marL="488950" indent="-342900">
              <a:buFont typeface="+mj-lt"/>
              <a:buAutoNum type="arabicPeriod"/>
            </a:pPr>
            <a:r>
              <a:rPr lang="pt-BR" sz="1500" b="1" dirty="0" err="1">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Plot</a:t>
            </a:r>
            <a:r>
              <a:rPr lang="pt-BR" sz="1500" b="1"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 7 (Comparação de Métricas de Desempenho):</a:t>
            </a:r>
            <a:r>
              <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 </a:t>
            </a:r>
            <a:br>
              <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br>
            <a:r>
              <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Apresenta um gráfico de barras comparando diferentes métricas de desempenho (Log </a:t>
            </a:r>
            <a:r>
              <a:rPr lang="pt-BR" sz="1500" dirty="0" err="1">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Loss</a:t>
            </a:r>
            <a:r>
              <a:rPr lang="pt-BR" sz="1500" dirty="0">
                <a:solidFill>
                  <a:schemeClr val="tx1"/>
                </a:solidFill>
                <a:highlight>
                  <a:srgbClr val="FFFFFF"/>
                </a:highlight>
                <a:latin typeface="Roboto" panose="02000000000000000000" pitchFamily="2" charset="0"/>
                <a:ea typeface="Roboto" panose="02000000000000000000" pitchFamily="2" charset="0"/>
                <a:cs typeface="Roboto" panose="02000000000000000000" pitchFamily="2" charset="0"/>
              </a:rPr>
              <a:t>, F1 Score, Precisão, Recall, AUC) entre os modelos de Regressão Logística e Árvore de Decisão.</a:t>
            </a:r>
            <a:endParaRPr lang="pt-BR" sz="1500" dirty="0">
              <a:latin typeface="Roboto" panose="02000000000000000000" pitchFamily="2" charset="0"/>
              <a:ea typeface="Roboto" panose="02000000000000000000" pitchFamily="2" charset="0"/>
              <a:cs typeface="Roboto" panose="02000000000000000000" pitchFamily="2" charset="0"/>
            </a:endParaRPr>
          </a:p>
        </p:txBody>
      </p:sp>
      <p:cxnSp>
        <p:nvCxnSpPr>
          <p:cNvPr id="2" name="Conector reto 1">
            <a:extLst>
              <a:ext uri="{FF2B5EF4-FFF2-40B4-BE49-F238E27FC236}">
                <a16:creationId xmlns:a16="http://schemas.microsoft.com/office/drawing/2014/main" id="{779C2D06-9DF9-C2CD-8C99-CD36442A1CF1}"/>
              </a:ext>
            </a:extLst>
          </p:cNvPr>
          <p:cNvCxnSpPr>
            <a:cxnSpLocks/>
          </p:cNvCxnSpPr>
          <p:nvPr/>
        </p:nvCxnSpPr>
        <p:spPr>
          <a:xfrm>
            <a:off x="4701725" y="1739590"/>
            <a:ext cx="0" cy="3025697"/>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pt-BR"/>
              <a:t>Processamento de Dados</a:t>
            </a: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7022</TotalTime>
  <Words>3411</Words>
  <Application>Microsoft Office PowerPoint</Application>
  <PresentationFormat>Apresentação na tela (16:9)</PresentationFormat>
  <Paragraphs>230</Paragraphs>
  <Slides>23</Slides>
  <Notes>23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23</vt:i4>
      </vt:variant>
    </vt:vector>
  </HeadingPairs>
  <TitlesOfParts>
    <vt:vector size="29" baseType="lpstr">
      <vt:lpstr>Söhne</vt:lpstr>
      <vt:lpstr>Merriweather</vt:lpstr>
      <vt:lpstr>Arial</vt:lpstr>
      <vt:lpstr>Roboto</vt:lpstr>
      <vt:lpstr>Aptos Narrow</vt:lpstr>
      <vt:lpstr>Paradigm</vt:lpstr>
      <vt:lpstr>Projeto Final de Curso - Eng. ML</vt:lpstr>
      <vt:lpstr>Agenda do Trabalho</vt:lpstr>
      <vt:lpstr>Roteiro</vt:lpstr>
      <vt:lpstr>Objetivo da modelagem</vt:lpstr>
      <vt:lpstr>Arquitetura da Solução</vt:lpstr>
      <vt:lpstr>Arquitetura da Solução</vt:lpstr>
      <vt:lpstr>Arquitetura da Solução</vt:lpstr>
      <vt:lpstr>Arquitetura da Solução</vt:lpstr>
      <vt:lpstr>Processamento de Dados</vt:lpstr>
      <vt:lpstr>Pipeline de processamento dos dados</vt:lpstr>
      <vt:lpstr>Pipeline de processamento dos dados</vt:lpstr>
      <vt:lpstr>Pipeline de processamento dos dados</vt:lpstr>
      <vt:lpstr>Treinamento do Modelo</vt:lpstr>
      <vt:lpstr>Pipeline de Treinamento do Modelo</vt:lpstr>
      <vt:lpstr>Pipeline de processamento dos dados</vt:lpstr>
      <vt:lpstr>Pipeline de Treinamento do Modelo</vt:lpstr>
      <vt:lpstr>Pipeline de Treinamento do Modelo</vt:lpstr>
      <vt:lpstr>Pipeline de Treinamento do Modelo</vt:lpstr>
      <vt:lpstr>Aplicação do Modelo</vt:lpstr>
      <vt:lpstr>Pipeline de Aplicação do Modelo</vt:lpstr>
      <vt:lpstr>Pipeline de Aplicação do Modelo </vt:lpstr>
      <vt:lpstr>Pipeline de Aplicação do Modelo </vt:lpstr>
      <vt:lpstr>Pipeline de Aplicação do Modelo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Final de Curso - Eng. ML</dc:title>
  <dc:creator>André Rodrigues</dc:creator>
  <cp:lastModifiedBy>André Luiz Alves Rodrigues</cp:lastModifiedBy>
  <cp:revision>19</cp:revision>
  <dcterms:modified xsi:type="dcterms:W3CDTF">2024-04-08T23:49:40Z</dcterms:modified>
</cp:coreProperties>
</file>