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B872F-DE00-6957-FE6F-EBBDB6B0A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5BC9C5-3278-8139-8CD4-0DD87F74E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C57520-9F66-D563-A5B4-1EB0AC05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6579-367B-4AFE-8754-35B18F2D787B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6A0096-9A45-C2DF-9962-0070758E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D733FB-8F8D-F966-3B9C-C2003DB0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FE69-A740-43FE-B87D-720BE36F0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48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82AEF-4CFF-A616-A230-7A55A753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2FC4C9-0793-E0AF-21FC-21DC21C8A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94BBDF-4F4B-4490-FEF3-F7EC4981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6579-367B-4AFE-8754-35B18F2D787B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1A9366-9A28-7442-052A-E46E14BF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967560-BDC2-7693-248D-1A4494E9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FE69-A740-43FE-B87D-720BE36F0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29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2AF18F-228D-D786-42E4-E4F64F9B3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D068F2-D181-35E2-DD40-7CB53B8E5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BAD027-3FBF-86D2-7988-2A2D2304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6579-367B-4AFE-8754-35B18F2D787B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90C7F6-F086-8819-12C7-42DC6EA7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90995B-3E5D-0838-0E6D-2368D4EF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FE69-A740-43FE-B87D-720BE36F0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3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65820-859F-DE77-6C88-6D6B7C4C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3265B5-97F5-58A4-4689-BDA2B1B51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76A353-F281-449A-FE7E-60D2225C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6579-367B-4AFE-8754-35B18F2D787B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68F137-4FD7-0969-DFED-67E68520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42F26B-C833-74E7-4935-804F1770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FE69-A740-43FE-B87D-720BE36F0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52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F764F-B727-5A51-72CB-93DFE3E7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4873D5-B393-1346-745E-E86EC939A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CB9283-736A-2FC5-1E8B-732EA7DA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6579-367B-4AFE-8754-35B18F2D787B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722C8C-D85F-CE0B-5511-0B318544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67F0FE-B862-D759-7839-2536E069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FE69-A740-43FE-B87D-720BE36F0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53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986F6-026F-0476-5F30-2B71B330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9C19D-563F-27FB-4841-BB670B856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C3EAD0-DF9D-31D1-05B2-795B13AC8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3FEDC3-5A89-2614-A5C1-A74C107C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6579-367B-4AFE-8754-35B18F2D787B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C9F058-0879-BF8C-8666-AFD3D4FD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10F7B5-6A06-8C1E-2AB3-DC73C9E0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FE69-A740-43FE-B87D-720BE36F0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81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03AAA-10E0-8E4E-F43E-148E9048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F3D462-A903-AFE6-A478-1D80D629C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9FAA2E-C283-483B-ABC8-5CE37BE0A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C9FE13-7459-0D45-76E7-31512AD3D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EF903D-968A-6BF6-0DC5-0D0B63817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D7DD31-6B4C-8B21-69BF-ADEE5A4D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6579-367B-4AFE-8754-35B18F2D787B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34B19F-65E5-FCF5-CA21-0DFABC8D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EFC6B8-4208-B52A-0C62-CCB89107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FE69-A740-43FE-B87D-720BE36F0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02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1EDEB-73C0-2880-CDF0-5169E696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BF664C-B181-B887-8117-2D33F5C3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6579-367B-4AFE-8754-35B18F2D787B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CFEC66-168A-6A21-D6E7-6FDD014B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2C636D-6284-3ACA-6F63-DFE7D992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FE69-A740-43FE-B87D-720BE36F0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37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7E6214-818B-22F8-1F03-1F8B8C34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6579-367B-4AFE-8754-35B18F2D787B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CDBA48-B705-8408-38E6-5F6D456A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0E2BFE-B0D2-6D02-CD06-C70B1E92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FE69-A740-43FE-B87D-720BE36F0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16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EC74C-8C5E-9950-D94D-D077892F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0E3762-FC1C-9A35-2C7F-6DA0B815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78C9E6-2193-6205-FEBB-E58F7D28F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D199BF-90D8-BE8A-6ABB-91A9EA1C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6579-367B-4AFE-8754-35B18F2D787B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953072-FF80-56DE-EC2F-1BCD7750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CCDA35-A1F0-4660-1D88-357AE738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FE69-A740-43FE-B87D-720BE36F0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31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6C62E-0F5D-18B4-917D-ED97EB09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160CD9-F8B9-EA47-9F84-4D8780CFF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075991-8AD5-0FB4-39DC-47E3092B6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B0A6D6-4A47-2885-9DA4-9B2E0A34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6579-367B-4AFE-8754-35B18F2D787B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B4C54C-94F0-0100-8BB2-708CAAA7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A4975E-303E-E961-B4E9-9CB5892C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FE69-A740-43FE-B87D-720BE36F0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69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049F72-486F-3D31-D1B1-52715AC6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019FE7-7CCE-08EC-4C19-F81B90C92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A7831-D69C-3AF7-2C3D-60C2EBDC5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26579-367B-4AFE-8754-35B18F2D787B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D58B24-D0EC-F393-32AC-D3E9DB52E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0FB757-ABC6-91CB-733C-AED22A874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EFE69-A740-43FE-B87D-720BE36F0D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4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81704-5CE9-DE4B-904C-513B63963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Diagrama do projeto</a:t>
            </a:r>
            <a:br>
              <a:rPr lang="pt-BR" sz="4800" dirty="0"/>
            </a:br>
            <a:br>
              <a:rPr lang="pt-BR" dirty="0"/>
            </a:br>
            <a:r>
              <a:rPr lang="pt-BR" b="1" dirty="0"/>
              <a:t>Kobe Bryant Shot </a:t>
            </a:r>
            <a:r>
              <a:rPr lang="pt-BR" b="1" dirty="0" err="1"/>
              <a:t>Selection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17903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>
            <a:extLst>
              <a:ext uri="{FF2B5EF4-FFF2-40B4-BE49-F238E27FC236}">
                <a16:creationId xmlns:a16="http://schemas.microsoft.com/office/drawing/2014/main" id="{45F56A19-49D5-22A1-9E68-327E5775C0CD}"/>
              </a:ext>
            </a:extLst>
          </p:cNvPr>
          <p:cNvSpPr/>
          <p:nvPr/>
        </p:nvSpPr>
        <p:spPr>
          <a:xfrm>
            <a:off x="6803428" y="1712576"/>
            <a:ext cx="2176824" cy="14579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Treinamento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B899DC4-C116-2C93-5CBC-2A1B848B8296}"/>
              </a:ext>
            </a:extLst>
          </p:cNvPr>
          <p:cNvSpPr/>
          <p:nvPr/>
        </p:nvSpPr>
        <p:spPr>
          <a:xfrm>
            <a:off x="9488628" y="1711528"/>
            <a:ext cx="2177489" cy="1495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PipelineAplicacao</a:t>
            </a:r>
            <a:endParaRPr lang="pt-BR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A3EF7252-1AFB-DED5-F527-6C043D82CB84}"/>
              </a:ext>
            </a:extLst>
          </p:cNvPr>
          <p:cNvSpPr/>
          <p:nvPr/>
        </p:nvSpPr>
        <p:spPr>
          <a:xfrm>
            <a:off x="4050797" y="1718065"/>
            <a:ext cx="2177489" cy="14958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PreparacaoDados</a:t>
            </a:r>
            <a:endParaRPr lang="pt-BR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7E2A074-A87C-446F-2D92-9973192F4EC9}"/>
              </a:ext>
            </a:extLst>
          </p:cNvPr>
          <p:cNvSpPr/>
          <p:nvPr/>
        </p:nvSpPr>
        <p:spPr>
          <a:xfrm>
            <a:off x="4309190" y="2097246"/>
            <a:ext cx="1699357" cy="9169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>
                <a:solidFill>
                  <a:srgbClr val="FFFFFF"/>
                </a:solidFill>
                <a:latin typeface="Söhne Mono"/>
              </a:rPr>
              <a:t>Pré-processamento </a:t>
            </a:r>
          </a:p>
          <a:p>
            <a:r>
              <a:rPr lang="pt-BR" sz="1050" dirty="0">
                <a:solidFill>
                  <a:srgbClr val="FFFFFF"/>
                </a:solidFill>
                <a:latin typeface="Söhne Mono"/>
              </a:rPr>
              <a:t>Aquisição, validação, Limpeza e transformação dos dados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F33491C-8729-81DC-F20C-C43756ECB085}"/>
              </a:ext>
            </a:extLst>
          </p:cNvPr>
          <p:cNvSpPr/>
          <p:nvPr/>
        </p:nvSpPr>
        <p:spPr>
          <a:xfrm>
            <a:off x="7046085" y="2097246"/>
            <a:ext cx="1699357" cy="9169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i="0" dirty="0">
                <a:solidFill>
                  <a:srgbClr val="FFFFFF"/>
                </a:solidFill>
                <a:effectLst/>
                <a:latin typeface="Söhne Mono"/>
              </a:rPr>
              <a:t>Treinamento </a:t>
            </a:r>
            <a:r>
              <a:rPr lang="pt-BR" sz="1400" b="1" dirty="0">
                <a:solidFill>
                  <a:srgbClr val="FFFFFF"/>
                </a:solidFill>
                <a:latin typeface="Söhne Mono"/>
              </a:rPr>
              <a:t>do </a:t>
            </a:r>
            <a:r>
              <a:rPr lang="pt-BR" sz="1400" b="1" i="0" dirty="0">
                <a:solidFill>
                  <a:srgbClr val="FFFFFF"/>
                </a:solidFill>
                <a:effectLst/>
                <a:latin typeface="Söhne Mono"/>
              </a:rPr>
              <a:t>Modelo</a:t>
            </a:r>
          </a:p>
          <a:p>
            <a:r>
              <a:rPr lang="pt-BR" sz="1050" dirty="0">
                <a:solidFill>
                  <a:srgbClr val="FFFFFF"/>
                </a:solidFill>
                <a:latin typeface="Söhne Mono"/>
              </a:rPr>
              <a:t>Setup, Criação do Modelo, Registro no </a:t>
            </a:r>
            <a:r>
              <a:rPr lang="pt-BR" sz="1050" dirty="0" err="1">
                <a:solidFill>
                  <a:srgbClr val="FFFFFF"/>
                </a:solidFill>
                <a:latin typeface="Söhne Mono"/>
              </a:rPr>
              <a:t>MLflow</a:t>
            </a:r>
            <a:endParaRPr lang="pt-BR" sz="1050" dirty="0">
              <a:solidFill>
                <a:srgbClr val="FFFFFF"/>
              </a:solidFill>
              <a:latin typeface="Söhne Mono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E81553F-86A7-1CF7-78A4-27520BB4B4D0}"/>
              </a:ext>
            </a:extLst>
          </p:cNvPr>
          <p:cNvSpPr/>
          <p:nvPr/>
        </p:nvSpPr>
        <p:spPr>
          <a:xfrm>
            <a:off x="9727693" y="2097246"/>
            <a:ext cx="1699357" cy="916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i="0" dirty="0">
                <a:solidFill>
                  <a:srgbClr val="FFFFFF"/>
                </a:solidFill>
                <a:effectLst/>
                <a:latin typeface="Söhne Mono"/>
              </a:rPr>
              <a:t>Aplicação </a:t>
            </a:r>
            <a:r>
              <a:rPr lang="pt-BR" sz="1400" b="1" dirty="0">
                <a:solidFill>
                  <a:srgbClr val="FFFFFF"/>
                </a:solidFill>
                <a:latin typeface="Söhne Mono"/>
              </a:rPr>
              <a:t>do </a:t>
            </a:r>
            <a:r>
              <a:rPr lang="pt-BR" sz="1400" b="1" i="0" dirty="0">
                <a:solidFill>
                  <a:srgbClr val="FFFFFF"/>
                </a:solidFill>
                <a:effectLst/>
                <a:latin typeface="Söhne Mono"/>
              </a:rPr>
              <a:t>Modelo</a:t>
            </a:r>
          </a:p>
          <a:p>
            <a:r>
              <a:rPr lang="pt-BR" sz="1050" dirty="0">
                <a:solidFill>
                  <a:srgbClr val="FFFFFF"/>
                </a:solidFill>
                <a:latin typeface="Söhne Mono"/>
              </a:rPr>
              <a:t>Métricas de Desempenho, </a:t>
            </a:r>
            <a:r>
              <a:rPr lang="pt-BR" sz="1050" dirty="0" err="1">
                <a:solidFill>
                  <a:srgbClr val="FFFFFF"/>
                </a:solidFill>
                <a:latin typeface="Söhne Mono"/>
              </a:rPr>
              <a:t>Tuning</a:t>
            </a:r>
            <a:endParaRPr lang="pt-BR" sz="1050" dirty="0">
              <a:solidFill>
                <a:srgbClr val="FFFFFF"/>
              </a:solidFill>
              <a:latin typeface="Söhne Mono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8247267-C09E-0B6A-9223-9E1AED76A3B4}"/>
              </a:ext>
            </a:extLst>
          </p:cNvPr>
          <p:cNvSpPr/>
          <p:nvPr/>
        </p:nvSpPr>
        <p:spPr>
          <a:xfrm>
            <a:off x="9369595" y="4913456"/>
            <a:ext cx="2484400" cy="813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i="0" dirty="0">
                <a:solidFill>
                  <a:srgbClr val="FFFFFF"/>
                </a:solidFill>
                <a:effectLst/>
                <a:latin typeface="Söhne Mono"/>
              </a:rPr>
              <a:t>Implantação </a:t>
            </a:r>
            <a:r>
              <a:rPr lang="pt-BR" b="1" dirty="0">
                <a:solidFill>
                  <a:srgbClr val="FFFFFF"/>
                </a:solidFill>
                <a:latin typeface="Söhne Mono"/>
              </a:rPr>
              <a:t>do </a:t>
            </a:r>
            <a:r>
              <a:rPr lang="pt-BR" b="1" i="0" dirty="0">
                <a:solidFill>
                  <a:srgbClr val="FFFFFF"/>
                </a:solidFill>
                <a:effectLst/>
                <a:latin typeface="Söhne Mono"/>
              </a:rPr>
              <a:t>Modelo</a:t>
            </a:r>
          </a:p>
          <a:p>
            <a:r>
              <a:rPr lang="pt-BR" sz="1200" dirty="0">
                <a:solidFill>
                  <a:srgbClr val="FFFFFF"/>
                </a:solidFill>
                <a:latin typeface="Söhne Mono"/>
              </a:rPr>
              <a:t>Carregar modelo treinado, fazer previsões, recomendar estratégias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DA7EAE3-FE4E-CAC9-4645-DA54E645576E}"/>
              </a:ext>
            </a:extLst>
          </p:cNvPr>
          <p:cNvSpPr/>
          <p:nvPr/>
        </p:nvSpPr>
        <p:spPr>
          <a:xfrm>
            <a:off x="6095461" y="4925018"/>
            <a:ext cx="3037964" cy="813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i="0" dirty="0">
                <a:solidFill>
                  <a:srgbClr val="FFFFFF"/>
                </a:solidFill>
                <a:effectLst/>
                <a:latin typeface="Söhne Mono"/>
              </a:rPr>
              <a:t>Monitoramento e Operação</a:t>
            </a:r>
          </a:p>
          <a:p>
            <a:r>
              <a:rPr lang="pt-BR" sz="1200" dirty="0">
                <a:solidFill>
                  <a:srgbClr val="FFFFFF"/>
                </a:solidFill>
                <a:latin typeface="Söhne Mono"/>
              </a:rPr>
              <a:t>Dashboard com </a:t>
            </a:r>
            <a:r>
              <a:rPr lang="pt-BR" sz="1200" dirty="0" err="1">
                <a:solidFill>
                  <a:srgbClr val="FFFFFF"/>
                </a:solidFill>
                <a:latin typeface="Söhne Mono"/>
              </a:rPr>
              <a:t>Streamlit</a:t>
            </a:r>
            <a:r>
              <a:rPr lang="pt-BR" sz="1200" dirty="0">
                <a:solidFill>
                  <a:srgbClr val="FFFFFF"/>
                </a:solidFill>
                <a:latin typeface="Söhne Mono"/>
              </a:rPr>
              <a:t>, Acompanhamento Contínuo, Detecção de Anomalias, Comunicação de Resultados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75EBF1E-00E3-8486-752D-5941DB259D3C}"/>
              </a:ext>
            </a:extLst>
          </p:cNvPr>
          <p:cNvSpPr/>
          <p:nvPr/>
        </p:nvSpPr>
        <p:spPr>
          <a:xfrm>
            <a:off x="3193682" y="4925018"/>
            <a:ext cx="2643237" cy="813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i="0" dirty="0">
                <a:solidFill>
                  <a:srgbClr val="FFFFFF"/>
                </a:solidFill>
                <a:effectLst/>
                <a:latin typeface="Söhne Mono"/>
              </a:rPr>
              <a:t>Resultados e Métricas</a:t>
            </a:r>
          </a:p>
          <a:p>
            <a:r>
              <a:rPr lang="pt-BR" sz="1200" dirty="0">
                <a:solidFill>
                  <a:srgbClr val="FFFFFF"/>
                </a:solidFill>
                <a:latin typeface="Söhne Mono"/>
              </a:rPr>
              <a:t>Comunicação entre Aplicação e Dashboard, </a:t>
            </a:r>
            <a:r>
              <a:rPr lang="pt-BR" sz="1200" dirty="0" err="1">
                <a:solidFill>
                  <a:srgbClr val="FFFFFF"/>
                </a:solidFill>
                <a:latin typeface="Söhne Mono"/>
              </a:rPr>
              <a:t>holdout</a:t>
            </a:r>
            <a:r>
              <a:rPr lang="pt-BR" sz="1200" dirty="0">
                <a:solidFill>
                  <a:srgbClr val="FFFFFF"/>
                </a:solidFill>
                <a:latin typeface="Söhne Mono"/>
              </a:rPr>
              <a:t> </a:t>
            </a:r>
            <a:r>
              <a:rPr lang="pt-BR" sz="1200" dirty="0" err="1">
                <a:solidFill>
                  <a:srgbClr val="FFFFFF"/>
                </a:solidFill>
                <a:latin typeface="Söhne Mono"/>
              </a:rPr>
              <a:t>predictions</a:t>
            </a:r>
            <a:endParaRPr lang="pt-BR" sz="1200" dirty="0">
              <a:solidFill>
                <a:srgbClr val="FFFFFF"/>
              </a:solidFill>
              <a:latin typeface="Söhne Mono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C26D424-BC24-880F-9A4E-AC424068D8C4}"/>
              </a:ext>
            </a:extLst>
          </p:cNvPr>
          <p:cNvCxnSpPr>
            <a:cxnSpLocks/>
            <a:stCxn id="41" idx="3"/>
            <a:endCxn id="5" idx="1"/>
          </p:cNvCxnSpPr>
          <p:nvPr/>
        </p:nvCxnSpPr>
        <p:spPr>
          <a:xfrm>
            <a:off x="4091197" y="1339350"/>
            <a:ext cx="217993" cy="12163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647A436-F77A-8DC1-29C5-631B4ACA8D7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008547" y="2555728"/>
            <a:ext cx="1037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43327A3-3912-F8CC-17DF-F0E05DE1D98C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8745442" y="2555728"/>
            <a:ext cx="982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C7B66E7-2E99-A675-1240-0CB4F59955F5}"/>
              </a:ext>
            </a:extLst>
          </p:cNvPr>
          <p:cNvCxnSpPr>
            <a:cxnSpLocks/>
            <a:stCxn id="37" idx="2"/>
            <a:endCxn id="3" idx="0"/>
          </p:cNvCxnSpPr>
          <p:nvPr/>
        </p:nvCxnSpPr>
        <p:spPr>
          <a:xfrm>
            <a:off x="10577373" y="3207333"/>
            <a:ext cx="34422" cy="170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73CE452-0771-1739-7CCE-E95AA80664FD}"/>
              </a:ext>
            </a:extLst>
          </p:cNvPr>
          <p:cNvCxnSpPr>
            <a:cxnSpLocks/>
            <a:stCxn id="3" idx="1"/>
            <a:endCxn id="8" idx="3"/>
          </p:cNvCxnSpPr>
          <p:nvPr/>
        </p:nvCxnSpPr>
        <p:spPr>
          <a:xfrm flipH="1">
            <a:off x="9133425" y="5320419"/>
            <a:ext cx="236170" cy="1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24B25765-5CE2-309D-2824-C07CE0901C3C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5836919" y="5331982"/>
            <a:ext cx="258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xograma: Disco Magnético 40">
            <a:extLst>
              <a:ext uri="{FF2B5EF4-FFF2-40B4-BE49-F238E27FC236}">
                <a16:creationId xmlns:a16="http://schemas.microsoft.com/office/drawing/2014/main" id="{40183364-93D9-627E-D5D9-703CAEFCEBEF}"/>
              </a:ext>
            </a:extLst>
          </p:cNvPr>
          <p:cNvSpPr/>
          <p:nvPr/>
        </p:nvSpPr>
        <p:spPr>
          <a:xfrm>
            <a:off x="3257835" y="191493"/>
            <a:ext cx="1666723" cy="1147857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accent5">
                    <a:lumMod val="75000"/>
                  </a:schemeClr>
                </a:solidFill>
                <a:latin typeface="Söhne Mono"/>
              </a:rPr>
              <a:t>Repositório </a:t>
            </a:r>
            <a:r>
              <a:rPr lang="pt-BR" sz="1200" b="1" dirty="0" err="1">
                <a:solidFill>
                  <a:schemeClr val="accent5">
                    <a:lumMod val="75000"/>
                  </a:schemeClr>
                </a:solidFill>
                <a:latin typeface="Söhne Mono"/>
              </a:rPr>
              <a:t>raw</a:t>
            </a:r>
            <a:br>
              <a:rPr lang="pt-BR" sz="1200" b="1" dirty="0">
                <a:solidFill>
                  <a:schemeClr val="accent5">
                    <a:lumMod val="75000"/>
                  </a:schemeClr>
                </a:solidFill>
                <a:latin typeface="Söhne Mono"/>
              </a:rPr>
            </a:br>
            <a:endParaRPr lang="pt-BR" sz="1200" b="1" dirty="0">
              <a:solidFill>
                <a:schemeClr val="accent5">
                  <a:lumMod val="75000"/>
                </a:schemeClr>
              </a:solidFill>
              <a:latin typeface="Söhne Mono"/>
            </a:endParaRPr>
          </a:p>
          <a:p>
            <a:pPr algn="ctr"/>
            <a:r>
              <a:rPr lang="pt-BR" sz="1100" dirty="0">
                <a:solidFill>
                  <a:schemeClr val="accent5">
                    <a:lumMod val="75000"/>
                  </a:schemeClr>
                </a:solidFill>
                <a:latin typeface="Söhne Mono"/>
              </a:rPr>
              <a:t>data</a:t>
            </a:r>
          </a:p>
          <a:p>
            <a:pPr algn="ctr"/>
            <a:r>
              <a:rPr lang="pt-BR" sz="1100" dirty="0" err="1">
                <a:solidFill>
                  <a:schemeClr val="accent5">
                    <a:lumMod val="75000"/>
                  </a:schemeClr>
                </a:solidFill>
                <a:latin typeface="Söhne Mono"/>
              </a:rPr>
              <a:t>dataset_kobe_dev</a:t>
            </a:r>
            <a:endParaRPr lang="pt-BR" sz="1100" dirty="0">
              <a:solidFill>
                <a:schemeClr val="accent5">
                  <a:lumMod val="75000"/>
                </a:schemeClr>
              </a:solidFill>
              <a:latin typeface="Söhne Mono"/>
            </a:endParaRPr>
          </a:p>
          <a:p>
            <a:pPr algn="ctr"/>
            <a:r>
              <a:rPr lang="pt-BR" sz="1100" dirty="0" err="1">
                <a:solidFill>
                  <a:schemeClr val="accent5">
                    <a:lumMod val="75000"/>
                  </a:schemeClr>
                </a:solidFill>
                <a:latin typeface="Söhne Mono"/>
              </a:rPr>
              <a:t>dataset_kobe_prod</a:t>
            </a:r>
            <a:endParaRPr lang="pt-BR" sz="1100" dirty="0">
              <a:solidFill>
                <a:schemeClr val="accent5">
                  <a:lumMod val="75000"/>
                </a:schemeClr>
              </a:solidFill>
              <a:latin typeface="Söhne Mono"/>
            </a:endParaRPr>
          </a:p>
          <a:p>
            <a:pPr algn="ctr"/>
            <a:endParaRPr lang="pt-BR" sz="1200" dirty="0"/>
          </a:p>
        </p:txBody>
      </p:sp>
      <p:sp>
        <p:nvSpPr>
          <p:cNvPr id="42" name="Fluxograma: Disco Magnético 41">
            <a:extLst>
              <a:ext uri="{FF2B5EF4-FFF2-40B4-BE49-F238E27FC236}">
                <a16:creationId xmlns:a16="http://schemas.microsoft.com/office/drawing/2014/main" id="{9B2E45F0-EF2E-D016-BB26-16FDDD9738D8}"/>
              </a:ext>
            </a:extLst>
          </p:cNvPr>
          <p:cNvSpPr/>
          <p:nvPr/>
        </p:nvSpPr>
        <p:spPr>
          <a:xfrm>
            <a:off x="6929257" y="206841"/>
            <a:ext cx="1803246" cy="1147857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accent5">
                    <a:lumMod val="75000"/>
                  </a:schemeClr>
                </a:solidFill>
                <a:latin typeface="Söhne Mono"/>
              </a:rPr>
              <a:t>Repositório </a:t>
            </a:r>
            <a:r>
              <a:rPr lang="pt-BR" sz="1200" b="1" dirty="0" err="1">
                <a:solidFill>
                  <a:schemeClr val="accent5">
                    <a:lumMod val="75000"/>
                  </a:schemeClr>
                </a:solidFill>
                <a:latin typeface="Söhne Mono"/>
              </a:rPr>
              <a:t>processed</a:t>
            </a:r>
            <a:br>
              <a:rPr lang="pt-BR" sz="1200" b="1" dirty="0">
                <a:solidFill>
                  <a:schemeClr val="accent5">
                    <a:lumMod val="75000"/>
                  </a:schemeClr>
                </a:solidFill>
                <a:latin typeface="Söhne Mono"/>
              </a:rPr>
            </a:br>
            <a:endParaRPr lang="pt-BR" sz="1200" b="1" dirty="0">
              <a:solidFill>
                <a:schemeClr val="accent5">
                  <a:lumMod val="75000"/>
                </a:schemeClr>
              </a:solidFill>
              <a:latin typeface="Söhne Mono"/>
            </a:endParaRPr>
          </a:p>
          <a:p>
            <a:pPr algn="ctr"/>
            <a:r>
              <a:rPr lang="pt-BR" sz="1100" dirty="0" err="1">
                <a:solidFill>
                  <a:schemeClr val="accent5">
                    <a:lumMod val="75000"/>
                  </a:schemeClr>
                </a:solidFill>
                <a:latin typeface="Söhne Mono"/>
              </a:rPr>
              <a:t>data_filtered</a:t>
            </a:r>
            <a:br>
              <a:rPr lang="pt-BR" sz="1100" dirty="0">
                <a:solidFill>
                  <a:schemeClr val="accent5">
                    <a:lumMod val="75000"/>
                  </a:schemeClr>
                </a:solidFill>
                <a:latin typeface="Söhne Mono"/>
              </a:rPr>
            </a:br>
            <a:r>
              <a:rPr lang="pt-BR" sz="1100" dirty="0" err="1">
                <a:solidFill>
                  <a:schemeClr val="accent5">
                    <a:lumMod val="75000"/>
                  </a:schemeClr>
                </a:solidFill>
                <a:latin typeface="Söhne Mono"/>
              </a:rPr>
              <a:t>base_train</a:t>
            </a:r>
            <a:endParaRPr lang="pt-BR" sz="1100" dirty="0">
              <a:solidFill>
                <a:schemeClr val="accent5">
                  <a:lumMod val="75000"/>
                </a:schemeClr>
              </a:solidFill>
              <a:latin typeface="Söhne Mono"/>
            </a:endParaRPr>
          </a:p>
          <a:p>
            <a:pPr algn="ctr"/>
            <a:r>
              <a:rPr lang="pt-BR" sz="1100" dirty="0" err="1">
                <a:solidFill>
                  <a:schemeClr val="accent5">
                    <a:lumMod val="75000"/>
                  </a:schemeClr>
                </a:solidFill>
                <a:latin typeface="Söhne Mono"/>
              </a:rPr>
              <a:t>base_test</a:t>
            </a:r>
            <a:br>
              <a:rPr lang="pt-BR" sz="1100" dirty="0">
                <a:solidFill>
                  <a:schemeClr val="accent5">
                    <a:lumMod val="75000"/>
                  </a:schemeClr>
                </a:solidFill>
                <a:latin typeface="Söhne Mono"/>
              </a:rPr>
            </a:br>
            <a:r>
              <a:rPr lang="pt-BR" sz="1100" dirty="0" err="1">
                <a:solidFill>
                  <a:schemeClr val="accent5">
                    <a:lumMod val="75000"/>
                  </a:schemeClr>
                </a:solidFill>
                <a:latin typeface="Söhne Mono"/>
              </a:rPr>
              <a:t>holdout_predictions</a:t>
            </a:r>
            <a:endParaRPr lang="pt-BR" sz="1100" dirty="0">
              <a:solidFill>
                <a:schemeClr val="accent5">
                  <a:lumMod val="75000"/>
                </a:schemeClr>
              </a:solidFill>
              <a:latin typeface="Söhne Mono"/>
            </a:endParaRPr>
          </a:p>
          <a:p>
            <a:pPr algn="ctr"/>
            <a:endParaRPr lang="pt-BR" sz="1200" dirty="0"/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3C1D3BC9-FED9-5185-7E80-354855075A66}"/>
              </a:ext>
            </a:extLst>
          </p:cNvPr>
          <p:cNvCxnSpPr>
            <a:cxnSpLocks/>
            <a:stCxn id="5" idx="3"/>
            <a:endCxn id="42" idx="2"/>
          </p:cNvCxnSpPr>
          <p:nvPr/>
        </p:nvCxnSpPr>
        <p:spPr>
          <a:xfrm flipV="1">
            <a:off x="6008547" y="780770"/>
            <a:ext cx="920710" cy="177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xograma: Vários Documentos 56">
            <a:extLst>
              <a:ext uri="{FF2B5EF4-FFF2-40B4-BE49-F238E27FC236}">
                <a16:creationId xmlns:a16="http://schemas.microsoft.com/office/drawing/2014/main" id="{0EF9EC95-4CDF-81A5-2657-CAFABF4A1637}"/>
              </a:ext>
            </a:extLst>
          </p:cNvPr>
          <p:cNvSpPr/>
          <p:nvPr/>
        </p:nvSpPr>
        <p:spPr>
          <a:xfrm>
            <a:off x="6888128" y="3555192"/>
            <a:ext cx="1754155" cy="1151274"/>
          </a:xfrm>
          <a:prstGeom prst="flowChartMulti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err="1">
                <a:solidFill>
                  <a:schemeClr val="accent5">
                    <a:lumMod val="75000"/>
                  </a:schemeClr>
                </a:solidFill>
                <a:latin typeface="Söhne Mono"/>
              </a:rPr>
              <a:t>Modeling</a:t>
            </a:r>
            <a:br>
              <a:rPr lang="pt-BR" sz="1600" b="1" dirty="0">
                <a:solidFill>
                  <a:schemeClr val="accent5">
                    <a:lumMod val="75000"/>
                  </a:schemeClr>
                </a:solidFill>
                <a:latin typeface="Söhne Mono"/>
              </a:rPr>
            </a:br>
            <a:r>
              <a:rPr lang="pt-BR" sz="1600" dirty="0">
                <a:solidFill>
                  <a:schemeClr val="accent5">
                    <a:lumMod val="75000"/>
                  </a:schemeClr>
                </a:solidFill>
                <a:latin typeface="Söhne Mono"/>
              </a:rPr>
              <a:t>models</a:t>
            </a:r>
            <a:br>
              <a:rPr lang="pt-BR" sz="1600" dirty="0">
                <a:solidFill>
                  <a:schemeClr val="accent5">
                    <a:lumMod val="75000"/>
                  </a:schemeClr>
                </a:solidFill>
                <a:latin typeface="Söhne Mono"/>
              </a:rPr>
            </a:br>
            <a:r>
              <a:rPr lang="pt-BR" sz="1600" dirty="0">
                <a:solidFill>
                  <a:schemeClr val="accent5">
                    <a:lumMod val="75000"/>
                  </a:schemeClr>
                </a:solidFill>
                <a:latin typeface="Söhne Mono"/>
              </a:rPr>
              <a:t>tracking</a:t>
            </a:r>
          </a:p>
          <a:p>
            <a:pPr algn="ctr"/>
            <a:endParaRPr lang="pt-BR" sz="1600" b="1" dirty="0">
              <a:solidFill>
                <a:schemeClr val="accent5">
                  <a:lumMod val="75000"/>
                </a:schemeClr>
              </a:solidFill>
              <a:latin typeface="Söhne Mono"/>
            </a:endParaRPr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EA8EAC7A-971C-B46A-2BD5-0C79551FEC7A}"/>
              </a:ext>
            </a:extLst>
          </p:cNvPr>
          <p:cNvCxnSpPr>
            <a:cxnSpLocks/>
            <a:stCxn id="2" idx="1"/>
            <a:endCxn id="42" idx="4"/>
          </p:cNvCxnSpPr>
          <p:nvPr/>
        </p:nvCxnSpPr>
        <p:spPr>
          <a:xfrm flipH="1" flipV="1">
            <a:off x="8732503" y="780770"/>
            <a:ext cx="995190" cy="177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45FA7A6D-D5C5-A3AD-355A-D0F6F2FA9EBD}"/>
              </a:ext>
            </a:extLst>
          </p:cNvPr>
          <p:cNvCxnSpPr>
            <a:cxnSpLocks/>
            <a:stCxn id="35" idx="2"/>
            <a:endCxn id="57" idx="1"/>
          </p:cNvCxnSpPr>
          <p:nvPr/>
        </p:nvCxnSpPr>
        <p:spPr>
          <a:xfrm>
            <a:off x="5139542" y="3213871"/>
            <a:ext cx="1748586" cy="916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B819C3B5-6B9B-5DE0-2A7C-35C2A635A9E1}"/>
              </a:ext>
            </a:extLst>
          </p:cNvPr>
          <p:cNvCxnSpPr>
            <a:cxnSpLocks/>
            <a:stCxn id="37" idx="2"/>
            <a:endCxn id="57" idx="3"/>
          </p:cNvCxnSpPr>
          <p:nvPr/>
        </p:nvCxnSpPr>
        <p:spPr>
          <a:xfrm flipH="1">
            <a:off x="8642283" y="3207333"/>
            <a:ext cx="1935090" cy="9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5F047E09-BCDF-FD2B-C3B6-8C89504B36F5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 flipH="1">
            <a:off x="7885885" y="3170521"/>
            <a:ext cx="5955" cy="38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de Seta Reta 236">
            <a:extLst>
              <a:ext uri="{FF2B5EF4-FFF2-40B4-BE49-F238E27FC236}">
                <a16:creationId xmlns:a16="http://schemas.microsoft.com/office/drawing/2014/main" id="{C9AB86F0-14F5-4CDE-3EE9-C89A853A6E69}"/>
              </a:ext>
            </a:extLst>
          </p:cNvPr>
          <p:cNvCxnSpPr>
            <a:cxnSpLocks/>
            <a:stCxn id="57" idx="2"/>
            <a:endCxn id="8" idx="0"/>
          </p:cNvCxnSpPr>
          <p:nvPr/>
        </p:nvCxnSpPr>
        <p:spPr>
          <a:xfrm flipH="1">
            <a:off x="7614443" y="4662867"/>
            <a:ext cx="28784" cy="26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222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4266</TotalTime>
  <Words>118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Söhne Mono</vt:lpstr>
      <vt:lpstr>Tema do Office</vt:lpstr>
      <vt:lpstr>Diagrama do projeto  Kobe Bryant Shot Selection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do projeto  Kobe Bryant Shot Selection</dc:title>
  <dc:creator>André Rodrigues</dc:creator>
  <cp:lastModifiedBy>André Luiz Alves Rodrigues</cp:lastModifiedBy>
  <cp:revision>4</cp:revision>
  <dcterms:created xsi:type="dcterms:W3CDTF">2024-03-27T17:31:01Z</dcterms:created>
  <dcterms:modified xsi:type="dcterms:W3CDTF">2024-04-08T23:17:25Z</dcterms:modified>
</cp:coreProperties>
</file>