
<file path=[Content_Types].xml><?xml version="1.0" encoding="utf-8"?>
<Types xmlns="http://schemas.openxmlformats.org/package/2006/content-types">
  <Default Extension="PhpPresentationReaderPpt2007BkgBdheKP" ContentType="application/octet-stream"/>
  <Default Extension="png" ContentType="image/png"/>
  <Default Extension="rels" ContentType="application/vnd.openxmlformats-package.relationships+xml"/>
  <Default Extension="xml" ContentType="application/xml"/>
  <Default Extension="PhpPresentationReaderPpt2007BkgdigbdO" ContentType="application/octet-stream"/>
  <Default Extension="PhpPresentationReaderPpt2007BkgPIJilO" ContentType="application/octet-stream"/>
  <Default Extension="PhpPresentationReaderPpt2007BkgABEMFP" ContentType="application/octet-stream"/>
  <Default Extension="PhpPresentationReaderPpt2007BkgBLOhpO" ContentType="application/octet-stream"/>
  <Default Extension="PhpPresentationReaderPpt2007BkgJDbkHP" ContentType="application/octet-stream"/>
  <Default Extension="PhpPresentationReaderPpt2007BkganIbjO" ContentType="application/octet-stream"/>
  <Default Extension="PhpPresentationReaderPpt2007BkgIAcpMP" ContentType="application/octet-stream"/>
  <Default Extension="PhpPresentationReaderPpt2007BkgJOigPP" ContentType="application/octet-stream"/>
  <Default Extension="PhpPresentationReaderPpt2007BkglphOCP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4209701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4" d="100"/>
          <a:sy n="154" d="100"/>
        </p:scale>
        <p:origin x="5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hpPresentationReaderPpt2007BkgdigbdO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hpPresentationReaderPpt2007BkganIbjO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hpPresentationReaderPpt2007BkgPIJilO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JOigPP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hpPresentationReaderPpt2007BkgBLOhpO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IAcpMP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JOigPP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hpPresentationReaderPpt2007BkgJDbkHP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hpPresentationReaderPpt2007BkgBdheKP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hpPresentationReaderPpt2007BkglphOCP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hpPresentationReaderPpt2007BkgABEMF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60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7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0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4988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13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248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36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53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69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395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47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164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337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_TITLE_AND_DESCRIPTION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8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_TITLE_AND_DESCRIPTION_1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928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_ONLY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4225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_ONLY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7655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_TITLE_AND_DESCRIPTION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85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_ONLY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5801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505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_TITLE_AND_DESCRIPTION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04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3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4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3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1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1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05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420970110" r:id="rId1"/>
    <p:sldLayoutId id="2420970111" r:id="rId2"/>
    <p:sldLayoutId id="2420970112" r:id="rId3"/>
    <p:sldLayoutId id="2420970113" r:id="rId4"/>
    <p:sldLayoutId id="2420970114" r:id="rId5"/>
    <p:sldLayoutId id="2420970115" r:id="rId6"/>
    <p:sldLayoutId id="2420970116" r:id="rId7"/>
    <p:sldLayoutId id="2420970117" r:id="rId8"/>
    <p:sldLayoutId id="2420970118" r:id="rId9"/>
    <p:sldLayoutId id="2420970119" r:id="rId10"/>
    <p:sldLayoutId id="2420970120" r:id="rId11"/>
    <p:sldLayoutId id="2420970121" r:id="rId12"/>
    <p:sldLayoutId id="2420970122" r:id="rId13"/>
    <p:sldLayoutId id="2420970123" r:id="rId14"/>
    <p:sldLayoutId id="2420970124" r:id="rId15"/>
    <p:sldLayoutId id="2420970125" r:id="rId16"/>
    <p:sldLayoutId id="2420970126" r:id="rId17"/>
    <p:sldLayoutId id="2420970127" r:id="rId18"/>
    <p:sldLayoutId id="2420970128" r:id="rId19"/>
    <p:sldLayoutId id="2420970129" r:id="rId20"/>
    <p:sldLayoutId id="2420970130" r:id="rId21"/>
    <p:sldLayoutId id="2420970131" r:id="rId22"/>
    <p:sldLayoutId id="2420970132" r:id="rId23"/>
    <p:sldLayoutId id="2420970133" r:id="rId24"/>
    <p:sldLayoutId id="2420970134" r:id="rId25"/>
    <p:sldLayoutId id="2420970135" r:id="rId26"/>
    <p:sldLayoutId id="2420970136" r:id="rId27"/>
    <p:sldLayoutId id="2420970137" r:id="rId2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3143250"/>
          <a:chOff x="914400" y="1543050"/>
          <a:chExt cx="8229600" cy="314325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5AC8EED-8B51-4CB4-9B8B-2746A8CBE119}"/>
              </a:ext>
            </a:extLst>
          </p:cNvPr>
          <p:cNvSpPr/>
          <p:nvPr/>
        </p:nvSpPr>
        <p:spPr>
          <a:xfrm>
            <a:off x="-468560" y="1347614"/>
            <a:ext cx="6192688" cy="218888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B24CBB0-26A3-4FC1-B73A-8F17126C7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7614"/>
            <a:ext cx="5121997" cy="21888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714625"/>
          <a:chOff x="914400" y="1028700"/>
          <a:chExt cx="8229600" cy="2714625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495D14D-4C84-48CD-B33F-22AADFB7B654}"/>
              </a:ext>
            </a:extLst>
          </p:cNvPr>
          <p:cNvSpPr/>
          <p:nvPr/>
        </p:nvSpPr>
        <p:spPr>
          <a:xfrm>
            <a:off x="7596336" y="63664"/>
            <a:ext cx="1643375" cy="70788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chemeClr val="bg2">
                    <a:lumMod val="50000"/>
                  </a:schemeClr>
                </a:solidFill>
                <a:latin typeface="Calibri"/>
              </a:rPr>
              <a:t>Impacto</a:t>
            </a:r>
            <a:r>
              <a:rPr lang="en-US" sz="2800" b="1" u="none" strike="noStrike" cap="none" spc="0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 Social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14400" y="1800225"/>
            <a:ext cx="7315200" cy="9144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Democratizamos o acesso à saúde de qualidade.
Geramos oportunidades para enfermeiros em todo o Brasil.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0B3C17-BDF4-482F-98E1-3829DE53B4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53" y="123479"/>
            <a:ext cx="1347990" cy="5760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EC5760B-F538-4BB7-86C3-8956400B9AEC}"/>
              </a:ext>
            </a:extLst>
          </p:cNvPr>
          <p:cNvSpPr/>
          <p:nvPr/>
        </p:nvSpPr>
        <p:spPr>
          <a:xfrm>
            <a:off x="7596336" y="63664"/>
            <a:ext cx="1643375" cy="70788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chemeClr val="bg2">
                    <a:lumMod val="50000"/>
                  </a:schemeClr>
                </a:solidFill>
                <a:latin typeface="Calibri"/>
              </a:rPr>
              <a:t>Proposta</a:t>
            </a:r>
            <a:r>
              <a:rPr lang="en-US" sz="2800" b="1" u="none" strike="noStrike" cap="none" spc="0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 para </a:t>
            </a:r>
            <a:r>
              <a:rPr lang="en-US" sz="2800" b="1" u="none" strike="noStrike" cap="none" spc="0" dirty="0" err="1">
                <a:solidFill>
                  <a:schemeClr val="bg2">
                    <a:lumMod val="50000"/>
                  </a:schemeClr>
                </a:solidFill>
                <a:latin typeface="Calibri"/>
              </a:rPr>
              <a:t>Investidores</a:t>
            </a:r>
            <a:endParaRPr lang="en-US" sz="2800" b="1" u="none" strike="noStrike" cap="none" spc="0" dirty="0">
              <a:solidFill>
                <a:schemeClr val="bg2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14400" y="1800225"/>
            <a:ext cx="73152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Buscamos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um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investimento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de R$ 50.000,00 por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uma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participação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de 10% no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Cuida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Mais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Investimento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para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desenvolvimento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marketing e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operação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680287-FDA9-4EBC-BE26-6414199299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53" y="123479"/>
            <a:ext cx="1347990" cy="5760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676775"/>
          <a:chOff x="914400" y="1028700"/>
          <a:chExt cx="8229600" cy="4676775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3D51873-15FE-4479-B6A6-690EEBCD9C96}"/>
              </a:ext>
            </a:extLst>
          </p:cNvPr>
          <p:cNvSpPr/>
          <p:nvPr/>
        </p:nvSpPr>
        <p:spPr>
          <a:xfrm>
            <a:off x="7596336" y="63664"/>
            <a:ext cx="1643375" cy="70788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914400" y="915566"/>
            <a:ext cx="54864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 dirty="0" err="1">
                <a:solidFill>
                  <a:schemeClr val="bg2">
                    <a:lumMod val="50000"/>
                  </a:schemeClr>
                </a:solidFill>
                <a:latin typeface="Calibri"/>
              </a:rPr>
              <a:t>Conclusão</a:t>
            </a:r>
            <a:endParaRPr lang="en-US" sz="4000" b="1" u="none" strike="noStrike" cap="none" spc="0" dirty="0">
              <a:solidFill>
                <a:schemeClr val="bg2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14400" y="1563638"/>
            <a:ext cx="7315200" cy="2246769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rtl="0" fontAlgn="t"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O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Cuida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Mais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é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mais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do que um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aplicativo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é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uma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revolução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nos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cuidados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saúde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combinando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tecnologia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conexão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humana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e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inovação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Junte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-se a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nós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para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transformar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a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maneira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como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o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Brasil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cuida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sua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saúde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7FEF97-E903-43CF-B8D4-1BD838C3D8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53" y="123479"/>
            <a:ext cx="1347990" cy="5760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828800" y="1028700"/>
          <a:ext cx="7315200" cy="3581400"/>
          <a:chOff x="1828800" y="1028700"/>
          <a:chExt cx="7315200" cy="358140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BC25D4D-C382-4029-8228-6F73ADA45C24}"/>
              </a:ext>
            </a:extLst>
          </p:cNvPr>
          <p:cNvSpPr/>
          <p:nvPr/>
        </p:nvSpPr>
        <p:spPr>
          <a:xfrm>
            <a:off x="6773146" y="3744062"/>
            <a:ext cx="2880320" cy="139943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719942" y="1570640"/>
            <a:ext cx="5486400" cy="1015663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b="1" u="none" strike="noStrike" cap="none" spc="0" dirty="0" err="1">
                <a:solidFill>
                  <a:schemeClr val="bg2">
                    <a:lumMod val="50000"/>
                  </a:schemeClr>
                </a:solidFill>
                <a:latin typeface="Calibri"/>
              </a:rPr>
              <a:t>Obrigado</a:t>
            </a:r>
            <a:r>
              <a:rPr lang="en-US" sz="6000" b="1" u="none" strike="noStrike" cap="none" spc="0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!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691680" y="2571750"/>
            <a:ext cx="54864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cap="none" spc="0" dirty="0">
                <a:latin typeface="Calibri"/>
              </a:rPr>
              <a:t>@</a:t>
            </a:r>
            <a:r>
              <a:rPr lang="en-US" sz="2000" b="1" u="none" strike="noStrike" cap="none" spc="0" dirty="0" err="1">
                <a:latin typeface="Calibri"/>
              </a:rPr>
              <a:t>andrerodriguesf</a:t>
            </a:r>
            <a:endParaRPr lang="en-US" sz="2000" b="1" u="none" strike="noStrike" cap="none" spc="0" dirty="0">
              <a:latin typeface="Calibri"/>
            </a:endParaRPr>
          </a:p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alibri"/>
              </a:rPr>
              <a:t>@</a:t>
            </a:r>
            <a:r>
              <a:rPr lang="en-US" sz="2000" b="1" dirty="0" err="1">
                <a:latin typeface="Calibri"/>
              </a:rPr>
              <a:t>lildersonzinho</a:t>
            </a:r>
            <a:endParaRPr lang="en-US" sz="2000" u="none" strike="noStrike" cap="none" spc="0" dirty="0">
              <a:latin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A94224-6418-4EA3-978A-9D176BEAC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820727"/>
            <a:ext cx="2152887" cy="9200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6115050"/>
          <a:chOff x="914400" y="1028700"/>
          <a:chExt cx="8229600" cy="611505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E4777EC-7813-4BAE-B5DE-CAF385443A69}"/>
              </a:ext>
            </a:extLst>
          </p:cNvPr>
          <p:cNvSpPr/>
          <p:nvPr/>
        </p:nvSpPr>
        <p:spPr>
          <a:xfrm>
            <a:off x="7596336" y="63664"/>
            <a:ext cx="1643375" cy="70788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-554360" y="195486"/>
            <a:ext cx="54864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 dirty="0" err="1">
                <a:solidFill>
                  <a:schemeClr val="bg2">
                    <a:lumMod val="50000"/>
                  </a:schemeClr>
                </a:solidFill>
                <a:latin typeface="Calibri"/>
              </a:rPr>
              <a:t>Introdução</a:t>
            </a:r>
            <a:endParaRPr lang="en-US" sz="4000" b="1" u="none" strike="noStrike" cap="none" spc="0" dirty="0">
              <a:solidFill>
                <a:schemeClr val="bg2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14400" y="891556"/>
            <a:ext cx="7315200" cy="3108543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rtl="0" fontAlgn="t"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latin typeface="Calibri"/>
              </a:rPr>
              <a:t>O </a:t>
            </a:r>
            <a:r>
              <a:rPr lang="en-US" sz="2800" b="1" u="none" strike="noStrike" cap="none" spc="0" dirty="0" err="1">
                <a:latin typeface="Calibri"/>
              </a:rPr>
              <a:t>Cuida</a:t>
            </a:r>
            <a:r>
              <a:rPr lang="en-US" sz="2800" b="1" u="none" strike="noStrike" cap="none" spc="0" dirty="0">
                <a:latin typeface="Calibri"/>
              </a:rPr>
              <a:t> </a:t>
            </a:r>
            <a:r>
              <a:rPr lang="en-US" sz="2800" b="1" u="none" strike="noStrike" cap="none" spc="0" dirty="0" err="1">
                <a:latin typeface="Calibri"/>
              </a:rPr>
              <a:t>Mais</a:t>
            </a:r>
            <a:r>
              <a:rPr lang="en-US" sz="2800" b="1" u="none" strike="noStrike" cap="none" spc="0" dirty="0">
                <a:latin typeface="Calibri"/>
              </a:rPr>
              <a:t> é </a:t>
            </a:r>
            <a:r>
              <a:rPr lang="en-US" sz="2800" b="1" u="none" strike="noStrike" cap="none" spc="0" dirty="0" err="1">
                <a:latin typeface="Calibri"/>
              </a:rPr>
              <a:t>uma</a:t>
            </a:r>
            <a:r>
              <a:rPr lang="en-US" sz="2800" b="1" u="none" strike="noStrike" cap="none" spc="0" dirty="0">
                <a:latin typeface="Calibri"/>
              </a:rPr>
              <a:t> </a:t>
            </a:r>
            <a:r>
              <a:rPr lang="en-US" sz="2800" b="1" u="none" strike="noStrike" cap="none" spc="0" dirty="0" err="1">
                <a:latin typeface="Calibri"/>
              </a:rPr>
              <a:t>plataforma</a:t>
            </a:r>
            <a:r>
              <a:rPr lang="en-US" sz="2800" b="1" u="none" strike="noStrike" cap="none" spc="0" dirty="0">
                <a:latin typeface="Calibri"/>
              </a:rPr>
              <a:t> </a:t>
            </a:r>
            <a:r>
              <a:rPr lang="en-US" sz="2800" b="1" u="none" strike="noStrike" cap="none" spc="0" dirty="0" err="1">
                <a:latin typeface="Calibri"/>
              </a:rPr>
              <a:t>inovadora</a:t>
            </a:r>
            <a:r>
              <a:rPr lang="en-US" sz="2800" b="1" u="none" strike="noStrike" cap="none" spc="0" dirty="0">
                <a:latin typeface="Calibri"/>
              </a:rPr>
              <a:t> que </a:t>
            </a:r>
            <a:r>
              <a:rPr lang="en-US" sz="2800" b="1" u="none" strike="noStrike" cap="none" spc="0" dirty="0" err="1">
                <a:latin typeface="Calibri"/>
              </a:rPr>
              <a:t>conecta</a:t>
            </a:r>
            <a:r>
              <a:rPr lang="en-US" sz="2800" b="1" u="none" strike="noStrike" cap="none" spc="0" dirty="0">
                <a:latin typeface="Calibri"/>
              </a:rPr>
              <a:t> </a:t>
            </a:r>
            <a:r>
              <a:rPr lang="en-US" sz="2800" b="1" u="none" strike="noStrike" cap="none" spc="0" dirty="0" err="1">
                <a:latin typeface="Calibri"/>
              </a:rPr>
              <a:t>enfermeiros</a:t>
            </a:r>
            <a:r>
              <a:rPr lang="en-US" sz="2800" b="1" u="none" strike="noStrike" cap="none" spc="0" dirty="0">
                <a:latin typeface="Calibri"/>
              </a:rPr>
              <a:t> </a:t>
            </a:r>
            <a:r>
              <a:rPr lang="en-US" sz="2800" b="1" u="none" strike="noStrike" cap="none" spc="0" dirty="0" err="1">
                <a:latin typeface="Calibri"/>
              </a:rPr>
              <a:t>qualificados</a:t>
            </a:r>
            <a:r>
              <a:rPr lang="en-US" sz="2800" b="1" u="none" strike="noStrike" cap="none" spc="0" dirty="0">
                <a:latin typeface="Calibri"/>
              </a:rPr>
              <a:t> a </a:t>
            </a:r>
            <a:r>
              <a:rPr lang="en-US" sz="2800" b="1" u="none" strike="noStrike" cap="none" spc="0" dirty="0" err="1">
                <a:latin typeface="Calibri"/>
              </a:rPr>
              <a:t>clientes</a:t>
            </a:r>
            <a:r>
              <a:rPr lang="en-US" sz="2800" b="1" u="none" strike="noStrike" cap="none" spc="0" dirty="0">
                <a:latin typeface="Calibri"/>
              </a:rPr>
              <a:t> que </a:t>
            </a:r>
            <a:r>
              <a:rPr lang="en-US" sz="2800" b="1" u="none" strike="noStrike" cap="none" spc="0" dirty="0" err="1">
                <a:latin typeface="Calibri"/>
              </a:rPr>
              <a:t>precisam</a:t>
            </a:r>
            <a:r>
              <a:rPr lang="en-US" sz="2800" b="1" u="none" strike="noStrike" cap="none" spc="0" dirty="0">
                <a:latin typeface="Calibri"/>
              </a:rPr>
              <a:t> de </a:t>
            </a:r>
            <a:r>
              <a:rPr lang="en-US" sz="2800" b="1" u="none" strike="noStrike" cap="none" spc="0" dirty="0" err="1">
                <a:latin typeface="Calibri"/>
              </a:rPr>
              <a:t>cuidados</a:t>
            </a:r>
            <a:r>
              <a:rPr lang="en-US" sz="2800" b="1" u="none" strike="noStrike" cap="none" spc="0" dirty="0">
                <a:latin typeface="Calibri"/>
              </a:rPr>
              <a:t> </a:t>
            </a:r>
            <a:r>
              <a:rPr lang="en-US" sz="2800" b="1" u="none" strike="noStrike" cap="none" spc="0" dirty="0" err="1">
                <a:latin typeface="Calibri"/>
              </a:rPr>
              <a:t>especializados</a:t>
            </a:r>
            <a:r>
              <a:rPr lang="en-US" sz="2800" b="1" u="none" strike="noStrike" cap="none" spc="0" dirty="0">
                <a:latin typeface="Calibri"/>
              </a:rPr>
              <a:t>. </a:t>
            </a:r>
            <a:r>
              <a:rPr lang="en-US" sz="2800" b="1" u="none" strike="noStrike" cap="none" spc="0" dirty="0" err="1">
                <a:latin typeface="Calibri"/>
              </a:rPr>
              <a:t>Nosso</a:t>
            </a:r>
            <a:r>
              <a:rPr lang="en-US" sz="2800" b="1" u="none" strike="noStrike" cap="none" spc="0" dirty="0">
                <a:latin typeface="Calibri"/>
              </a:rPr>
              <a:t> </a:t>
            </a:r>
            <a:r>
              <a:rPr lang="en-US" sz="2800" b="1" u="none" strike="noStrike" cap="none" spc="0" dirty="0" err="1">
                <a:latin typeface="Calibri"/>
              </a:rPr>
              <a:t>objetivo</a:t>
            </a:r>
            <a:r>
              <a:rPr lang="en-US" sz="2800" b="1" u="none" strike="noStrike" cap="none" spc="0" dirty="0">
                <a:latin typeface="Calibri"/>
              </a:rPr>
              <a:t> é </a:t>
            </a:r>
            <a:r>
              <a:rPr lang="en-US" sz="2800" b="1" u="none" strike="noStrike" cap="none" spc="0" dirty="0" err="1">
                <a:latin typeface="Calibri"/>
              </a:rPr>
              <a:t>oferecer</a:t>
            </a:r>
            <a:r>
              <a:rPr lang="en-US" sz="2800" b="1" u="none" strike="noStrike" cap="none" spc="0" dirty="0">
                <a:latin typeface="Calibri"/>
              </a:rPr>
              <a:t> um </a:t>
            </a:r>
            <a:r>
              <a:rPr lang="en-US" sz="2800" b="1" u="none" strike="noStrike" cap="none" spc="0" dirty="0" err="1">
                <a:latin typeface="Calibri"/>
              </a:rPr>
              <a:t>serviço</a:t>
            </a:r>
            <a:r>
              <a:rPr lang="en-US" sz="2800" b="1" u="none" strike="noStrike" cap="none" spc="0" dirty="0">
                <a:latin typeface="Calibri"/>
              </a:rPr>
              <a:t> </a:t>
            </a:r>
            <a:r>
              <a:rPr lang="en-US" sz="2800" b="1" u="none" strike="noStrike" cap="none" spc="0" dirty="0" err="1">
                <a:latin typeface="Calibri"/>
              </a:rPr>
              <a:t>prático</a:t>
            </a:r>
            <a:r>
              <a:rPr lang="en-US" sz="2800" b="1" u="none" strike="noStrike" cap="none" spc="0" dirty="0">
                <a:latin typeface="Calibri"/>
              </a:rPr>
              <a:t>, </a:t>
            </a:r>
            <a:r>
              <a:rPr lang="en-US" sz="2800" b="1" u="none" strike="noStrike" cap="none" spc="0" dirty="0" err="1">
                <a:latin typeface="Calibri"/>
              </a:rPr>
              <a:t>confiável</a:t>
            </a:r>
            <a:r>
              <a:rPr lang="en-US" sz="2800" b="1" u="none" strike="noStrike" cap="none" spc="0" dirty="0">
                <a:latin typeface="Calibri"/>
              </a:rPr>
              <a:t> e </a:t>
            </a:r>
            <a:r>
              <a:rPr lang="en-US" sz="2800" b="1" u="none" strike="noStrike" cap="none" spc="0" dirty="0" err="1">
                <a:latin typeface="Calibri"/>
              </a:rPr>
              <a:t>seguro</a:t>
            </a:r>
            <a:r>
              <a:rPr lang="en-US" sz="2800" b="1" u="none" strike="noStrike" cap="none" spc="0" dirty="0">
                <a:latin typeface="Calibri"/>
              </a:rPr>
              <a:t> para </a:t>
            </a:r>
            <a:r>
              <a:rPr lang="en-US" sz="2800" b="1" u="none" strike="noStrike" cap="none" spc="0" dirty="0" err="1">
                <a:latin typeface="Calibri"/>
              </a:rPr>
              <a:t>atendimento</a:t>
            </a:r>
            <a:r>
              <a:rPr lang="en-US" sz="2800" b="1" u="none" strike="noStrike" cap="none" spc="0" dirty="0">
                <a:latin typeface="Calibri"/>
              </a:rPr>
              <a:t> </a:t>
            </a:r>
            <a:r>
              <a:rPr lang="en-US" sz="2800" b="1" u="none" strike="noStrike" cap="none" spc="0" dirty="0" err="1">
                <a:latin typeface="Calibri"/>
              </a:rPr>
              <a:t>domiciliar</a:t>
            </a:r>
            <a:r>
              <a:rPr lang="en-US" sz="2800" b="1" u="none" strike="noStrike" cap="none" spc="0" dirty="0">
                <a:latin typeface="Calibri"/>
              </a:rPr>
              <a:t> e </a:t>
            </a:r>
            <a:r>
              <a:rPr lang="en-US" sz="2800" b="1" u="none" strike="noStrike" cap="none" spc="0" dirty="0" err="1">
                <a:latin typeface="Calibri"/>
              </a:rPr>
              <a:t>hospitalar</a:t>
            </a:r>
            <a:r>
              <a:rPr lang="en-US" sz="2800" b="1" u="none" strike="noStrike" cap="none" spc="0" dirty="0">
                <a:latin typeface="Calibri"/>
              </a:rPr>
              <a:t>, com </a:t>
            </a:r>
            <a:r>
              <a:rPr lang="en-US" sz="2800" b="1" u="none" strike="noStrike" cap="none" spc="0" dirty="0" err="1">
                <a:latin typeface="Calibri"/>
              </a:rPr>
              <a:t>tecnologia</a:t>
            </a:r>
            <a:r>
              <a:rPr lang="en-US" sz="2800" b="1" u="none" strike="noStrike" cap="none" spc="0" dirty="0">
                <a:latin typeface="Calibri"/>
              </a:rPr>
              <a:t> de </a:t>
            </a:r>
            <a:r>
              <a:rPr lang="en-US" sz="2800" b="1" u="none" strike="noStrike" cap="none" spc="0" dirty="0" err="1">
                <a:latin typeface="Calibri"/>
              </a:rPr>
              <a:t>ponta</a:t>
            </a:r>
            <a:r>
              <a:rPr lang="en-US" sz="2800" b="1" u="none" strike="noStrike" cap="none" spc="0" dirty="0">
                <a:latin typeface="Calibri"/>
              </a:rPr>
              <a:t> para </a:t>
            </a:r>
            <a:r>
              <a:rPr lang="en-US" sz="2800" b="1" u="none" strike="noStrike" cap="none" spc="0" dirty="0" err="1">
                <a:latin typeface="Calibri"/>
              </a:rPr>
              <a:t>suporte</a:t>
            </a:r>
            <a:r>
              <a:rPr lang="en-US" sz="2800" b="1" u="none" strike="noStrike" cap="none" spc="0" dirty="0">
                <a:latin typeface="Calibri"/>
              </a:rPr>
              <a:t> </a:t>
            </a:r>
            <a:r>
              <a:rPr lang="en-US" sz="2800" b="1" u="none" strike="noStrike" cap="none" spc="0" dirty="0" err="1">
                <a:latin typeface="Calibri"/>
              </a:rPr>
              <a:t>ao</a:t>
            </a:r>
            <a:r>
              <a:rPr lang="en-US" sz="2800" b="1" u="none" strike="noStrike" cap="none" spc="0" dirty="0">
                <a:latin typeface="Calibri"/>
              </a:rPr>
              <a:t> </a:t>
            </a:r>
            <a:r>
              <a:rPr lang="en-US" sz="2800" b="1" u="none" strike="noStrike" cap="none" spc="0" dirty="0" err="1">
                <a:latin typeface="Calibri"/>
              </a:rPr>
              <a:t>diagnóstico</a:t>
            </a:r>
            <a:r>
              <a:rPr lang="en-US" sz="2800" b="1" u="none" strike="noStrike" cap="none" spc="0" dirty="0">
                <a:latin typeface="Calibri"/>
              </a:rPr>
              <a:t> e </a:t>
            </a:r>
            <a:r>
              <a:rPr lang="en-US" sz="2800" b="1" u="none" strike="noStrike" cap="none" spc="0" dirty="0" err="1">
                <a:latin typeface="Calibri"/>
              </a:rPr>
              <a:t>tratamento</a:t>
            </a:r>
            <a:r>
              <a:rPr lang="en-US" sz="2800" b="1" u="none" strike="noStrike" cap="none" spc="0" dirty="0">
                <a:latin typeface="Calibri"/>
              </a:rPr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F5B0CE-0A49-41F2-84C4-07DD950D10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53" y="123479"/>
            <a:ext cx="1347990" cy="5760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467225"/>
          <a:chOff x="914400" y="1028700"/>
          <a:chExt cx="8229600" cy="4467225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4D0B889-885F-4FA4-8762-92EC30706FAB}"/>
              </a:ext>
            </a:extLst>
          </p:cNvPr>
          <p:cNvSpPr/>
          <p:nvPr/>
        </p:nvSpPr>
        <p:spPr>
          <a:xfrm>
            <a:off x="7596336" y="63664"/>
            <a:ext cx="1643375" cy="70788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chemeClr val="bg2">
                    <a:lumMod val="50000"/>
                  </a:schemeClr>
                </a:solidFill>
                <a:latin typeface="Calibri"/>
              </a:rPr>
              <a:t>Índice</a:t>
            </a:r>
            <a:r>
              <a:rPr lang="en-US" sz="2800" b="1" u="none" strike="noStrike" cap="none" spc="0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 de </a:t>
            </a:r>
            <a:r>
              <a:rPr lang="en-US" sz="2800" b="1" u="none" strike="noStrike" cap="none" spc="0" dirty="0" err="1">
                <a:solidFill>
                  <a:schemeClr val="bg2">
                    <a:lumMod val="50000"/>
                  </a:schemeClr>
                </a:solidFill>
                <a:latin typeface="Calibri"/>
              </a:rPr>
              <a:t>conteúdo</a:t>
            </a:r>
            <a:endParaRPr lang="en-US" sz="2800" b="1" u="none" strike="noStrike" cap="none" spc="0" dirty="0">
              <a:solidFill>
                <a:schemeClr val="bg2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14400" y="1543050"/>
            <a:ext cx="7315200" cy="2554545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457200" marR="0" lvl="0" indent="-457200" algn="l" rtl="0" fontAlgn="base"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+mj-lt"/>
              <a:buAutoNum type="arabicPeriod"/>
            </a:pP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O </a:t>
            </a:r>
            <a:r>
              <a:rPr lang="en-US" sz="20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Problema</a:t>
            </a: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que </a:t>
            </a:r>
            <a:r>
              <a:rPr lang="en-US" sz="20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Resolvemos</a:t>
            </a:r>
            <a:endParaRPr lang="en-US" sz="2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457200" marR="0" lvl="0" indent="-457200" algn="l" rtl="0" fontAlgn="base"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+mj-lt"/>
              <a:buAutoNum type="arabicPeriod"/>
            </a:pP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Nossa</a:t>
            </a: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Solução</a:t>
            </a:r>
            <a:endParaRPr lang="en-US" sz="2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457200" marR="0" lvl="0" indent="-457200" algn="l" rtl="0" fontAlgn="base"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+mj-lt"/>
              <a:buAutoNum type="arabicPeriod"/>
            </a:pP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Diferenciais</a:t>
            </a: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Tecnológicos</a:t>
            </a:r>
            <a:endParaRPr lang="en-US" sz="2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457200" marR="0" lvl="0" indent="-457200" algn="l" rtl="0" fontAlgn="base"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+mj-lt"/>
              <a:buAutoNum type="arabicPeriod"/>
            </a:pP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Funcionamento</a:t>
            </a: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do App</a:t>
            </a:r>
          </a:p>
          <a:p>
            <a:pPr marL="457200" marR="0" lvl="0" indent="-457200" algn="l" rtl="0" fontAlgn="base"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+mj-lt"/>
              <a:buAutoNum type="arabicPeriod"/>
            </a:pP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Mercado e </a:t>
            </a:r>
            <a:r>
              <a:rPr lang="en-US" sz="20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Oportunidade</a:t>
            </a:r>
            <a:endParaRPr lang="en-US" sz="2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457200" marR="0" lvl="0" indent="-457200" algn="l" rtl="0" fontAlgn="base"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+mj-lt"/>
              <a:buAutoNum type="arabicPeriod"/>
            </a:pP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Monetização</a:t>
            </a:r>
            <a:endParaRPr lang="en-US" sz="2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457200" marR="0" lvl="0" indent="-457200" algn="l" rtl="0" fontAlgn="base"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+mj-lt"/>
              <a:buAutoNum type="arabicPeriod"/>
            </a:pP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Impacto</a:t>
            </a: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Social</a:t>
            </a:r>
          </a:p>
          <a:p>
            <a:pPr marL="457200" marR="0" lvl="0" indent="-457200" algn="l" rtl="0" fontAlgn="base"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+mj-lt"/>
              <a:buAutoNum type="arabicPeriod"/>
            </a:pP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Proposta</a:t>
            </a: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para </a:t>
            </a:r>
            <a:r>
              <a:rPr lang="en-US" sz="20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Investidores</a:t>
            </a:r>
            <a:endParaRPr lang="en-US" sz="2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82B703-D20D-4410-AC80-8DFF8640A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53" y="123479"/>
            <a:ext cx="1347990" cy="5760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EA8C9B6-1966-4934-A688-4EC1392F16DF}"/>
              </a:ext>
            </a:extLst>
          </p:cNvPr>
          <p:cNvSpPr/>
          <p:nvPr/>
        </p:nvSpPr>
        <p:spPr>
          <a:xfrm>
            <a:off x="7596336" y="63664"/>
            <a:ext cx="1643375" cy="70788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O </a:t>
            </a:r>
            <a:r>
              <a:rPr lang="en-US" sz="2800" b="1" u="none" strike="noStrike" cap="none" spc="0" dirty="0" err="1">
                <a:solidFill>
                  <a:schemeClr val="bg2">
                    <a:lumMod val="50000"/>
                  </a:schemeClr>
                </a:solidFill>
                <a:latin typeface="Calibri"/>
              </a:rPr>
              <a:t>Problema</a:t>
            </a:r>
            <a:r>
              <a:rPr lang="en-US" sz="2800" b="1" u="none" strike="noStrike" cap="none" spc="0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 que </a:t>
            </a:r>
            <a:r>
              <a:rPr lang="en-US" sz="2800" b="1" u="none" strike="noStrike" cap="none" spc="0" dirty="0" err="1">
                <a:solidFill>
                  <a:schemeClr val="bg2">
                    <a:lumMod val="50000"/>
                  </a:schemeClr>
                </a:solidFill>
                <a:latin typeface="Calibri"/>
              </a:rPr>
              <a:t>Resolvemos</a:t>
            </a:r>
            <a:endParaRPr lang="en-US" sz="2800" b="1" u="none" strike="noStrike" cap="none" spc="0" dirty="0">
              <a:solidFill>
                <a:schemeClr val="bg2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14400" y="1800225"/>
            <a:ext cx="7315200" cy="18288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Acesso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difícil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a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profissionais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qualificados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Muitas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pessoas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têm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dificuldade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em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encontrar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enfermeiros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confiança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rapidamente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Necessidade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suporte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tecnológico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Pacientes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e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profissionais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precisam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de ferramentas que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otimizem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o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cuidado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e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melhorem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os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resultados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9CAB9C-B134-45C5-A959-806B689E4B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53" y="123479"/>
            <a:ext cx="1347990" cy="5760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543425"/>
          <a:chOff x="914400" y="1028700"/>
          <a:chExt cx="8229600" cy="4543425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55BF350-D0CA-4667-837D-DE63813A16A5}"/>
              </a:ext>
            </a:extLst>
          </p:cNvPr>
          <p:cNvSpPr/>
          <p:nvPr/>
        </p:nvSpPr>
        <p:spPr>
          <a:xfrm>
            <a:off x="7596336" y="63664"/>
            <a:ext cx="1643375" cy="70788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chemeClr val="bg2">
                    <a:lumMod val="50000"/>
                  </a:schemeClr>
                </a:solidFill>
                <a:latin typeface="Calibri"/>
              </a:rPr>
              <a:t>Nossa</a:t>
            </a:r>
            <a:r>
              <a:rPr lang="en-US" sz="2800" b="1" u="none" strike="noStrike" cap="none" spc="0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chemeClr val="bg2">
                    <a:lumMod val="50000"/>
                  </a:schemeClr>
                </a:solidFill>
                <a:latin typeface="Calibri"/>
              </a:rPr>
              <a:t>Solução</a:t>
            </a:r>
            <a:endParaRPr lang="en-US" sz="2800" b="1" u="none" strike="noStrike" cap="none" spc="0" dirty="0">
              <a:solidFill>
                <a:schemeClr val="bg2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14400" y="1800225"/>
            <a:ext cx="7315200" cy="27432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Aplicativo que combina inteligência artificial (IA), visão computacional e processamento de texto.
Conexão rápida e fácil: Clientes encontram enfermeiros com base na localização, especialização e avaliações.
Análise de feridas com IA: Sugestões de curativos baseadas em imagens e históricos.
Histórico e acompanhamento: Registro de dados para análise e evolução do tratamento.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04CF92-13CB-4A05-9FED-4B621FC82A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53" y="123479"/>
            <a:ext cx="1347990" cy="5760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5457825"/>
          <a:chOff x="914400" y="1028700"/>
          <a:chExt cx="8229600" cy="5457825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62AE90-E525-450C-AEC1-CEF0EA307453}"/>
              </a:ext>
            </a:extLst>
          </p:cNvPr>
          <p:cNvSpPr/>
          <p:nvPr/>
        </p:nvSpPr>
        <p:spPr>
          <a:xfrm>
            <a:off x="7596336" y="63664"/>
            <a:ext cx="1643375" cy="70788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281136" y="400032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chemeClr val="bg2">
                    <a:lumMod val="50000"/>
                  </a:schemeClr>
                </a:solidFill>
                <a:latin typeface="Calibri"/>
              </a:rPr>
              <a:t>Diferenciais</a:t>
            </a:r>
            <a:r>
              <a:rPr lang="en-US" sz="2800" b="1" u="none" strike="noStrike" cap="none" spc="0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chemeClr val="bg2">
                    <a:lumMod val="50000"/>
                  </a:schemeClr>
                </a:solidFill>
                <a:latin typeface="Calibri"/>
              </a:rPr>
              <a:t>Tecnológicos</a:t>
            </a:r>
            <a:endParaRPr lang="en-US" sz="2800" b="1" u="none" strike="noStrike" cap="none" spc="0" dirty="0">
              <a:solidFill>
                <a:schemeClr val="bg2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81136" y="934730"/>
            <a:ext cx="7315200" cy="34778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Integra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tecnologias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ponta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como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Django para um backend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robusto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Utiliza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Bootstrap, CSS e JavaScript para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uma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interface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amigável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e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responsiva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Banco de dados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escalável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para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armazenar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com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segurança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informações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críticas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Visão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Computacional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(Deep Learning):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Análise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de imagens para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identificar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o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estado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feridas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Processamento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Linguagem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Natural (NLP):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Extração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informações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úteis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das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descrições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textuais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Machine Learning: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Modelos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treinados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para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recomendar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curativos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e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prever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evolução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feridas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59D092-CF3D-42B2-980A-4A55882191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53" y="123479"/>
            <a:ext cx="1347990" cy="5760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963C8F8-5A94-411B-8BE3-C3C1E697CF0C}"/>
              </a:ext>
            </a:extLst>
          </p:cNvPr>
          <p:cNvSpPr/>
          <p:nvPr/>
        </p:nvSpPr>
        <p:spPr>
          <a:xfrm>
            <a:off x="7596336" y="63664"/>
            <a:ext cx="1643375" cy="70788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chemeClr val="bg2">
                    <a:lumMod val="50000"/>
                  </a:schemeClr>
                </a:solidFill>
                <a:latin typeface="Calibri"/>
              </a:rPr>
              <a:t>Funcionamento</a:t>
            </a:r>
            <a:r>
              <a:rPr lang="en-US" sz="2800" b="1" u="none" strike="noStrike" cap="none" spc="0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 do App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14400" y="1800225"/>
            <a:ext cx="73152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Fluxo do Cliente: Cadastro, Conexão com enfermeiros, Atendimento.
Fluxo de IA para Cuidados de Feridas: Cliente faz upload de imagem, IA analisa e sugere curativos.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88EAA3-F7FB-4DBE-92D1-30D9F6F9F2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53" y="123479"/>
            <a:ext cx="1347990" cy="5760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0405DC5-8FA0-4104-A245-42ED107AFC23}"/>
              </a:ext>
            </a:extLst>
          </p:cNvPr>
          <p:cNvSpPr/>
          <p:nvPr/>
        </p:nvSpPr>
        <p:spPr>
          <a:xfrm>
            <a:off x="7596336" y="63664"/>
            <a:ext cx="1643375" cy="70788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Mercado e </a:t>
            </a:r>
            <a:r>
              <a:rPr lang="en-US" sz="2800" b="1" u="none" strike="noStrike" cap="none" spc="0" dirty="0" err="1">
                <a:solidFill>
                  <a:schemeClr val="bg2">
                    <a:lumMod val="50000"/>
                  </a:schemeClr>
                </a:solidFill>
                <a:latin typeface="Calibri"/>
              </a:rPr>
              <a:t>Oportunidade</a:t>
            </a:r>
            <a:endParaRPr lang="en-US" sz="2800" b="1" u="none" strike="noStrike" cap="none" spc="0" dirty="0">
              <a:solidFill>
                <a:schemeClr val="bg2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14400" y="1800225"/>
            <a:ext cx="73152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Saúde domiciliar no Brasil: Um mercado em rápido crescimento, avaliado em bilhões.
Demanda crescente devido ao envelhecimento populacional e busca por cuidados personalizados.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ADFA25-4698-4893-AEF8-E8F2FBCD07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53" y="123479"/>
            <a:ext cx="1347990" cy="5760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70D1887-5CAA-4F69-8F07-A1C5ECBB45AF}"/>
              </a:ext>
            </a:extLst>
          </p:cNvPr>
          <p:cNvSpPr/>
          <p:nvPr/>
        </p:nvSpPr>
        <p:spPr>
          <a:xfrm>
            <a:off x="7596336" y="63664"/>
            <a:ext cx="1643375" cy="70788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chemeClr val="bg2">
                    <a:lumMod val="50000"/>
                  </a:schemeClr>
                </a:solidFill>
                <a:latin typeface="Calibri"/>
              </a:rPr>
              <a:t>Monetização</a:t>
            </a:r>
            <a:endParaRPr lang="en-US" sz="2800" b="1" u="none" strike="noStrike" cap="none" spc="0" dirty="0">
              <a:solidFill>
                <a:schemeClr val="bg2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14400" y="1800225"/>
            <a:ext cx="7315200" cy="18288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Assinatura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mensal: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Acesso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premium a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funcionalidades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avançadas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Taxa por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conexão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Comissão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sobre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cada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atendimento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realizado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pelo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aplicativo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Licenciamento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da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tecnologia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Hospitais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e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clínicas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podem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usar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nossa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IA para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análise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feridas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8A1E14-64A5-414E-8E9A-10A1A1510F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53" y="123479"/>
            <a:ext cx="1347990" cy="5760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</TotalTime>
  <Words>478</Words>
  <Application>Microsoft Office PowerPoint</Application>
  <PresentationFormat>Apresentação na tela (16:9)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ead</cp:lastModifiedBy>
  <cp:revision>3</cp:revision>
  <dcterms:created xsi:type="dcterms:W3CDTF">2024-11-18T18:16:06Z</dcterms:created>
  <dcterms:modified xsi:type="dcterms:W3CDTF">2024-11-18T18:35:53Z</dcterms:modified>
  <cp:category/>
  <cp:contentStatus/>
</cp:coreProperties>
</file>