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5" r:id="rId5"/>
    <p:sldId id="273" r:id="rId6"/>
    <p:sldId id="275" r:id="rId7"/>
    <p:sldId id="274" r:id="rId8"/>
    <p:sldId id="266" r:id="rId9"/>
    <p:sldId id="268" r:id="rId10"/>
    <p:sldId id="269" r:id="rId11"/>
    <p:sldId id="272" r:id="rId12"/>
    <p:sldId id="271" r:id="rId13"/>
    <p:sldId id="264" r:id="rId14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868" autoAdjust="0"/>
  </p:normalViewPr>
  <p:slideViewPr>
    <p:cSldViewPr snapToGrid="0">
      <p:cViewPr varScale="1">
        <p:scale>
          <a:sx n="69" d="100"/>
          <a:sy n="69" d="100"/>
        </p:scale>
        <p:origin x="14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Imagem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4" name="Imagem 7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 userDrawn="1"/>
        </p:nvSpPr>
        <p:spPr>
          <a:xfrm>
            <a:off x="0" y="0"/>
            <a:ext cx="9141840" cy="834480"/>
          </a:xfrm>
          <a:prstGeom prst="rect">
            <a:avLst/>
          </a:prstGeom>
          <a:gradFill>
            <a:gsLst>
              <a:gs pos="0">
                <a:srgbClr val="333399"/>
              </a:gs>
              <a:gs pos="100000">
                <a:srgbClr val="3366FF"/>
              </a:gs>
            </a:gsLst>
            <a:lin ang="0"/>
          </a:gradFill>
          <a:ln w="9360">
            <a:noFill/>
          </a:ln>
        </p:spPr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1840" cy="834480"/>
          </a:xfrm>
          <a:prstGeom prst="rect">
            <a:avLst/>
          </a:prstGeom>
          <a:gradFill>
            <a:gsLst>
              <a:gs pos="0">
                <a:srgbClr val="333399"/>
              </a:gs>
              <a:gs pos="100000">
                <a:srgbClr val="3366FF"/>
              </a:gs>
            </a:gsLst>
            <a:lin ang="0"/>
          </a:gradFill>
          <a:ln w="9360">
            <a:noFill/>
          </a:ln>
        </p:spPr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24000" y="2781360"/>
            <a:ext cx="4750920" cy="78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 b="1" dirty="0" smtClean="0">
                <a:solidFill>
                  <a:srgbClr val="000000"/>
                </a:solidFill>
                <a:latin typeface="Arial"/>
              </a:rPr>
              <a:t>Sistema de </a:t>
            </a:r>
            <a:r>
              <a:rPr lang="pt-BR" sz="2000" b="1" dirty="0" smtClean="0">
                <a:solidFill>
                  <a:srgbClr val="000000"/>
                </a:solidFill>
                <a:latin typeface="Arial"/>
              </a:rPr>
              <a:t>Pizzaria Online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214200" y="3643200"/>
            <a:ext cx="4895280" cy="259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80000"/>
              </a:lnSpc>
            </a:pPr>
            <a:r>
              <a:rPr lang="pt-BR" sz="1600" dirty="0">
                <a:solidFill>
                  <a:srgbClr val="000000"/>
                </a:solidFill>
              </a:rPr>
              <a:t>André Romário Pereira de Castro - R.A: 271642014</a:t>
            </a:r>
          </a:p>
          <a:p>
            <a:pPr algn="ctr">
              <a:lnSpc>
                <a:spcPct val="80000"/>
              </a:lnSpc>
            </a:pPr>
            <a:r>
              <a:rPr lang="pt-BR" sz="1600" dirty="0">
                <a:solidFill>
                  <a:srgbClr val="000000"/>
                </a:solidFill>
              </a:rPr>
              <a:t>Priscila Morais da Fonseca - R.A: 255412014</a:t>
            </a:r>
          </a:p>
          <a:p>
            <a:pPr algn="ctr">
              <a:lnSpc>
                <a:spcPct val="80000"/>
              </a:lnSpc>
            </a:pPr>
            <a:r>
              <a:rPr lang="pt-BR" sz="1600" dirty="0">
                <a:solidFill>
                  <a:srgbClr val="000000"/>
                </a:solidFill>
              </a:rPr>
              <a:t>Rafael Souza Cruz - R.A: 229242013</a:t>
            </a:r>
            <a:endParaRPr dirty="0" smtClean="0"/>
          </a:p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r>
              <a:rPr lang="pt-BR" sz="1600" dirty="0">
                <a:solidFill>
                  <a:srgbClr val="000000"/>
                </a:solidFill>
                <a:latin typeface="Arial"/>
              </a:rPr>
              <a:t>Trabalho de Graduação Interdisciplinar</a:t>
            </a:r>
            <a:endParaRPr dirty="0"/>
          </a:p>
          <a:p>
            <a:pPr algn="ctr">
              <a:lnSpc>
                <a:spcPct val="80000"/>
              </a:lnSpc>
            </a:pPr>
            <a:r>
              <a:rPr lang="pt-BR" sz="1600" dirty="0">
                <a:solidFill>
                  <a:srgbClr val="000000"/>
                </a:solidFill>
                <a:latin typeface="Arial"/>
              </a:rPr>
              <a:t>Faculdade </a:t>
            </a:r>
            <a:r>
              <a:rPr lang="pt-BR" sz="1600" dirty="0" err="1">
                <a:solidFill>
                  <a:srgbClr val="000000"/>
                </a:solidFill>
                <a:latin typeface="Arial"/>
              </a:rPr>
              <a:t>Eniac</a:t>
            </a:r>
            <a:endParaRPr dirty="0"/>
          </a:p>
          <a:p>
            <a:pPr algn="ctr">
              <a:lnSpc>
                <a:spcPct val="80000"/>
              </a:lnSpc>
            </a:pPr>
            <a:r>
              <a:rPr lang="pt-BR" sz="1600" dirty="0" smtClean="0">
                <a:solidFill>
                  <a:srgbClr val="000000"/>
                </a:solidFill>
                <a:latin typeface="Arial"/>
              </a:rPr>
              <a:t>2016</a:t>
            </a:r>
            <a:endParaRPr dirty="0"/>
          </a:p>
        </p:txBody>
      </p:sp>
      <p:sp>
        <p:nvSpPr>
          <p:cNvPr id="78" name="CustomShape 3"/>
          <p:cNvSpPr/>
          <p:nvPr/>
        </p:nvSpPr>
        <p:spPr>
          <a:xfrm>
            <a:off x="5364000" y="833400"/>
            <a:ext cx="3777840" cy="1986840"/>
          </a:xfrm>
          <a:prstGeom prst="rect">
            <a:avLst/>
          </a:prstGeom>
          <a:solidFill>
            <a:srgbClr val="333399"/>
          </a:solidFill>
          <a:ln w="9360">
            <a:solidFill>
              <a:srgbClr val="333399"/>
            </a:solidFill>
            <a:miter/>
          </a:ln>
        </p:spPr>
      </p:sp>
      <p:sp>
        <p:nvSpPr>
          <p:cNvPr id="79" name="CustomShape 4"/>
          <p:cNvSpPr/>
          <p:nvPr/>
        </p:nvSpPr>
        <p:spPr>
          <a:xfrm>
            <a:off x="5364000" y="2825640"/>
            <a:ext cx="3777840" cy="2040840"/>
          </a:xfrm>
          <a:prstGeom prst="rect">
            <a:avLst/>
          </a:prstGeom>
          <a:solidFill>
            <a:srgbClr val="3366FF"/>
          </a:solidFill>
          <a:ln w="9360">
            <a:solidFill>
              <a:srgbClr val="3366FF"/>
            </a:solidFill>
            <a:miter/>
          </a:ln>
        </p:spPr>
      </p:sp>
      <p:sp>
        <p:nvSpPr>
          <p:cNvPr id="80" name="CustomShape 5"/>
          <p:cNvSpPr/>
          <p:nvPr/>
        </p:nvSpPr>
        <p:spPr>
          <a:xfrm>
            <a:off x="5364000" y="4869000"/>
            <a:ext cx="3777840" cy="1986840"/>
          </a:xfrm>
          <a:prstGeom prst="rect">
            <a:avLst/>
          </a:prstGeom>
          <a:solidFill>
            <a:srgbClr val="333399"/>
          </a:solidFill>
          <a:ln w="9360">
            <a:solidFill>
              <a:srgbClr val="333399"/>
            </a:solidFill>
            <a:miter/>
          </a:ln>
        </p:spPr>
      </p:sp>
      <p:sp>
        <p:nvSpPr>
          <p:cNvPr id="81" name="CustomShape 6"/>
          <p:cNvSpPr/>
          <p:nvPr/>
        </p:nvSpPr>
        <p:spPr>
          <a:xfrm>
            <a:off x="5724360" y="3446640"/>
            <a:ext cx="3093480" cy="8258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 dirty="0">
                <a:solidFill>
                  <a:srgbClr val="FFFFFF"/>
                </a:solidFill>
                <a:latin typeface="Arial"/>
              </a:rPr>
              <a:t>1ª Banca Examinadora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pt-BR" sz="2000" dirty="0" smtClean="0">
                <a:solidFill>
                  <a:srgbClr val="FFFFFF"/>
                </a:solidFill>
                <a:latin typeface="Arial"/>
              </a:rPr>
              <a:t>26/09/2015</a:t>
            </a:r>
            <a:endParaRPr dirty="0"/>
          </a:p>
        </p:txBody>
      </p:sp>
      <p:pic>
        <p:nvPicPr>
          <p:cNvPr id="82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360" y="1214280"/>
            <a:ext cx="2712600" cy="133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8000" y="71280"/>
            <a:ext cx="8854560" cy="86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dirty="0" smtClean="0">
                <a:solidFill>
                  <a:srgbClr val="FFFFFF"/>
                </a:solidFill>
                <a:latin typeface="Arial"/>
              </a:rPr>
              <a:t>Estrutura do Banco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7" y="1197553"/>
            <a:ext cx="82772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197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8000" y="71280"/>
            <a:ext cx="8854560" cy="86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dirty="0" smtClean="0">
                <a:solidFill>
                  <a:srgbClr val="FFFFFF"/>
                </a:solidFill>
                <a:latin typeface="Arial"/>
              </a:rPr>
              <a:t>Cronograma</a:t>
            </a:r>
            <a:endParaRPr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003765"/>
              </p:ext>
            </p:extLst>
          </p:nvPr>
        </p:nvGraphicFramePr>
        <p:xfrm>
          <a:off x="108001" y="1805596"/>
          <a:ext cx="8854560" cy="4179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lanilha" r:id="rId3" imgW="5686588" imgH="2571671" progId="Excel.Sheet.12">
                  <p:embed/>
                </p:oleObj>
              </mc:Choice>
              <mc:Fallback>
                <p:oleObj name="Planilha" r:id="rId3" imgW="5686588" imgH="25716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001" y="1805596"/>
                        <a:ext cx="8854560" cy="4179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8700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8000" y="71280"/>
            <a:ext cx="8854560" cy="86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>
                <a:solidFill>
                  <a:srgbClr val="FFFFFF"/>
                </a:solidFill>
                <a:latin typeface="Arial"/>
              </a:rPr>
              <a:t>Agradecimentos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57200" y="2160000"/>
            <a:ext cx="8227440" cy="39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3200">
                <a:solidFill>
                  <a:srgbClr val="000000"/>
                </a:solidFill>
                <a:latin typeface="Arial"/>
              </a:rPr>
              <a:t>Aos nossos docentes, que nos auxiliaram com o desenvolvimento deste projeto integrador, assim como abasteceram todo o nosso conhecimento com as soluções para nossas dúvidas referentes ao nosso projeto.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08000" y="71280"/>
            <a:ext cx="8854560" cy="86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>
                <a:solidFill>
                  <a:srgbClr val="FFFFFF"/>
                </a:solidFill>
                <a:latin typeface="Arial"/>
              </a:rPr>
              <a:t>Conteúdo da apresentação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214200" y="2304000"/>
            <a:ext cx="8227440" cy="455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200" dirty="0" smtClean="0">
                <a:solidFill>
                  <a:srgbClr val="000000"/>
                </a:solidFill>
                <a:latin typeface="Arial"/>
              </a:rPr>
              <a:t>Definição do Cliente;</a:t>
            </a:r>
            <a:endParaRPr lang="pt-BR" sz="22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200" dirty="0" smtClean="0">
                <a:solidFill>
                  <a:srgbClr val="000000"/>
                </a:solidFill>
                <a:latin typeface="Arial"/>
              </a:rPr>
              <a:t>Descrição do Problema;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200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200" dirty="0" smtClean="0">
                <a:solidFill>
                  <a:srgbClr val="000000"/>
                </a:solidFill>
                <a:latin typeface="Arial"/>
              </a:rPr>
              <a:t>Mapa Mental;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200" dirty="0" smtClean="0">
                <a:solidFill>
                  <a:srgbClr val="000000"/>
                </a:solidFill>
                <a:latin typeface="Arial"/>
              </a:rPr>
              <a:t> Escopo da Aplicação;</a:t>
            </a:r>
            <a:endParaRPr lang="pt-BR" sz="22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200" dirty="0" smtClean="0">
                <a:solidFill>
                  <a:srgbClr val="000000"/>
                </a:solidFill>
                <a:latin typeface="Arial"/>
              </a:rPr>
              <a:t> Layout;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200" dirty="0" smtClean="0">
                <a:solidFill>
                  <a:srgbClr val="000000"/>
                </a:solidFill>
                <a:latin typeface="Arial"/>
              </a:rPr>
              <a:t> Diagrama de Caso de Uso;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200" dirty="0" smtClean="0">
                <a:solidFill>
                  <a:srgbClr val="000000"/>
                </a:solidFill>
                <a:latin typeface="Arial"/>
              </a:rPr>
              <a:t> Estrutura </a:t>
            </a:r>
            <a:r>
              <a:rPr lang="pt-BR" sz="2200" dirty="0" smtClean="0">
                <a:solidFill>
                  <a:srgbClr val="000000"/>
                </a:solidFill>
                <a:latin typeface="Arial"/>
              </a:rPr>
              <a:t>do </a:t>
            </a:r>
            <a:r>
              <a:rPr lang="pt-BR" sz="2200" dirty="0" smtClean="0">
                <a:solidFill>
                  <a:srgbClr val="000000"/>
                </a:solidFill>
                <a:latin typeface="Arial"/>
              </a:rPr>
              <a:t>Banco;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200" dirty="0" smtClean="0">
                <a:solidFill>
                  <a:srgbClr val="000000"/>
                </a:solidFill>
              </a:rPr>
              <a:t> Cronograma.</a:t>
            </a:r>
            <a:endParaRPr lang="pt-BR" sz="22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8000" y="71280"/>
            <a:ext cx="8854560" cy="86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dirty="0" smtClean="0">
                <a:solidFill>
                  <a:srgbClr val="FFFFFF"/>
                </a:solidFill>
                <a:latin typeface="Arial"/>
              </a:rPr>
              <a:t>Definição do Cliente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81" y="1840344"/>
            <a:ext cx="5544127" cy="1705885"/>
          </a:xfrm>
          <a:prstGeom prst="rect">
            <a:avLst/>
          </a:prstGeom>
        </p:spPr>
      </p:pic>
      <p:sp>
        <p:nvSpPr>
          <p:cNvPr id="5" name="CustomShape 2"/>
          <p:cNvSpPr/>
          <p:nvPr/>
        </p:nvSpPr>
        <p:spPr>
          <a:xfrm>
            <a:off x="204982" y="4017283"/>
            <a:ext cx="8227440" cy="455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200" dirty="0" smtClean="0">
                <a:solidFill>
                  <a:srgbClr val="000000"/>
                </a:solidFill>
                <a:latin typeface="Arial"/>
              </a:rPr>
              <a:t>Pizzaria La Pizza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pt-BR" sz="22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200" dirty="0" smtClean="0">
                <a:solidFill>
                  <a:srgbClr val="000000"/>
                </a:solidFill>
                <a:latin typeface="Arial"/>
              </a:rPr>
              <a:t> Localizada na Zona Leste de São Paulo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pt-BR" sz="22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200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200" dirty="0" smtClean="0">
                <a:solidFill>
                  <a:srgbClr val="000000"/>
                </a:solidFill>
                <a:latin typeface="Arial"/>
              </a:rPr>
              <a:t>Possui cerca de 50 a 60 pedidos diários</a:t>
            </a:r>
            <a:endParaRPr lang="pt-BR" sz="22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51226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8000" y="71280"/>
            <a:ext cx="8854560" cy="86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dirty="0" smtClean="0">
                <a:solidFill>
                  <a:srgbClr val="FFFFFF"/>
                </a:solidFill>
                <a:latin typeface="Arial"/>
              </a:rPr>
              <a:t>Descrição do Proble</a:t>
            </a:r>
            <a:r>
              <a:rPr lang="pt-BR" sz="3200" dirty="0" smtClean="0">
                <a:solidFill>
                  <a:srgbClr val="FFFFFF"/>
                </a:solidFill>
                <a:latin typeface="Arial"/>
              </a:rPr>
              <a:t>ma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108000" y="1925247"/>
            <a:ext cx="8227440" cy="455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200" dirty="0" smtClean="0">
                <a:solidFill>
                  <a:srgbClr val="000000"/>
                </a:solidFill>
                <a:latin typeface="Arial"/>
              </a:rPr>
              <a:t>O cliente pretende expandir suas vendas no comércio online;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pt-BR" sz="22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pt-BR" sz="22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pt-BR" sz="22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200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200" dirty="0" smtClean="0">
                <a:solidFill>
                  <a:srgbClr val="000000"/>
                </a:solidFill>
                <a:latin typeface="Arial"/>
              </a:rPr>
              <a:t>O cliente não pretende adquirir uma plataforma paga mensal(tais como Restaurante Web ou </a:t>
            </a:r>
            <a:r>
              <a:rPr lang="pt-BR" sz="2200" dirty="0" err="1" smtClean="0">
                <a:solidFill>
                  <a:srgbClr val="000000"/>
                </a:solidFill>
                <a:latin typeface="Arial"/>
              </a:rPr>
              <a:t>IFood</a:t>
            </a:r>
            <a:r>
              <a:rPr lang="pt-BR" sz="2200" dirty="0" smtClean="0">
                <a:solidFill>
                  <a:srgbClr val="000000"/>
                </a:solidFill>
                <a:latin typeface="Arial"/>
              </a:rPr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3090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8000" y="71280"/>
            <a:ext cx="8854560" cy="86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dirty="0" smtClean="0">
                <a:solidFill>
                  <a:srgbClr val="FFFFFF"/>
                </a:solidFill>
                <a:latin typeface="Arial"/>
              </a:rPr>
              <a:t>Mapa Mental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55" y="932760"/>
            <a:ext cx="50482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471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8000" y="71280"/>
            <a:ext cx="8854560" cy="86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dirty="0" smtClean="0">
                <a:solidFill>
                  <a:srgbClr val="FFFFFF"/>
                </a:solidFill>
                <a:latin typeface="Arial"/>
              </a:rPr>
              <a:t>Escopo da Aplicação</a:t>
            </a:r>
            <a:endParaRPr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983835"/>
              </p:ext>
            </p:extLst>
          </p:nvPr>
        </p:nvGraphicFramePr>
        <p:xfrm>
          <a:off x="1487280" y="2075873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992705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55052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Administrador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17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Cadastrar-se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Gerenciar categorias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0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Realizar </a:t>
                      </a:r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Gerenciar pedidos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96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Inserir endereços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Gerenciar clientes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Realizar pedidos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Gerenciar a loja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7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Gerenciar formas de </a:t>
                      </a:r>
                      <a:r>
                        <a:rPr lang="pt-BR" dirty="0" err="1" smtClean="0"/>
                        <a:t>pgto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40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9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680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745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8000" y="71280"/>
            <a:ext cx="8854560" cy="86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dirty="0" smtClean="0">
                <a:solidFill>
                  <a:srgbClr val="FFFFFF"/>
                </a:solidFill>
                <a:latin typeface="Arial"/>
              </a:rPr>
              <a:t>Layout(Desktop)</a:t>
            </a:r>
            <a:endParaRPr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4" y="1038268"/>
            <a:ext cx="8825396" cy="53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48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8000" y="71280"/>
            <a:ext cx="8854560" cy="86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dirty="0" smtClean="0">
                <a:solidFill>
                  <a:srgbClr val="FFFFFF"/>
                </a:solidFill>
                <a:latin typeface="Arial"/>
              </a:rPr>
              <a:t>Layout(Mobile)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064" y="932759"/>
            <a:ext cx="3050914" cy="56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882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8000" y="47834"/>
            <a:ext cx="8854560" cy="86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dirty="0" smtClean="0">
                <a:solidFill>
                  <a:srgbClr val="FFFFFF"/>
                </a:solidFill>
                <a:latin typeface="Arial"/>
              </a:rPr>
              <a:t>Diagrama de Caso de Uso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314"/>
            <a:ext cx="9144000" cy="68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573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206</Words>
  <Application>Microsoft Office PowerPoint</Application>
  <PresentationFormat>Apresentação na tela (4:3)</PresentationFormat>
  <Paragraphs>54</Paragraphs>
  <Slides>12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DejaVu Sans</vt:lpstr>
      <vt:lpstr>StarSymbol</vt:lpstr>
      <vt:lpstr>Office Theme</vt:lpstr>
      <vt:lpstr>Office Theme</vt:lpstr>
      <vt:lpstr>Planilha do Microsoft Excel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andreromario@live.com</cp:lastModifiedBy>
  <cp:revision>23</cp:revision>
  <dcterms:modified xsi:type="dcterms:W3CDTF">2016-09-24T19:20:44Z</dcterms:modified>
</cp:coreProperties>
</file>