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18288000" cy="10287000"/>
  <p:notesSz cx="6858000" cy="9144000"/>
  <p:embeddedFontLst>
    <p:embeddedFont>
      <p:font typeface="Poppins Medium" charset="1" panose="00000600000000000000"/>
      <p:regular r:id="rId25"/>
    </p:embeddedFont>
    <p:embeddedFont>
      <p:font typeface="Poppins" charset="1" panose="00000500000000000000"/>
      <p:regular r:id="rId26"/>
    </p:embeddedFont>
    <p:embeddedFont>
      <p:font typeface="Poppins Bold" charset="1" panose="00000800000000000000"/>
      <p:regular r:id="rId27"/>
    </p:embeddedFont>
    <p:embeddedFont>
      <p:font typeface="Arimo Bold" charset="1" panose="020B0704020202020204"/>
      <p:regular r:id="rId28"/>
    </p:embeddedFont>
    <p:embeddedFont>
      <p:font typeface="Arimo" charset="1" panose="020B0604020202020204"/>
      <p:regular r:id="rId29"/>
    </p:embeddedFont>
    <p:embeddedFont>
      <p:font typeface="Poppins Medium Italics" charset="1" panose="00000600000000000000"/>
      <p:regular r:id="rId30"/>
    </p:embeddedFont>
    <p:embeddedFont>
      <p:font typeface="Arimo Italics" charset="1" panose="020B0604020202090204"/>
      <p:regular r:id="rId31"/>
    </p:embeddedFont>
    <p:embeddedFont>
      <p:font typeface="Open Sans" charset="1" panose="020B0606030504020204"/>
      <p:regular r:id="rId32"/>
    </p:embeddedFont>
    <p:embeddedFont>
      <p:font typeface="Canva Sans Bold" charset="1" panose="020B0803030501040103"/>
      <p:regular r:id="rId33"/>
    </p:embeddedFont>
    <p:embeddedFont>
      <p:font typeface="Canva Sans" charset="1" panose="020B0503030501040103"/>
      <p:regular r:id="rId3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33" Target="fonts/font33.fntdata" Type="http://schemas.openxmlformats.org/officeDocument/2006/relationships/font"/><Relationship Id="rId34" Target="fonts/font34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www.dropbox.com/scl/fi/c0doxdvcnclk46fh8n5us/slides_readings_and_data_lists.pdf?rlkey=hrtgbkvyzodqh3fav1xc86m03&amp;e=2&amp;dl=0" TargetMode="External" Type="http://schemas.openxmlformats.org/officeDocument/2006/relationships/hyperlink"/><Relationship Id="rId3" Target="https://www.dropbox.com/scl/fi/c0doxdvcnclk46fh8n5us/slides_readings_and_data_lists.pdf?rlkey=hrtgbkvyzodqh3fav1xc86m03&amp;e=2&amp;dl=0" TargetMode="External" Type="http://schemas.openxmlformats.org/officeDocument/2006/relationships/hyperlink"/><Relationship Id="rId4" Target="https://www.dropbox.com/scl/fi/c0doxdvcnclk46fh8n5us/slides_readings_and_data_lists.pdf?rlkey=hrtgbkvyzodqh3fav1xc86m03&amp;e=2&amp;dl=0" TargetMode="External" Type="http://schemas.openxmlformats.org/officeDocument/2006/relationships/hyperlink"/><Relationship Id="rId5" Target="https://www.kaggle.com/datasets/mojtaba142/hotel-booking" TargetMode="External" Type="http://schemas.openxmlformats.org/officeDocument/2006/relationships/hyperlink"/><Relationship Id="rId6" Target="https://www.statista.com/statistics/223345/holiday-inn-hotels-revenue/" TargetMode="External" Type="http://schemas.openxmlformats.org/officeDocument/2006/relationships/hyperlink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6B1124">
                <a:alpha val="100000"/>
              </a:srgbClr>
            </a:gs>
            <a:gs pos="50000">
              <a:srgbClr val="000000">
                <a:alpha val="100000"/>
              </a:srgbClr>
            </a:gs>
            <a:gs pos="100000">
              <a:srgbClr val="6B1124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0" y="6569683"/>
            <a:ext cx="18288000" cy="0"/>
          </a:xfrm>
          <a:prstGeom prst="line">
            <a:avLst/>
          </a:prstGeom>
          <a:ln cap="rnd" w="9525">
            <a:solidFill>
              <a:srgbClr val="F4F4F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403765" y="3267784"/>
            <a:ext cx="17480470" cy="38657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387"/>
              </a:lnSpc>
            </a:pPr>
            <a:r>
              <a:rPr lang="en-US" b="true" sz="7776" spc="-326">
                <a:solidFill>
                  <a:srgbClr val="F4F4F4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Prediction of Cancellations in Hotel Reservations for Operational Optimization</a:t>
            </a:r>
          </a:p>
          <a:p>
            <a:pPr algn="ctr">
              <a:lnSpc>
                <a:spcPts val="7387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403765" y="9355539"/>
            <a:ext cx="7948922" cy="5519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30"/>
              </a:lnSpc>
              <a:spcBef>
                <a:spcPct val="0"/>
              </a:spcBef>
            </a:pPr>
            <a:r>
              <a:rPr lang="en-US" sz="3021" spc="-126">
                <a:solidFill>
                  <a:srgbClr val="F4F4F4"/>
                </a:solidFill>
                <a:latin typeface="Poppins"/>
                <a:ea typeface="Poppins"/>
                <a:cs typeface="Poppins"/>
                <a:sym typeface="Poppins"/>
              </a:rPr>
              <a:t>Data-Driven Business Decisions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1871893" y="7867922"/>
            <a:ext cx="7948922" cy="26855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30"/>
              </a:lnSpc>
            </a:pPr>
            <a:r>
              <a:rPr lang="en-US" sz="3021" spc="-126">
                <a:solidFill>
                  <a:srgbClr val="F4F4F4"/>
                </a:solidFill>
                <a:latin typeface="Poppins"/>
                <a:ea typeface="Poppins"/>
                <a:cs typeface="Poppins"/>
                <a:sym typeface="Poppins"/>
              </a:rPr>
              <a:t>Andrés Padrón Quintana</a:t>
            </a:r>
          </a:p>
          <a:p>
            <a:pPr algn="l">
              <a:lnSpc>
                <a:spcPts val="4230"/>
              </a:lnSpc>
            </a:pPr>
            <a:r>
              <a:rPr lang="en-US" sz="3021" spc="-126">
                <a:solidFill>
                  <a:srgbClr val="F4F4F4"/>
                </a:solidFill>
                <a:latin typeface="Poppins"/>
                <a:ea typeface="Poppins"/>
                <a:cs typeface="Poppins"/>
                <a:sym typeface="Poppins"/>
              </a:rPr>
              <a:t>Guillermo Palestino Martínez</a:t>
            </a:r>
          </a:p>
          <a:p>
            <a:pPr algn="l">
              <a:lnSpc>
                <a:spcPts val="4230"/>
              </a:lnSpc>
            </a:pPr>
            <a:r>
              <a:rPr lang="en-US" sz="3021" spc="-126">
                <a:solidFill>
                  <a:srgbClr val="F4F4F4"/>
                </a:solidFill>
                <a:latin typeface="Poppins"/>
                <a:ea typeface="Poppins"/>
                <a:cs typeface="Poppins"/>
                <a:sym typeface="Poppins"/>
              </a:rPr>
              <a:t>Cuahtemoc Maya Maldonado</a:t>
            </a:r>
          </a:p>
          <a:p>
            <a:pPr algn="l">
              <a:lnSpc>
                <a:spcPts val="4230"/>
              </a:lnSpc>
            </a:pPr>
            <a:r>
              <a:rPr lang="en-US" sz="3021" spc="-126">
                <a:solidFill>
                  <a:srgbClr val="F4F4F4"/>
                </a:solidFill>
                <a:latin typeface="Poppins"/>
                <a:ea typeface="Poppins"/>
                <a:cs typeface="Poppins"/>
                <a:sym typeface="Poppins"/>
              </a:rPr>
              <a:t>Gabriel Ángel Laurel Membrillo</a:t>
            </a:r>
          </a:p>
          <a:p>
            <a:pPr algn="l">
              <a:lnSpc>
                <a:spcPts val="423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6B1124">
                <a:alpha val="100000"/>
              </a:srgbClr>
            </a:gs>
            <a:gs pos="50000">
              <a:srgbClr val="000000">
                <a:alpha val="100000"/>
              </a:srgbClr>
            </a:gs>
            <a:gs pos="100000">
              <a:srgbClr val="6B1124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2417438" y="3086100"/>
          <a:ext cx="13367400" cy="6410325"/>
        </p:xfrm>
        <a:graphic>
          <a:graphicData uri="http://schemas.openxmlformats.org/drawingml/2006/table">
            <a:tbl>
              <a:tblPr/>
              <a:tblGrid>
                <a:gridCol w="4455800"/>
                <a:gridCol w="4455800"/>
                <a:gridCol w="4455800"/>
              </a:tblGrid>
              <a:tr h="102526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FFFFFF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New Variable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FFFFFF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Description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FFFFFF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Reason for Creation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816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total_stays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Sum of stays_in_week_nights and stays_in_weekend_nights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Captures the total length of stay in a single variable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816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total_guests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Sum of adults, children, and babies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Reflects total group size, which affects cancellation behavior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436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is_canceled (factor)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Recoded from 0/1 to “Canceled” and “Not Canceled” for interpretability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Improves visualization and model output clarity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0436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lead_time (numeric)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Converted to numeric type (if factor) to allow calculations and binning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Enables quantitative filtering and plotting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AutoShape 3" id="3"/>
          <p:cNvSpPr/>
          <p:nvPr/>
        </p:nvSpPr>
        <p:spPr>
          <a:xfrm flipV="true">
            <a:off x="0" y="2555169"/>
            <a:ext cx="18288000" cy="0"/>
          </a:xfrm>
          <a:prstGeom prst="line">
            <a:avLst/>
          </a:prstGeom>
          <a:ln cap="rnd" w="9525">
            <a:solidFill>
              <a:srgbClr val="F4F4F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245477" y="647699"/>
            <a:ext cx="10365219" cy="1309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11"/>
              </a:lnSpc>
            </a:pPr>
            <a:r>
              <a:rPr lang="en-US" sz="9485" spc="-398" b="true">
                <a:solidFill>
                  <a:srgbClr val="F4F4F4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New Variables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6B1124">
                <a:alpha val="100000"/>
              </a:srgbClr>
            </a:gs>
            <a:gs pos="50000">
              <a:srgbClr val="000000">
                <a:alpha val="100000"/>
              </a:srgbClr>
            </a:gs>
            <a:gs pos="100000">
              <a:srgbClr val="6B1124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0" y="243696"/>
            <a:ext cx="18288000" cy="0"/>
          </a:xfrm>
          <a:prstGeom prst="line">
            <a:avLst/>
          </a:prstGeom>
          <a:ln cap="rnd" w="9525">
            <a:solidFill>
              <a:srgbClr val="F4F4F4"/>
            </a:solidFill>
            <a:prstDash val="solid"/>
            <a:headEnd type="none" len="sm" w="sm"/>
            <a:tailEnd type="none" len="sm" w="sm"/>
          </a:ln>
        </p:spPr>
      </p:sp>
      <p:graphicFrame>
        <p:nvGraphicFramePr>
          <p:cNvPr name="Table 3" id="3"/>
          <p:cNvGraphicFramePr>
            <a:graphicFrameLocks noGrp="true"/>
          </p:cNvGraphicFramePr>
          <p:nvPr/>
        </p:nvGraphicFramePr>
        <p:xfrm>
          <a:off x="1338173" y="1028700"/>
          <a:ext cx="16256152" cy="6520400"/>
        </p:xfrm>
        <a:graphic>
          <a:graphicData uri="http://schemas.openxmlformats.org/drawingml/2006/table">
            <a:tbl>
              <a:tblPr/>
              <a:tblGrid>
                <a:gridCol w="3251230"/>
                <a:gridCol w="3251230"/>
                <a:gridCol w="3251230"/>
                <a:gridCol w="3251230"/>
                <a:gridCol w="3251230"/>
              </a:tblGrid>
              <a:tr h="94823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24"/>
                        </a:lnSpc>
                        <a:defRPr/>
                      </a:pPr>
                      <a:r>
                        <a:rPr lang="en-US" sz="1874" b="true">
                          <a:solidFill>
                            <a:srgbClr val="FFFFFF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Model</a:t>
                      </a:r>
                      <a:endParaRPr lang="en-US" sz="1100"/>
                    </a:p>
                  </a:txBody>
                  <a:tcPr marL="198364" marR="198364" marT="198364" marB="198364" anchor="ctr">
                    <a:lnL cmpd="sng" algn="ctr" cap="flat" w="41311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1311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1311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1311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24"/>
                        </a:lnSpc>
                        <a:defRPr/>
                      </a:pPr>
                      <a:r>
                        <a:rPr lang="en-US" sz="1874" b="true">
                          <a:solidFill>
                            <a:srgbClr val="FFFFFF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Accuracy</a:t>
                      </a:r>
                      <a:endParaRPr lang="en-US" sz="1100"/>
                    </a:p>
                  </a:txBody>
                  <a:tcPr marL="198364" marR="198364" marT="198364" marB="198364" anchor="ctr">
                    <a:lnL cmpd="sng" algn="ctr" cap="flat" w="41311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1311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1311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1311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24"/>
                        </a:lnSpc>
                        <a:defRPr/>
                      </a:pPr>
                      <a:r>
                        <a:rPr lang="en-US" sz="1874" b="true">
                          <a:solidFill>
                            <a:srgbClr val="FFFFFF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Sensitivity</a:t>
                      </a:r>
                      <a:endParaRPr lang="en-US" sz="1100"/>
                    </a:p>
                  </a:txBody>
                  <a:tcPr marL="198364" marR="198364" marT="198364" marB="198364" anchor="ctr">
                    <a:lnL cmpd="sng" algn="ctr" cap="flat" w="41311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1311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1311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1311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24"/>
                        </a:lnSpc>
                        <a:defRPr/>
                      </a:pPr>
                      <a:r>
                        <a:rPr lang="en-US" sz="1874" b="true">
                          <a:solidFill>
                            <a:srgbClr val="FFFFFF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Specificity</a:t>
                      </a:r>
                      <a:endParaRPr lang="en-US" sz="1100"/>
                    </a:p>
                  </a:txBody>
                  <a:tcPr marL="198364" marR="198364" marT="198364" marB="198364" anchor="ctr">
                    <a:lnL cmpd="sng" algn="ctr" cap="flat" w="41311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1311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1311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1311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24"/>
                        </a:lnSpc>
                        <a:defRPr/>
                      </a:pPr>
                      <a:r>
                        <a:rPr lang="en-US" sz="1874" b="true">
                          <a:solidFill>
                            <a:srgbClr val="FFFFFF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Key Takeaway</a:t>
                      </a:r>
                      <a:endParaRPr lang="en-US" sz="1100"/>
                    </a:p>
                  </a:txBody>
                  <a:tcPr marL="198364" marR="198364" marT="198364" marB="198364" anchor="ctr">
                    <a:lnL cmpd="sng" algn="ctr" cap="flat" w="41311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1311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1311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1311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896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24"/>
                        </a:lnSpc>
                        <a:defRPr/>
                      </a:pPr>
                      <a:r>
                        <a:rPr lang="en-US" sz="1874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Logit</a:t>
                      </a:r>
                      <a:endParaRPr lang="en-US" sz="1100"/>
                    </a:p>
                  </a:txBody>
                  <a:tcPr marL="198364" marR="198364" marT="198364" marB="198364" anchor="ctr">
                    <a:lnL cmpd="sng" algn="ctr" cap="flat" w="41311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1311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1311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1311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24"/>
                        </a:lnSpc>
                        <a:defRPr/>
                      </a:pPr>
                      <a:r>
                        <a:rPr lang="en-US" sz="1874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0.762</a:t>
                      </a:r>
                      <a:endParaRPr lang="en-US" sz="1100"/>
                    </a:p>
                  </a:txBody>
                  <a:tcPr marL="198364" marR="198364" marT="198364" marB="198364" anchor="ctr">
                    <a:lnL cmpd="sng" algn="ctr" cap="flat" w="41311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1311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1311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1311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24"/>
                        </a:lnSpc>
                        <a:defRPr/>
                      </a:pPr>
                      <a:r>
                        <a:rPr lang="en-US" sz="1874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0.979</a:t>
                      </a:r>
                      <a:endParaRPr lang="en-US" sz="1100"/>
                    </a:p>
                  </a:txBody>
                  <a:tcPr marL="198364" marR="198364" marT="198364" marB="198364" anchor="ctr">
                    <a:lnL cmpd="sng" algn="ctr" cap="flat" w="41311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1311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1311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1311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24"/>
                        </a:lnSpc>
                        <a:defRPr/>
                      </a:pPr>
                      <a:r>
                        <a:rPr lang="en-US" sz="1874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0.393</a:t>
                      </a:r>
                      <a:endParaRPr lang="en-US" sz="1100"/>
                    </a:p>
                  </a:txBody>
                  <a:tcPr marL="198364" marR="198364" marT="198364" marB="198364" anchor="ctr">
                    <a:lnL cmpd="sng" algn="ctr" cap="flat" w="41311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1311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1311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1311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24"/>
                        </a:lnSpc>
                        <a:defRPr/>
                      </a:pPr>
                      <a:r>
                        <a:rPr lang="en-US" sz="1874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Good at detecting non-cancellations, poor specificity</a:t>
                      </a:r>
                      <a:endParaRPr lang="en-US" sz="1100"/>
                    </a:p>
                  </a:txBody>
                  <a:tcPr marL="198364" marR="198364" marT="198364" marB="198364" anchor="ctr">
                    <a:lnL cmpd="sng" algn="ctr" cap="flat" w="41311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1311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1311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1311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7686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24"/>
                        </a:lnSpc>
                        <a:defRPr/>
                      </a:pPr>
                      <a:r>
                        <a:rPr lang="en-US" sz="1874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Probit</a:t>
                      </a:r>
                      <a:endParaRPr lang="en-US" sz="1100"/>
                    </a:p>
                  </a:txBody>
                  <a:tcPr marL="198364" marR="198364" marT="198364" marB="198364" anchor="ctr">
                    <a:lnL cmpd="sng" algn="ctr" cap="flat" w="41311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1311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1311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1311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24"/>
                        </a:lnSpc>
                        <a:defRPr/>
                      </a:pPr>
                      <a:r>
                        <a:rPr lang="en-US" sz="1874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0.758</a:t>
                      </a:r>
                      <a:endParaRPr lang="en-US" sz="1100"/>
                    </a:p>
                  </a:txBody>
                  <a:tcPr marL="198364" marR="198364" marT="198364" marB="198364" anchor="ctr">
                    <a:lnL cmpd="sng" algn="ctr" cap="flat" w="41311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1311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1311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1311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24"/>
                        </a:lnSpc>
                        <a:defRPr/>
                      </a:pPr>
                      <a:r>
                        <a:rPr lang="en-US" sz="1874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0.979</a:t>
                      </a:r>
                      <a:endParaRPr lang="en-US" sz="1100"/>
                    </a:p>
                  </a:txBody>
                  <a:tcPr marL="198364" marR="198364" marT="198364" marB="198364" anchor="ctr">
                    <a:lnL cmpd="sng" algn="ctr" cap="flat" w="41311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1311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1311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1311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24"/>
                        </a:lnSpc>
                        <a:defRPr/>
                      </a:pPr>
                      <a:r>
                        <a:rPr lang="en-US" sz="1874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0.383</a:t>
                      </a:r>
                      <a:endParaRPr lang="en-US" sz="1100"/>
                    </a:p>
                  </a:txBody>
                  <a:tcPr marL="198364" marR="198364" marT="198364" marB="198364" anchor="ctr">
                    <a:lnL cmpd="sng" algn="ctr" cap="flat" w="41311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1311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1311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1311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24"/>
                        </a:lnSpc>
                        <a:defRPr/>
                      </a:pPr>
                      <a:r>
                        <a:rPr lang="en-US" sz="1874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Similar to Logit, slightly worse performance</a:t>
                      </a:r>
                      <a:endParaRPr lang="en-US" sz="1100"/>
                    </a:p>
                  </a:txBody>
                  <a:tcPr marL="198364" marR="198364" marT="198364" marB="198364" anchor="ctr">
                    <a:lnL cmpd="sng" algn="ctr" cap="flat" w="41311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1311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1311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1311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7632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24"/>
                        </a:lnSpc>
                        <a:defRPr/>
                      </a:pPr>
                      <a:r>
                        <a:rPr lang="en-US" sz="1874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Random Forest</a:t>
                      </a:r>
                      <a:endParaRPr lang="en-US" sz="1100"/>
                    </a:p>
                  </a:txBody>
                  <a:tcPr marL="198364" marR="198364" marT="198364" marB="198364" anchor="ctr">
                    <a:lnL cmpd="sng" algn="ctr" cap="flat" w="41311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1311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1311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1311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24"/>
                        </a:lnSpc>
                        <a:defRPr/>
                      </a:pPr>
                      <a:r>
                        <a:rPr lang="en-US" sz="1874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0.771</a:t>
                      </a:r>
                      <a:endParaRPr lang="en-US" sz="1100"/>
                    </a:p>
                  </a:txBody>
                  <a:tcPr marL="198364" marR="198364" marT="198364" marB="198364" anchor="ctr">
                    <a:lnL cmpd="sng" algn="ctr" cap="flat" w="41311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1311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1311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1311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24"/>
                        </a:lnSpc>
                        <a:defRPr/>
                      </a:pPr>
                      <a:r>
                        <a:rPr lang="en-US" sz="1874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0.389</a:t>
                      </a:r>
                      <a:endParaRPr lang="en-US" sz="1100"/>
                    </a:p>
                  </a:txBody>
                  <a:tcPr marL="198364" marR="198364" marT="198364" marB="198364" anchor="ctr">
                    <a:lnL cmpd="sng" algn="ctr" cap="flat" w="41311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1311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1311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1311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24"/>
                        </a:lnSpc>
                        <a:defRPr/>
                      </a:pPr>
                      <a:r>
                        <a:rPr lang="en-US" sz="1874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0.996</a:t>
                      </a:r>
                      <a:endParaRPr lang="en-US" sz="1100"/>
                    </a:p>
                  </a:txBody>
                  <a:tcPr marL="198364" marR="198364" marT="198364" marB="198364" anchor="ctr">
                    <a:lnL cmpd="sng" algn="ctr" cap="flat" w="41311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1311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1311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1311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24"/>
                        </a:lnSpc>
                        <a:defRPr/>
                      </a:pPr>
                      <a:r>
                        <a:rPr lang="en-US" sz="1874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Excellent at confirming bookings, misses few cancellations</a:t>
                      </a:r>
                      <a:endParaRPr lang="en-US" sz="1100"/>
                    </a:p>
                  </a:txBody>
                  <a:tcPr marL="198364" marR="198364" marT="198364" marB="198364" anchor="ctr">
                    <a:lnL cmpd="sng" algn="ctr" cap="flat" w="41311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1311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1311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1311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4" id="4"/>
          <p:cNvSpPr txBox="true"/>
          <p:nvPr/>
        </p:nvSpPr>
        <p:spPr>
          <a:xfrm rot="0">
            <a:off x="649138" y="7793573"/>
            <a:ext cx="7041070" cy="22145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122"/>
              </a:lnSpc>
            </a:pPr>
            <a:r>
              <a:rPr lang="en-US" sz="8550" spc="-359" b="true">
                <a:solidFill>
                  <a:srgbClr val="F4F4F4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Predictive Models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219984" y="7872317"/>
            <a:ext cx="11372184" cy="20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49446" indent="-274723" lvl="1">
              <a:lnSpc>
                <a:spcPts val="3562"/>
              </a:lnSpc>
              <a:buFont typeface="Arial"/>
              <a:buChar char="•"/>
            </a:pPr>
            <a:r>
              <a:rPr lang="en-US" sz="2544">
                <a:solidFill>
                  <a:srgbClr val="F4F4F4"/>
                </a:solidFill>
                <a:latin typeface="Open Sans"/>
                <a:ea typeface="Open Sans"/>
                <a:cs typeface="Open Sans"/>
                <a:sym typeface="Open Sans"/>
              </a:rPr>
              <a:t>Random Forrest is the best one:</a:t>
            </a:r>
          </a:p>
          <a:p>
            <a:pPr algn="l" marL="1098891" indent="-366297" lvl="2">
              <a:lnSpc>
                <a:spcPts val="3562"/>
              </a:lnSpc>
              <a:buFont typeface="Arial"/>
              <a:buChar char="⚬"/>
            </a:pPr>
            <a:r>
              <a:rPr lang="en-US" sz="2544">
                <a:solidFill>
                  <a:srgbClr val="F4F4F4"/>
                </a:solidFill>
                <a:latin typeface="Open Sans"/>
                <a:ea typeface="Open Sans"/>
                <a:cs typeface="Open Sans"/>
                <a:sym typeface="Open Sans"/>
              </a:rPr>
              <a:t>RF is the most accurate in predicting for cancelled bookings</a:t>
            </a:r>
          </a:p>
          <a:p>
            <a:pPr algn="l" marL="1185252" indent="-395084" lvl="2">
              <a:lnSpc>
                <a:spcPts val="3842"/>
              </a:lnSpc>
              <a:buFont typeface="Arial"/>
              <a:buChar char="⚬"/>
            </a:pPr>
            <a:r>
              <a:rPr lang="en-US" sz="2744">
                <a:solidFill>
                  <a:srgbClr val="F4F4F4"/>
                </a:solidFill>
                <a:latin typeface="Open Sans"/>
                <a:ea typeface="Open Sans"/>
                <a:cs typeface="Open Sans"/>
                <a:sym typeface="Open Sans"/>
              </a:rPr>
              <a:t>RF has a higher specificity, so it has a lower type I error rate. </a:t>
            </a:r>
          </a:p>
          <a:p>
            <a:pPr algn="ctr">
              <a:lnSpc>
                <a:spcPts val="5382"/>
              </a:lnSpc>
            </a:pPr>
            <a:r>
              <a:rPr lang="en-US" sz="3844">
                <a:solidFill>
                  <a:srgbClr val="F4F4F4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6B1124">
                <a:alpha val="100000"/>
              </a:srgbClr>
            </a:gs>
            <a:gs pos="50000">
              <a:srgbClr val="000000">
                <a:alpha val="100000"/>
              </a:srgbClr>
            </a:gs>
            <a:gs pos="100000">
              <a:srgbClr val="6B1124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830231" y="1285487"/>
            <a:ext cx="14627538" cy="7716026"/>
          </a:xfrm>
          <a:custGeom>
            <a:avLst/>
            <a:gdLst/>
            <a:ahLst/>
            <a:cxnLst/>
            <a:rect r="r" b="b" t="t" l="l"/>
            <a:pathLst>
              <a:path h="7716026" w="14627538">
                <a:moveTo>
                  <a:pt x="0" y="0"/>
                </a:moveTo>
                <a:lnTo>
                  <a:pt x="14627538" y="0"/>
                </a:lnTo>
                <a:lnTo>
                  <a:pt x="14627538" y="7716026"/>
                </a:lnTo>
                <a:lnTo>
                  <a:pt x="0" y="771602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6B1124">
                <a:alpha val="100000"/>
              </a:srgbClr>
            </a:gs>
            <a:gs pos="50000">
              <a:srgbClr val="000000">
                <a:alpha val="100000"/>
              </a:srgbClr>
            </a:gs>
            <a:gs pos="100000">
              <a:srgbClr val="6B1124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585430" y="1282281"/>
            <a:ext cx="5810399" cy="1544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969"/>
              </a:lnSpc>
              <a:spcBef>
                <a:spcPct val="0"/>
              </a:spcBef>
            </a:pPr>
            <a:r>
              <a:rPr lang="en-US" b="true" sz="8550" spc="-359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Key Factors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86036" y="3061912"/>
            <a:ext cx="16773264" cy="5683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381761" indent="-460587" lvl="2">
              <a:lnSpc>
                <a:spcPts val="5760"/>
              </a:lnSpc>
              <a:buFont typeface="Arial"/>
              <a:buChar char="⚬"/>
            </a:pPr>
            <a:r>
              <a:rPr lang="en-US" b="true" sz="32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Depo</a:t>
            </a:r>
            <a:r>
              <a:rPr lang="en-US" b="true" sz="32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sit Type</a:t>
            </a:r>
            <a:r>
              <a:rPr lang="en-US" sz="32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: Non-refundable deposits reduce cancellations.</a:t>
            </a:r>
          </a:p>
          <a:p>
            <a:pPr algn="l" marL="1381761" indent="-460587" lvl="2">
              <a:lnSpc>
                <a:spcPts val="5760"/>
              </a:lnSpc>
              <a:buFont typeface="Arial"/>
              <a:buChar char="⚬"/>
            </a:pPr>
            <a:r>
              <a:rPr lang="en-US" b="true" sz="32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Previous </a:t>
            </a:r>
            <a:r>
              <a:rPr lang="en-US" b="true" sz="32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Cancellations</a:t>
            </a:r>
            <a:r>
              <a:rPr lang="en-US" sz="32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: Customers with a history of cancellations are more likely to cancel again.</a:t>
            </a:r>
          </a:p>
          <a:p>
            <a:pPr algn="l" marL="1381761" indent="-460587" lvl="2">
              <a:lnSpc>
                <a:spcPts val="5760"/>
              </a:lnSpc>
              <a:buFont typeface="Arial"/>
              <a:buChar char="⚬"/>
            </a:pPr>
            <a:r>
              <a:rPr lang="en-US" b="true" sz="32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Lead Time</a:t>
            </a:r>
            <a:r>
              <a:rPr lang="en-US" sz="32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: Reservations made well in advance are more likely to be canceled.</a:t>
            </a:r>
          </a:p>
          <a:p>
            <a:pPr algn="l" marL="1381761" indent="-460587" lvl="2">
              <a:lnSpc>
                <a:spcPts val="5760"/>
              </a:lnSpc>
              <a:buFont typeface="Arial"/>
              <a:buChar char="⚬"/>
            </a:pPr>
            <a:r>
              <a:rPr lang="en-US" b="true" sz="32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Le</a:t>
            </a:r>
            <a:r>
              <a:rPr lang="en-US" b="true" sz="32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ngth of Stay:</a:t>
            </a:r>
            <a:r>
              <a:rPr lang="en-US" sz="32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Longer stays have a lower probability of cancellation.</a:t>
            </a:r>
          </a:p>
          <a:p>
            <a:pPr algn="l" marL="1381761" indent="-460587" lvl="2">
              <a:lnSpc>
                <a:spcPts val="5760"/>
              </a:lnSpc>
              <a:buFont typeface="Arial"/>
              <a:buChar char="⚬"/>
            </a:pPr>
            <a:r>
              <a:rPr lang="en-US" b="true" sz="32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Bo</a:t>
            </a:r>
            <a:r>
              <a:rPr lang="en-US" b="true" sz="32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oking Changes</a:t>
            </a:r>
            <a:r>
              <a:rPr lang="en-US" sz="32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: A higher number of booking changes increases the risk of cancellation.</a:t>
            </a:r>
          </a:p>
          <a:p>
            <a:pPr algn="l">
              <a:lnSpc>
                <a:spcPts val="4759"/>
              </a:lnSpc>
            </a:p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6B1124">
                <a:alpha val="100000"/>
              </a:srgbClr>
            </a:gs>
            <a:gs pos="50000">
              <a:srgbClr val="000000">
                <a:alpha val="100000"/>
              </a:srgbClr>
            </a:gs>
            <a:gs pos="100000">
              <a:srgbClr val="6B1124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57368" y="1634351"/>
            <a:ext cx="16773264" cy="1067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381761" indent="-460587" lvl="2">
              <a:lnSpc>
                <a:spcPts val="5760"/>
              </a:lnSpc>
              <a:buFont typeface="Arial"/>
              <a:buChar char="⚬"/>
            </a:pPr>
            <a:r>
              <a:rPr lang="en-US" sz="3200" spc="-134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As</a:t>
            </a:r>
            <a:r>
              <a:rPr lang="en-US" sz="3200" spc="-134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suming the hotel process</a:t>
            </a:r>
            <a:r>
              <a:rPr lang="en-US" sz="3200" spc="-134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es 5,000 b</a:t>
            </a:r>
            <a:r>
              <a:rPr lang="en-US" sz="3200" spc="-134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ookings per month and the average revenue per booking is $150</a:t>
            </a:r>
          </a:p>
          <a:p>
            <a:pPr algn="l" marL="1381761" indent="-460587" lvl="2">
              <a:lnSpc>
                <a:spcPts val="5760"/>
              </a:lnSpc>
              <a:buFont typeface="Arial"/>
              <a:buChar char="⚬"/>
            </a:pPr>
            <a:r>
              <a:rPr lang="en-US" sz="3200" spc="-134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</a:t>
            </a:r>
            <a:r>
              <a:rPr lang="en-US" sz="3200" spc="-134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1% reduction in cancellations = 50 recovered bookings → $7,500 in additional revenue/month.</a:t>
            </a:r>
          </a:p>
          <a:p>
            <a:pPr algn="l" marL="1381761" indent="-460587" lvl="2">
              <a:lnSpc>
                <a:spcPts val="5760"/>
              </a:lnSpc>
              <a:buFont typeface="Arial"/>
              <a:buChar char="⚬"/>
            </a:pPr>
            <a:r>
              <a:rPr lang="en-US" sz="3200" spc="-134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 5% reduction = $37,500/m</a:t>
            </a:r>
            <a:r>
              <a:rPr lang="en-US" sz="3200" spc="-134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o</a:t>
            </a:r>
            <a:r>
              <a:rPr lang="en-US" sz="3200" spc="-134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nth → Over $450,000/year in retained revenue.</a:t>
            </a:r>
          </a:p>
          <a:p>
            <a:pPr algn="l">
              <a:lnSpc>
                <a:spcPts val="5760"/>
              </a:lnSpc>
            </a:pPr>
            <a:r>
              <a:rPr lang="en-US" sz="3200" spc="-134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Extra revenue from reservations that will not be canceled</a:t>
            </a:r>
          </a:p>
          <a:p>
            <a:pPr algn="l" marL="582933" indent="-291467" lvl="1">
              <a:lnSpc>
                <a:spcPts val="4860"/>
              </a:lnSpc>
              <a:buFont typeface="Arial"/>
              <a:buChar char="•"/>
            </a:pPr>
            <a:r>
              <a:rPr lang="en-US" sz="2700" spc="-113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Food and Beverage: Each reservation typically generates $30 to $50 per night in dining revenue.</a:t>
            </a:r>
          </a:p>
          <a:p>
            <a:pPr algn="l" marL="582933" indent="-291467" lvl="1">
              <a:lnSpc>
                <a:spcPts val="4860"/>
              </a:lnSpc>
              <a:buFont typeface="Arial"/>
              <a:buChar char="•"/>
            </a:pPr>
            <a:r>
              <a:rPr lang="en-US" sz="2700" spc="-113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Transportation and Tours: Those who book tend to spend $40 to $100 on transportation and local experiences.</a:t>
            </a:r>
          </a:p>
          <a:p>
            <a:pPr algn="l" marL="582933" indent="-291467" lvl="1">
              <a:lnSpc>
                <a:spcPts val="4860"/>
              </a:lnSpc>
              <a:buFont typeface="Arial"/>
              <a:buChar char="•"/>
            </a:pPr>
            <a:r>
              <a:rPr lang="en-US" sz="2700" spc="-113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Spa and Wellness: Non-canceled reservations can bring in $100 to $200 through spa services.</a:t>
            </a:r>
          </a:p>
          <a:p>
            <a:pPr algn="l" marL="582933" indent="-291467" lvl="1">
              <a:lnSpc>
                <a:spcPts val="4860"/>
              </a:lnSpc>
              <a:buFont typeface="Arial"/>
              <a:buChar char="•"/>
            </a:pPr>
            <a:r>
              <a:rPr lang="en-US" sz="2700" spc="-113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Room Upgrades: Early detection of likely cancellations allows hotels to reallocate premium rooms, potentially increasing revenue by $100 to $300 per reservation.</a:t>
            </a:r>
          </a:p>
          <a:p>
            <a:pPr algn="l">
              <a:lnSpc>
                <a:spcPts val="4860"/>
              </a:lnSpc>
            </a:pPr>
          </a:p>
          <a:p>
            <a:pPr algn="l">
              <a:lnSpc>
                <a:spcPts val="5760"/>
              </a:lnSpc>
            </a:pPr>
          </a:p>
          <a:p>
            <a:pPr algn="l">
              <a:lnSpc>
                <a:spcPts val="5760"/>
              </a:lnSpc>
            </a:pPr>
          </a:p>
          <a:p>
            <a:pPr algn="l">
              <a:lnSpc>
                <a:spcPts val="4759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505955" y="270371"/>
            <a:ext cx="16227448" cy="1544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969"/>
              </a:lnSpc>
              <a:spcBef>
                <a:spcPct val="0"/>
              </a:spcBef>
            </a:pPr>
            <a:r>
              <a:rPr lang="en-US" b="true" sz="8550" spc="-359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Economic Approach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6B1124">
                <a:alpha val="100000"/>
              </a:srgbClr>
            </a:gs>
            <a:gs pos="50000">
              <a:srgbClr val="000000">
                <a:alpha val="100000"/>
              </a:srgbClr>
            </a:gs>
            <a:gs pos="100000">
              <a:srgbClr val="6B1124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2098387" y="1201046"/>
          <a:ext cx="13526239" cy="7884908"/>
        </p:xfrm>
        <a:graphic>
          <a:graphicData uri="http://schemas.openxmlformats.org/drawingml/2006/table">
            <a:tbl>
              <a:tblPr/>
              <a:tblGrid>
                <a:gridCol w="4508746"/>
                <a:gridCol w="4508746"/>
                <a:gridCol w="4508746"/>
              </a:tblGrid>
              <a:tr h="122864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FFFFFF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Scenario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FFFFFF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EDA Only (Descriptive)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2520"/>
                        </a:lnSpc>
                      </a:pPr>
                      <a:r>
                        <a:rPr lang="en-US" sz="1800" b="true">
                          <a:solidFill>
                            <a:srgbClr val="FFFFFF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Random Forest (Predictive)</a:t>
                      </a: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2864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Current Cancellation Rate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37%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32% - 27% (expected 5-10% reduction)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6019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Monthly Bookings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5,000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5,000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6019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Average Revenue per Booking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$150 per booking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$150 per booking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6019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Monthly Revenue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$472,500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547,500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683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Extra revenues</a:t>
                      </a:r>
                      <a:endParaRPr lang="en-US" sz="1100"/>
                    </a:p>
                    <a:p>
                      <a:pPr algn="ctr">
                        <a:lnSpc>
                          <a:spcPts val="2520"/>
                        </a:lnSpc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(commodities)</a:t>
                      </a: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62,500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6019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Total monthly difference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127,500 (1.27)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6B1124">
                <a:alpha val="100000"/>
              </a:srgbClr>
            </a:gs>
            <a:gs pos="50000">
              <a:srgbClr val="000000">
                <a:alpha val="100000"/>
              </a:srgbClr>
            </a:gs>
            <a:gs pos="100000">
              <a:srgbClr val="6B1124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96809" y="3242927"/>
            <a:ext cx="17494382" cy="51838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441166" indent="-480389" lvl="2">
              <a:lnSpc>
                <a:spcPts val="6007"/>
              </a:lnSpc>
              <a:buFont typeface="Arial"/>
              <a:buChar char="⚬"/>
            </a:pPr>
            <a:r>
              <a:rPr lang="en-US" sz="3337" spc="-14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</a:t>
            </a:r>
            <a:r>
              <a:rPr lang="en-US" sz="3337" spc="-14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utomated decision support: real-time cancellation prediction</a:t>
            </a:r>
            <a:r>
              <a:rPr lang="en-US" sz="3337" spc="-14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s for </a:t>
            </a:r>
            <a:r>
              <a:rPr lang="en-US" sz="3337" spc="-14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operational planning.</a:t>
            </a:r>
          </a:p>
          <a:p>
            <a:pPr algn="l" marL="1441166" indent="-480389" lvl="2">
              <a:lnSpc>
                <a:spcPts val="6007"/>
              </a:lnSpc>
              <a:buFont typeface="Arial"/>
              <a:buChar char="⚬"/>
            </a:pPr>
            <a:r>
              <a:rPr lang="en-US" sz="3337" spc="-14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Customers: personalize incentives for high-risk profiles.</a:t>
            </a:r>
          </a:p>
          <a:p>
            <a:pPr algn="l" marL="1441166" indent="-480389" lvl="2">
              <a:lnSpc>
                <a:spcPts val="6007"/>
              </a:lnSpc>
              <a:buFont typeface="Arial"/>
              <a:buChar char="⚬"/>
            </a:pPr>
            <a:r>
              <a:rPr lang="en-US" sz="3337" spc="-14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Scalable: can be deployed across multiple hotel brands and locations.</a:t>
            </a:r>
          </a:p>
          <a:p>
            <a:pPr algn="l" marL="1441166" indent="-480389" lvl="2">
              <a:lnSpc>
                <a:spcPts val="6007"/>
              </a:lnSpc>
              <a:buFont typeface="Arial"/>
              <a:buChar char="⚬"/>
            </a:pPr>
            <a:r>
              <a:rPr lang="en-US" sz="3337" spc="-14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Cost-saving potential: optimizes room inventory and staffing.</a:t>
            </a:r>
          </a:p>
          <a:p>
            <a:pPr algn="l" marL="1441166" indent="-480389" lvl="2">
              <a:lnSpc>
                <a:spcPts val="6007"/>
              </a:lnSpc>
              <a:buFont typeface="Arial"/>
              <a:buChar char="⚬"/>
            </a:pPr>
            <a:r>
              <a:rPr lang="en-US" sz="3337" spc="-14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Actionable insights: identifies why customers cancel, not just who cancels.</a:t>
            </a:r>
          </a:p>
          <a:p>
            <a:pPr algn="l">
              <a:lnSpc>
                <a:spcPts val="4964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0" y="800100"/>
            <a:ext cx="18418558" cy="14363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130"/>
              </a:lnSpc>
              <a:spcBef>
                <a:spcPct val="0"/>
              </a:spcBef>
            </a:pPr>
            <a:r>
              <a:rPr lang="en-US" b="true" sz="7950" spc="-333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Why This Model Adds Business Value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6B1124">
                <a:alpha val="100000"/>
              </a:srgbClr>
            </a:gs>
            <a:gs pos="50000">
              <a:srgbClr val="000000">
                <a:alpha val="100000"/>
              </a:srgbClr>
            </a:gs>
            <a:gs pos="100000">
              <a:srgbClr val="6B1124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3000369" y="2817496"/>
          <a:ext cx="11412865" cy="6998971"/>
        </p:xfrm>
        <a:graphic>
          <a:graphicData uri="http://schemas.openxmlformats.org/drawingml/2006/table">
            <a:tbl>
              <a:tblPr/>
              <a:tblGrid>
                <a:gridCol w="5224763"/>
                <a:gridCol w="6188102"/>
              </a:tblGrid>
              <a:tr h="102475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FFFFFF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Traditional Approach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FFFFFF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Machine Learning Approach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475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Manual review of bookings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Automated prediction at scale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475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Based on intuition or rules of thumb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Based on statistical patterns across 30+ variables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823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Difficult to adapt to changing trends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Continuously adaptable to new data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823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No quantification of cancellation risk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Outputs precise cancellation probabilities (e.g., 85%)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823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Limited to basic reports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Enables real-time alerts and strategic overbooking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AutoShape 3" id="3"/>
          <p:cNvSpPr/>
          <p:nvPr/>
        </p:nvSpPr>
        <p:spPr>
          <a:xfrm flipV="true">
            <a:off x="0" y="2555169"/>
            <a:ext cx="18288000" cy="0"/>
          </a:xfrm>
          <a:prstGeom prst="line">
            <a:avLst/>
          </a:prstGeom>
          <a:ln cap="rnd" w="9525">
            <a:solidFill>
              <a:srgbClr val="F4F4F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245477" y="600074"/>
            <a:ext cx="17806168" cy="15330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86"/>
              </a:lnSpc>
            </a:pPr>
            <a:r>
              <a:rPr lang="en-US" sz="5985" spc="-251" b="true">
                <a:solidFill>
                  <a:srgbClr val="F4F4F4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Why Use Machine Learning for a “Simple” Cancellation Problem?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6B1124">
                <a:alpha val="100000"/>
              </a:srgbClr>
            </a:gs>
            <a:gs pos="50000">
              <a:srgbClr val="000000">
                <a:alpha val="100000"/>
              </a:srgbClr>
            </a:gs>
            <a:gs pos="100000">
              <a:srgbClr val="6B1124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214353" y="1689481"/>
            <a:ext cx="11859294" cy="6908039"/>
          </a:xfrm>
          <a:custGeom>
            <a:avLst/>
            <a:gdLst/>
            <a:ahLst/>
            <a:cxnLst/>
            <a:rect r="r" b="b" t="t" l="l"/>
            <a:pathLst>
              <a:path h="6908039" w="11859294">
                <a:moveTo>
                  <a:pt x="0" y="0"/>
                </a:moveTo>
                <a:lnTo>
                  <a:pt x="11859294" y="0"/>
                </a:lnTo>
                <a:lnTo>
                  <a:pt x="11859294" y="6908038"/>
                </a:lnTo>
                <a:lnTo>
                  <a:pt x="0" y="69080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6B1124">
                <a:alpha val="100000"/>
              </a:srgbClr>
            </a:gs>
            <a:gs pos="50000">
              <a:srgbClr val="000000">
                <a:alpha val="100000"/>
              </a:srgbClr>
            </a:gs>
            <a:gs pos="100000">
              <a:srgbClr val="6B1124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-2034889" y="460209"/>
            <a:ext cx="14267867" cy="1544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969"/>
              </a:lnSpc>
              <a:spcBef>
                <a:spcPct val="0"/>
              </a:spcBef>
            </a:pPr>
            <a:r>
              <a:rPr lang="en-US" b="true" sz="8550" spc="-359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References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254849" y="2193342"/>
            <a:ext cx="15778301" cy="7847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252224" indent="-417408" lvl="2">
              <a:lnSpc>
                <a:spcPts val="5220"/>
              </a:lnSpc>
              <a:buFont typeface="Arial"/>
              <a:buChar char="⚬"/>
            </a:pPr>
            <a:r>
              <a:rPr lang="en-US" sz="29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Tudón Maldonado, J. (2025). Slides, Readings, and Data Lists. Dropbox. </a:t>
            </a:r>
            <a:r>
              <a:rPr lang="en-US" sz="2900" u="sng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  <a:hlinkClick r:id="rId2" tooltip="https://www.dropbox.com/scl/fi/c0doxdvcnclk46fh8n5us/slides_readings_and_data_lists.pdf?rlkey=hrtgbkvyzodqh3fav1xc86m03&amp;e=2&amp;dl=0"/>
              </a:rPr>
              <a:t>. </a:t>
            </a:r>
            <a:r>
              <a:rPr lang="en-US" sz="29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  <a:hlinkClick r:id="rId3" tooltip="https://www.dropbox.com/scl/fi/c0doxdvcnclk46fh8n5us/slides_readings_and_data_lists.pdf?rlkey=hrtgbkvyzodqh3fav1xc86m03&amp;e=2&amp;dl=0"/>
              </a:rPr>
              <a:t>(2025). Slides, Readings, and Data Lists. Dropbox. </a:t>
            </a:r>
            <a:r>
              <a:rPr lang="en-US" sz="29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  <a:hlinkClick r:id="rId4" tooltip="https://www.dropbox.com/scl/fi/c0doxdvcnclk46fh8n5us/slides_readings_and_data_lists.pdf?rlkey=hrtgbkvyzodqh3fav1xc86m03&amp;e=2&amp;dl=0"/>
              </a:rPr>
              <a:t>https://www.dropbox.com/scl/fi/c0doxdvcnclk46fh8n5us/slides_readings_and_data_lists.pdf?rlkey=hrtgbkvyzodqh3fav1xc86m03&amp;e=2&amp;dl=0</a:t>
            </a:r>
          </a:p>
          <a:p>
            <a:pPr algn="l">
              <a:lnSpc>
                <a:spcPts val="5220"/>
              </a:lnSpc>
            </a:pPr>
          </a:p>
          <a:p>
            <a:pPr algn="l" marL="1252224" indent="-417408" lvl="2">
              <a:lnSpc>
                <a:spcPts val="5220"/>
              </a:lnSpc>
              <a:buFont typeface="Arial"/>
              <a:buChar char="⚬"/>
            </a:pPr>
            <a:r>
              <a:rPr lang="en-US" sz="29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Mojtaba. (2022). Hotel Booking Demand Dataset [Dataset]. Kaggle. </a:t>
            </a:r>
            <a:r>
              <a:rPr lang="en-US" sz="29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  <a:hlinkClick r:id="rId5" tooltip="https://www.kaggle.com/datasets/mojtaba142/hotel-booking"/>
              </a:rPr>
              <a:t>https://www.kaggle.com/datasets/mojtaba142/hotel-bookin</a:t>
            </a:r>
            <a:r>
              <a:rPr lang="en-US" sz="29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g</a:t>
            </a:r>
          </a:p>
          <a:p>
            <a:pPr algn="l">
              <a:lnSpc>
                <a:spcPts val="5220"/>
              </a:lnSpc>
            </a:pPr>
          </a:p>
          <a:p>
            <a:pPr algn="l" marL="1252224" indent="-417408" lvl="2">
              <a:lnSpc>
                <a:spcPts val="5220"/>
              </a:lnSpc>
              <a:buFont typeface="Arial"/>
              <a:buChar char="⚬"/>
            </a:pPr>
            <a:r>
              <a:rPr lang="en-US" sz="29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Statista. (2023). Holiday Inn hotels gross revenue worldwide from 2009 to 2023. Retrieved from </a:t>
            </a:r>
            <a:r>
              <a:rPr lang="en-US" sz="29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  <a:hlinkClick r:id="rId6" tooltip="https://www.statista.com/statistics/223345/holiday-inn-hotels-revenue/"/>
              </a:rPr>
              <a:t>https://www.statista.com/statistics/223345/holiday-inn-hotels-revenue/</a:t>
            </a:r>
          </a:p>
          <a:p>
            <a:pPr algn="l">
              <a:lnSpc>
                <a:spcPts val="4759"/>
              </a:lnSpc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6B1124">
                <a:alpha val="100000"/>
              </a:srgbClr>
            </a:gs>
            <a:gs pos="50000">
              <a:srgbClr val="000000">
                <a:alpha val="100000"/>
              </a:srgbClr>
            </a:gs>
            <a:gs pos="100000">
              <a:srgbClr val="6B1124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493371" y="3441248"/>
            <a:ext cx="11301259" cy="3404504"/>
          </a:xfrm>
          <a:custGeom>
            <a:avLst/>
            <a:gdLst/>
            <a:ahLst/>
            <a:cxnLst/>
            <a:rect r="r" b="b" t="t" l="l"/>
            <a:pathLst>
              <a:path h="3404504" w="11301259">
                <a:moveTo>
                  <a:pt x="0" y="0"/>
                </a:moveTo>
                <a:lnTo>
                  <a:pt x="11301258" y="0"/>
                </a:lnTo>
                <a:lnTo>
                  <a:pt x="11301258" y="3404504"/>
                </a:lnTo>
                <a:lnTo>
                  <a:pt x="0" y="340450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6B1124">
                <a:alpha val="100000"/>
              </a:srgbClr>
            </a:gs>
            <a:gs pos="50000">
              <a:srgbClr val="000000">
                <a:alpha val="100000"/>
              </a:srgbClr>
            </a:gs>
            <a:gs pos="100000">
              <a:srgbClr val="6B1124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800284" y="1685474"/>
            <a:ext cx="7243241" cy="7243241"/>
          </a:xfrm>
          <a:custGeom>
            <a:avLst/>
            <a:gdLst/>
            <a:ahLst/>
            <a:cxnLst/>
            <a:rect r="r" b="b" t="t" l="l"/>
            <a:pathLst>
              <a:path h="7243241" w="7243241">
                <a:moveTo>
                  <a:pt x="0" y="0"/>
                </a:moveTo>
                <a:lnTo>
                  <a:pt x="7243240" y="0"/>
                </a:lnTo>
                <a:lnTo>
                  <a:pt x="7243240" y="7243241"/>
                </a:lnTo>
                <a:lnTo>
                  <a:pt x="0" y="724324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7173" y="1806519"/>
            <a:ext cx="10593299" cy="22188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709"/>
              </a:lnSpc>
            </a:pPr>
            <a:r>
              <a:rPr lang="en-US" sz="6220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Why cancellations are a problem?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05355" y="4620177"/>
            <a:ext cx="9296934" cy="39083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591"/>
              </a:lnSpc>
            </a:pPr>
            <a:r>
              <a:rPr lang="en-US" sz="2869" b="true">
                <a:solidFill>
                  <a:srgbClr val="F4F4F4"/>
                </a:solidFill>
                <a:latin typeface="Arimo Bold"/>
                <a:ea typeface="Arimo Bold"/>
                <a:cs typeface="Arimo Bold"/>
                <a:sym typeface="Arimo Bold"/>
              </a:rPr>
              <a:t>Cancellations cause:</a:t>
            </a:r>
          </a:p>
          <a:p>
            <a:pPr algn="just" marL="619528" indent="-309764" lvl="1">
              <a:lnSpc>
                <a:spcPts val="4591"/>
              </a:lnSpc>
              <a:buFont typeface="Arial"/>
              <a:buChar char="•"/>
            </a:pPr>
            <a:r>
              <a:rPr lang="en-US" sz="2869">
                <a:solidFill>
                  <a:srgbClr val="F4F4F4"/>
                </a:solidFill>
                <a:latin typeface="Arimo"/>
                <a:ea typeface="Arimo"/>
                <a:cs typeface="Arimo"/>
                <a:sym typeface="Arimo"/>
              </a:rPr>
              <a:t>Da</a:t>
            </a:r>
            <a:r>
              <a:rPr lang="en-US" sz="2869">
                <a:solidFill>
                  <a:srgbClr val="F4F4F4"/>
                </a:solidFill>
                <a:latin typeface="Arimo"/>
                <a:ea typeface="Arimo"/>
                <a:cs typeface="Arimo"/>
                <a:sym typeface="Arimo"/>
              </a:rPr>
              <a:t>ily actualized income to drop below projections when rooms cannot be re-booked.</a:t>
            </a:r>
          </a:p>
          <a:p>
            <a:pPr algn="just" marL="619528" indent="-309764" lvl="1">
              <a:lnSpc>
                <a:spcPts val="4591"/>
              </a:lnSpc>
              <a:buFont typeface="Arial"/>
              <a:buChar char="•"/>
            </a:pPr>
            <a:r>
              <a:rPr lang="en-US" sz="2869">
                <a:solidFill>
                  <a:srgbClr val="F4F4F4"/>
                </a:solidFill>
                <a:latin typeface="Arimo"/>
                <a:ea typeface="Arimo"/>
                <a:cs typeface="Arimo"/>
                <a:sym typeface="Arimo"/>
              </a:rPr>
              <a:t>Forced price reduction to fill vacancies.</a:t>
            </a:r>
          </a:p>
          <a:p>
            <a:pPr algn="just" marL="619528" indent="-309764" lvl="1">
              <a:lnSpc>
                <a:spcPts val="4591"/>
              </a:lnSpc>
              <a:buFont typeface="Arial"/>
              <a:buChar char="•"/>
            </a:pPr>
            <a:r>
              <a:rPr lang="en-US" sz="2869">
                <a:solidFill>
                  <a:srgbClr val="F4F4F4"/>
                </a:solidFill>
                <a:latin typeface="Arimo"/>
                <a:ea typeface="Arimo"/>
                <a:cs typeface="Arimo"/>
                <a:sym typeface="Arimo"/>
              </a:rPr>
              <a:t>Increased distribution costs to sell those vacant rooms.</a:t>
            </a:r>
          </a:p>
          <a:p>
            <a:pPr algn="just">
              <a:lnSpc>
                <a:spcPts val="3177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6B1124">
                <a:alpha val="100000"/>
              </a:srgbClr>
            </a:gs>
            <a:gs pos="50000">
              <a:srgbClr val="000000">
                <a:alpha val="100000"/>
              </a:srgbClr>
            </a:gs>
            <a:gs pos="100000">
              <a:srgbClr val="6B1124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0" y="5143500"/>
            <a:ext cx="18288000" cy="0"/>
          </a:xfrm>
          <a:prstGeom prst="line">
            <a:avLst/>
          </a:prstGeom>
          <a:ln cap="rnd" w="9525">
            <a:solidFill>
              <a:srgbClr val="F4F4F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1284312" y="1133475"/>
            <a:ext cx="9217665" cy="34693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20"/>
              </a:lnSpc>
            </a:pPr>
            <a:r>
              <a:rPr lang="en-US" sz="6969" spc="-292" b="true">
                <a:solidFill>
                  <a:srgbClr val="F4F4F4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Predicting cancellations to decrease uncertainty and increase revenue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25707" y="5539770"/>
            <a:ext cx="10934874" cy="31367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591"/>
              </a:lnSpc>
            </a:pPr>
            <a:r>
              <a:rPr lang="en-US" sz="2869" b="true">
                <a:solidFill>
                  <a:srgbClr val="F4F4F4"/>
                </a:solidFill>
                <a:latin typeface="Arimo Bold"/>
                <a:ea typeface="Arimo Bold"/>
                <a:cs typeface="Arimo Bold"/>
                <a:sym typeface="Arimo Bold"/>
              </a:rPr>
              <a:t>Objectives:</a:t>
            </a:r>
          </a:p>
          <a:p>
            <a:pPr algn="just" marL="576349" indent="-288175" lvl="1">
              <a:lnSpc>
                <a:spcPts val="4271"/>
              </a:lnSpc>
              <a:buFont typeface="Arial"/>
              <a:buChar char="•"/>
            </a:pPr>
            <a:r>
              <a:rPr lang="en-US" sz="2669">
                <a:solidFill>
                  <a:srgbClr val="F4F4F4"/>
                </a:solidFill>
                <a:latin typeface="Arimo"/>
                <a:ea typeface="Arimo"/>
                <a:cs typeface="Arimo"/>
                <a:sym typeface="Arimo"/>
              </a:rPr>
              <a:t>Identify the factors that predict booking cancellations.</a:t>
            </a:r>
          </a:p>
          <a:p>
            <a:pPr algn="just" marL="576349" indent="-288175" lvl="1">
              <a:lnSpc>
                <a:spcPts val="4271"/>
              </a:lnSpc>
              <a:buFont typeface="Arial"/>
              <a:buChar char="•"/>
            </a:pPr>
            <a:r>
              <a:rPr lang="en-US" sz="2669">
                <a:solidFill>
                  <a:srgbClr val="F4F4F4"/>
                </a:solidFill>
                <a:latin typeface="Arimo"/>
                <a:ea typeface="Arimo"/>
                <a:cs typeface="Arimo"/>
                <a:sym typeface="Arimo"/>
              </a:rPr>
              <a:t>Propose data-driven strategies to reduce cancellations.</a:t>
            </a:r>
          </a:p>
          <a:p>
            <a:pPr algn="just" marL="576349" indent="-288175" lvl="1">
              <a:lnSpc>
                <a:spcPts val="4271"/>
              </a:lnSpc>
              <a:buFont typeface="Arial"/>
              <a:buChar char="•"/>
            </a:pPr>
            <a:r>
              <a:rPr lang="en-US" sz="2669">
                <a:solidFill>
                  <a:srgbClr val="F4F4F4"/>
                </a:solidFill>
                <a:latin typeface="Arimo"/>
                <a:ea typeface="Arimo"/>
                <a:cs typeface="Arimo"/>
                <a:sym typeface="Arimo"/>
              </a:rPr>
              <a:t>Design a predictive model to anticipate cancellations, enabling the hotel to optimize occupancy and increase revenue.</a:t>
            </a:r>
          </a:p>
          <a:p>
            <a:pPr algn="just">
              <a:lnSpc>
                <a:spcPts val="3177"/>
              </a:lnSpc>
              <a:spcBef>
                <a:spcPct val="0"/>
              </a:spcBef>
            </a:pPr>
          </a:p>
        </p:txBody>
      </p:sp>
      <p:grpSp>
        <p:nvGrpSpPr>
          <p:cNvPr name="Group 5" id="5"/>
          <p:cNvGrpSpPr/>
          <p:nvPr/>
        </p:nvGrpSpPr>
        <p:grpSpPr>
          <a:xfrm rot="0">
            <a:off x="11780435" y="1028700"/>
            <a:ext cx="7103665" cy="8229600"/>
            <a:chOff x="0" y="0"/>
            <a:chExt cx="1100544" cy="127498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100544" cy="1274980"/>
            </a:xfrm>
            <a:custGeom>
              <a:avLst/>
              <a:gdLst/>
              <a:ahLst/>
              <a:cxnLst/>
              <a:rect r="r" b="b" t="t" l="l"/>
              <a:pathLst>
                <a:path h="1274980" w="1100544">
                  <a:moveTo>
                    <a:pt x="66481" y="0"/>
                  </a:moveTo>
                  <a:lnTo>
                    <a:pt x="1034063" y="0"/>
                  </a:lnTo>
                  <a:cubicBezTo>
                    <a:pt x="1051695" y="0"/>
                    <a:pt x="1068604" y="7004"/>
                    <a:pt x="1081072" y="19472"/>
                  </a:cubicBezTo>
                  <a:cubicBezTo>
                    <a:pt x="1093539" y="31939"/>
                    <a:pt x="1100544" y="48849"/>
                    <a:pt x="1100544" y="66481"/>
                  </a:cubicBezTo>
                  <a:lnTo>
                    <a:pt x="1100544" y="1208500"/>
                  </a:lnTo>
                  <a:cubicBezTo>
                    <a:pt x="1100544" y="1226131"/>
                    <a:pt x="1093539" y="1243041"/>
                    <a:pt x="1081072" y="1255509"/>
                  </a:cubicBezTo>
                  <a:cubicBezTo>
                    <a:pt x="1068604" y="1267976"/>
                    <a:pt x="1051695" y="1274980"/>
                    <a:pt x="1034063" y="1274980"/>
                  </a:cubicBezTo>
                  <a:lnTo>
                    <a:pt x="66481" y="1274980"/>
                  </a:lnTo>
                  <a:cubicBezTo>
                    <a:pt x="48849" y="1274980"/>
                    <a:pt x="31939" y="1267976"/>
                    <a:pt x="19472" y="1255509"/>
                  </a:cubicBezTo>
                  <a:cubicBezTo>
                    <a:pt x="7004" y="1243041"/>
                    <a:pt x="0" y="1226131"/>
                    <a:pt x="0" y="1208500"/>
                  </a:cubicBezTo>
                  <a:lnTo>
                    <a:pt x="0" y="66481"/>
                  </a:lnTo>
                  <a:cubicBezTo>
                    <a:pt x="0" y="48849"/>
                    <a:pt x="7004" y="31939"/>
                    <a:pt x="19472" y="19472"/>
                  </a:cubicBezTo>
                  <a:cubicBezTo>
                    <a:pt x="31939" y="7004"/>
                    <a:pt x="48849" y="0"/>
                    <a:pt x="66481" y="0"/>
                  </a:cubicBezTo>
                  <a:close/>
                </a:path>
              </a:pathLst>
            </a:custGeom>
            <a:blipFill>
              <a:blip r:embed="rId2"/>
              <a:stretch>
                <a:fillRect l="0" t="-14779" r="0" b="-14779"/>
              </a:stretch>
            </a:blipFill>
            <a:ln w="9525" cap="rnd">
              <a:solidFill>
                <a:srgbClr val="FFFFFF"/>
              </a:solidFill>
              <a:prstDash val="solid"/>
              <a:round/>
            </a:ln>
          </p:spPr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6B1124">
                <a:alpha val="100000"/>
              </a:srgbClr>
            </a:gs>
            <a:gs pos="50000">
              <a:srgbClr val="000000">
                <a:alpha val="100000"/>
              </a:srgbClr>
            </a:gs>
            <a:gs pos="100000">
              <a:srgbClr val="6B1124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32433" y="347168"/>
            <a:ext cx="8885932" cy="14026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887"/>
              </a:lnSpc>
              <a:spcBef>
                <a:spcPct val="0"/>
              </a:spcBef>
            </a:pPr>
            <a:r>
              <a:rPr lang="en-US" b="true" sz="7776" spc="-326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Data and Variables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06072" y="1664113"/>
            <a:ext cx="17475856" cy="78811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10"/>
              </a:lnSpc>
            </a:pPr>
          </a:p>
          <a:p>
            <a:pPr algn="l" marL="633910" indent="-316955" lvl="1">
              <a:lnSpc>
                <a:spcPts val="4110"/>
              </a:lnSpc>
              <a:buFont typeface="Arial"/>
              <a:buChar char="•"/>
            </a:pPr>
            <a:r>
              <a:rPr lang="en-US" b="true" sz="2936" spc="-123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Observati</a:t>
            </a:r>
            <a:r>
              <a:rPr lang="en-US" b="true" sz="2936" spc="-123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ons: 120 000 reservations (2015–2017)</a:t>
            </a:r>
          </a:p>
          <a:p>
            <a:pPr algn="l" marL="633910" indent="-316955" lvl="1">
              <a:lnSpc>
                <a:spcPts val="4110"/>
              </a:lnSpc>
              <a:buFont typeface="Arial"/>
              <a:buChar char="•"/>
            </a:pPr>
            <a:r>
              <a:rPr lang="en-US" b="true" sz="2936" spc="-123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H</a:t>
            </a:r>
            <a:r>
              <a:rPr lang="en-US" b="true" sz="2936" spc="-123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otel Type: City and Resort</a:t>
            </a:r>
          </a:p>
          <a:p>
            <a:pPr algn="l" marL="633910" indent="-316955" lvl="1">
              <a:lnSpc>
                <a:spcPts val="4110"/>
              </a:lnSpc>
              <a:buFont typeface="Arial"/>
              <a:buChar char="•"/>
            </a:pPr>
            <a:r>
              <a:rPr lang="en-US" b="true" sz="2936" spc="-123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Key </a:t>
            </a:r>
            <a:r>
              <a:rPr lang="en-US" b="true" sz="2936" spc="-123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Variables:</a:t>
            </a:r>
          </a:p>
          <a:p>
            <a:pPr algn="l" marL="1267821" indent="-422607" lvl="2">
              <a:lnSpc>
                <a:spcPts val="4110"/>
              </a:lnSpc>
              <a:buFont typeface="Arial"/>
              <a:buChar char="⚬"/>
            </a:pPr>
            <a:r>
              <a:rPr lang="en-US" b="true" sz="2936" i="true" spc="-123">
                <a:solidFill>
                  <a:srgbClr val="FFFFFF"/>
                </a:solidFill>
                <a:latin typeface="Poppins Medium Italics"/>
                <a:ea typeface="Poppins Medium Italics"/>
                <a:cs typeface="Poppins Medium Italics"/>
                <a:sym typeface="Poppins Medium Italics"/>
              </a:rPr>
              <a:t>lead_time</a:t>
            </a:r>
            <a:r>
              <a:rPr lang="en-US" b="true" sz="2936" spc="-123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: Days between booking date and arrival date</a:t>
            </a:r>
          </a:p>
          <a:p>
            <a:pPr algn="l" marL="1267821" indent="-422607" lvl="2">
              <a:lnSpc>
                <a:spcPts val="4110"/>
              </a:lnSpc>
              <a:buFont typeface="Arial"/>
              <a:buChar char="⚬"/>
            </a:pPr>
            <a:r>
              <a:rPr lang="en-US" b="true" sz="2936" i="true" spc="-123">
                <a:solidFill>
                  <a:srgbClr val="FFFFFF"/>
                </a:solidFill>
                <a:latin typeface="Poppins Medium Italics"/>
                <a:ea typeface="Poppins Medium Italics"/>
                <a:cs typeface="Poppins Medium Italics"/>
                <a:sym typeface="Poppins Medium Italics"/>
              </a:rPr>
              <a:t>total_stays</a:t>
            </a:r>
            <a:r>
              <a:rPr lang="en-US" b="true" sz="2936" spc="-123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: Total nights booked</a:t>
            </a:r>
          </a:p>
          <a:p>
            <a:pPr algn="l" marL="1267821" indent="-422607" lvl="2">
              <a:lnSpc>
                <a:spcPts val="4110"/>
              </a:lnSpc>
              <a:buFont typeface="Arial"/>
              <a:buChar char="⚬"/>
            </a:pPr>
            <a:r>
              <a:rPr lang="en-US" b="true" sz="2936" i="true" spc="-123">
                <a:solidFill>
                  <a:srgbClr val="FFFFFF"/>
                </a:solidFill>
                <a:latin typeface="Poppins Medium Italics"/>
                <a:ea typeface="Poppins Medium Italics"/>
                <a:cs typeface="Poppins Medium Italics"/>
                <a:sym typeface="Poppins Medium Italics"/>
              </a:rPr>
              <a:t>booking_changes</a:t>
            </a:r>
            <a:r>
              <a:rPr lang="en-US" b="true" sz="2936" spc="-123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: Number of changes made to the booking</a:t>
            </a:r>
          </a:p>
          <a:p>
            <a:pPr algn="l" marL="1267821" indent="-422607" lvl="2">
              <a:lnSpc>
                <a:spcPts val="4110"/>
              </a:lnSpc>
              <a:buFont typeface="Arial"/>
              <a:buChar char="⚬"/>
            </a:pPr>
            <a:r>
              <a:rPr lang="en-US" b="true" sz="2936" i="true" spc="-123">
                <a:solidFill>
                  <a:srgbClr val="FFFFFF"/>
                </a:solidFill>
                <a:latin typeface="Poppins Medium Italics"/>
                <a:ea typeface="Poppins Medium Italics"/>
                <a:cs typeface="Poppins Medium Italics"/>
                <a:sym typeface="Poppins Medium Italics"/>
              </a:rPr>
              <a:t>previous_cancellations</a:t>
            </a:r>
            <a:r>
              <a:rPr lang="en-US" b="true" sz="2936" spc="-123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: Previous cancellations by the customer</a:t>
            </a:r>
          </a:p>
          <a:p>
            <a:pPr algn="l" marL="1267821" indent="-422607" lvl="2">
              <a:lnSpc>
                <a:spcPts val="4110"/>
              </a:lnSpc>
              <a:buFont typeface="Arial"/>
              <a:buChar char="⚬"/>
            </a:pPr>
            <a:r>
              <a:rPr lang="en-US" b="true" sz="2936" i="true" spc="-123">
                <a:solidFill>
                  <a:srgbClr val="FFFFFF"/>
                </a:solidFill>
                <a:latin typeface="Poppins Medium Italics"/>
                <a:ea typeface="Poppins Medium Italics"/>
                <a:cs typeface="Poppins Medium Italics"/>
                <a:sym typeface="Poppins Medium Italics"/>
              </a:rPr>
              <a:t>hotel</a:t>
            </a:r>
            <a:r>
              <a:rPr lang="en-US" b="true" sz="2936" spc="-123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: Type of hotel (Resort or City)</a:t>
            </a:r>
          </a:p>
          <a:p>
            <a:pPr algn="l" marL="1267821" indent="-422607" lvl="2">
              <a:lnSpc>
                <a:spcPts val="4110"/>
              </a:lnSpc>
              <a:buFont typeface="Arial"/>
              <a:buChar char="⚬"/>
            </a:pPr>
            <a:r>
              <a:rPr lang="en-US" b="true" sz="2936" i="true" spc="-123">
                <a:solidFill>
                  <a:srgbClr val="FFFFFF"/>
                </a:solidFill>
                <a:latin typeface="Poppins Medium Italics"/>
                <a:ea typeface="Poppins Medium Italics"/>
                <a:cs typeface="Poppins Medium Italics"/>
                <a:sym typeface="Poppins Medium Italics"/>
              </a:rPr>
              <a:t>deposit_type</a:t>
            </a:r>
            <a:r>
              <a:rPr lang="en-US" b="true" sz="2936" spc="-123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: Type of deposit (None, Refundable, Non-Refundable)</a:t>
            </a:r>
          </a:p>
          <a:p>
            <a:pPr algn="l" marL="1267821" indent="-422607" lvl="2">
              <a:lnSpc>
                <a:spcPts val="4110"/>
              </a:lnSpc>
              <a:buFont typeface="Arial"/>
              <a:buChar char="⚬"/>
            </a:pPr>
            <a:r>
              <a:rPr lang="en-US" b="true" sz="2936" i="true" spc="-123">
                <a:solidFill>
                  <a:srgbClr val="FFFFFF"/>
                </a:solidFill>
                <a:latin typeface="Poppins Medium Italics"/>
                <a:ea typeface="Poppins Medium Italics"/>
                <a:cs typeface="Poppins Medium Italics"/>
                <a:sym typeface="Poppins Medium Italics"/>
              </a:rPr>
              <a:t>is_repeated_guest</a:t>
            </a:r>
            <a:r>
              <a:rPr lang="en-US" b="true" sz="2936" spc="-123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: Whether the customer has previously visited the hotel</a:t>
            </a:r>
          </a:p>
          <a:p>
            <a:pPr algn="l" marL="1267821" indent="-422607" lvl="2">
              <a:lnSpc>
                <a:spcPts val="4110"/>
              </a:lnSpc>
              <a:buFont typeface="Arial"/>
              <a:buChar char="⚬"/>
            </a:pPr>
            <a:r>
              <a:rPr lang="en-US" b="true" sz="2936" i="true" spc="-123">
                <a:solidFill>
                  <a:srgbClr val="FFFFFF"/>
                </a:solidFill>
                <a:latin typeface="Poppins Medium Italics"/>
                <a:ea typeface="Poppins Medium Italics"/>
                <a:cs typeface="Poppins Medium Italics"/>
                <a:sym typeface="Poppins Medium Italics"/>
              </a:rPr>
              <a:t>customer_type</a:t>
            </a:r>
            <a:r>
              <a:rPr lang="en-US" b="true" sz="2936" spc="-123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: Customer classification (Contract, Group, Transient, or Transient-Party)</a:t>
            </a:r>
          </a:p>
          <a:p>
            <a:pPr algn="l" marL="1267821" indent="-422607" lvl="2">
              <a:lnSpc>
                <a:spcPts val="4110"/>
              </a:lnSpc>
              <a:buFont typeface="Arial"/>
              <a:buChar char="⚬"/>
            </a:pPr>
            <a:r>
              <a:rPr lang="en-US" b="true" sz="2936" i="true" spc="-123">
                <a:solidFill>
                  <a:srgbClr val="FFFFFF"/>
                </a:solidFill>
                <a:latin typeface="Poppins Medium Italics"/>
                <a:ea typeface="Poppins Medium Italics"/>
                <a:cs typeface="Poppins Medium Italics"/>
                <a:sym typeface="Poppins Medium Italics"/>
              </a:rPr>
              <a:t>market_segment</a:t>
            </a:r>
            <a:r>
              <a:rPr lang="en-US" b="true" sz="2936" spc="-123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: Booking channel (Direct, Corporate, Online, etc.)</a:t>
            </a:r>
          </a:p>
          <a:p>
            <a:pPr algn="l" marL="1267821" indent="-422607" lvl="2">
              <a:lnSpc>
                <a:spcPts val="4110"/>
              </a:lnSpc>
              <a:spcBef>
                <a:spcPct val="0"/>
              </a:spcBef>
              <a:buFont typeface="Arial"/>
              <a:buChar char="⚬"/>
            </a:pPr>
            <a:r>
              <a:rPr lang="en-US" b="true" sz="2936" i="true" spc="-123">
                <a:solidFill>
                  <a:srgbClr val="FFFFFF"/>
                </a:solidFill>
                <a:latin typeface="Poppins Medium Italics"/>
                <a:ea typeface="Poppins Medium Italics"/>
                <a:cs typeface="Poppins Medium Italics"/>
                <a:sym typeface="Poppins Medium Italics"/>
              </a:rPr>
              <a:t>arrival_date</a:t>
            </a:r>
            <a:r>
              <a:rPr lang="en-US" b="true" sz="2936" spc="-123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: Arrival date (year, month, and day)</a:t>
            </a:r>
          </a:p>
          <a:p>
            <a:pPr algn="ctr">
              <a:lnSpc>
                <a:spcPts val="411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6B1124">
                <a:alpha val="100000"/>
              </a:srgbClr>
            </a:gs>
            <a:gs pos="50000">
              <a:srgbClr val="000000">
                <a:alpha val="100000"/>
              </a:srgbClr>
            </a:gs>
            <a:gs pos="100000">
              <a:srgbClr val="6B1124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2252770" y="2222003"/>
          <a:ext cx="16064917" cy="7623318"/>
        </p:xfrm>
        <a:graphic>
          <a:graphicData uri="http://schemas.openxmlformats.org/drawingml/2006/table">
            <a:tbl>
              <a:tblPr/>
              <a:tblGrid>
                <a:gridCol w="4953611"/>
                <a:gridCol w="4693907"/>
                <a:gridCol w="6417399"/>
              </a:tblGrid>
              <a:tr h="125343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37"/>
                        </a:lnSpc>
                        <a:defRPr/>
                      </a:pPr>
                      <a:r>
                        <a:rPr lang="en-US" sz="2098" b="true">
                          <a:solidFill>
                            <a:srgbClr val="FFFFFF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Feature</a:t>
                      </a:r>
                      <a:endParaRPr lang="en-US" sz="1100"/>
                    </a:p>
                  </a:txBody>
                  <a:tcPr marL="222048" marR="222048" marT="222048" marB="222048" anchor="ctr">
                    <a:lnL cmpd="sng" algn="ctr" cap="flat" w="5176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5176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5176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5176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37"/>
                        </a:lnSpc>
                        <a:defRPr/>
                      </a:pPr>
                      <a:r>
                        <a:rPr lang="en-US" sz="2098" b="true">
                          <a:solidFill>
                            <a:srgbClr val="FFFFFF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City Hotel</a:t>
                      </a:r>
                      <a:endParaRPr lang="en-US" sz="1100"/>
                    </a:p>
                  </a:txBody>
                  <a:tcPr marL="222048" marR="222048" marT="222048" marB="222048" anchor="ctr">
                    <a:lnL cmpd="sng" algn="ctr" cap="flat" w="5176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5176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5176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5176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37"/>
                        </a:lnSpc>
                        <a:defRPr/>
                      </a:pPr>
                      <a:r>
                        <a:rPr lang="en-US" sz="2098" b="true">
                          <a:solidFill>
                            <a:srgbClr val="FFFFFF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Resort Hotel</a:t>
                      </a:r>
                      <a:endParaRPr lang="en-US" sz="1100"/>
                    </a:p>
                  </a:txBody>
                  <a:tcPr marL="222048" marR="222048" marT="222048" marB="222048" anchor="ctr">
                    <a:lnL cmpd="sng" algn="ctr" cap="flat" w="5176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5176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5176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5176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5637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37"/>
                        </a:lnSpc>
                        <a:defRPr/>
                      </a:pPr>
                      <a:r>
                        <a:rPr lang="en-US" sz="2098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Location</a:t>
                      </a:r>
                      <a:endParaRPr lang="en-US" sz="1100"/>
                    </a:p>
                  </a:txBody>
                  <a:tcPr marL="222048" marR="222048" marT="222048" marB="222048" anchor="ctr">
                    <a:lnL cmpd="sng" algn="ctr" cap="flat" w="5176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5176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5176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5176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37"/>
                        </a:lnSpc>
                        <a:defRPr/>
                      </a:pPr>
                      <a:r>
                        <a:rPr lang="en-US" sz="2098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Urban centers, business districts</a:t>
                      </a:r>
                      <a:endParaRPr lang="en-US" sz="1100"/>
                    </a:p>
                  </a:txBody>
                  <a:tcPr marL="222048" marR="222048" marT="222048" marB="222048" anchor="ctr">
                    <a:lnL cmpd="sng" algn="ctr" cap="flat" w="5176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5176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5176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5176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37"/>
                        </a:lnSpc>
                        <a:defRPr/>
                      </a:pPr>
                      <a:r>
                        <a:rPr lang="en-US" sz="2098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Tourist destinations, beaches, countryside</a:t>
                      </a:r>
                      <a:endParaRPr lang="en-US" sz="1100"/>
                    </a:p>
                  </a:txBody>
                  <a:tcPr marL="222048" marR="222048" marT="222048" marB="222048" anchor="ctr">
                    <a:lnL cmpd="sng" algn="ctr" cap="flat" w="5176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5176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5176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5176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967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37"/>
                        </a:lnSpc>
                        <a:defRPr/>
                      </a:pPr>
                      <a:r>
                        <a:rPr lang="en-US" sz="2098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Main Purpose</a:t>
                      </a:r>
                      <a:endParaRPr lang="en-US" sz="1100"/>
                    </a:p>
                  </a:txBody>
                  <a:tcPr marL="222048" marR="222048" marT="222048" marB="222048" anchor="ctr">
                    <a:lnL cmpd="sng" algn="ctr" cap="flat" w="5176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5176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5176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5176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37"/>
                        </a:lnSpc>
                        <a:defRPr/>
                      </a:pPr>
                      <a:r>
                        <a:rPr lang="en-US" sz="2098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Business trips, short-term stays</a:t>
                      </a:r>
                      <a:endParaRPr lang="en-US" sz="1100"/>
                    </a:p>
                  </a:txBody>
                  <a:tcPr marL="222048" marR="222048" marT="222048" marB="222048" anchor="ctr">
                    <a:lnL cmpd="sng" algn="ctr" cap="flat" w="5176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5176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5176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5176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37"/>
                        </a:lnSpc>
                        <a:defRPr/>
                      </a:pPr>
                      <a:r>
                        <a:rPr lang="en-US" sz="2098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Leisure, vacations, family or couple getaways</a:t>
                      </a:r>
                      <a:endParaRPr lang="en-US" sz="1100"/>
                    </a:p>
                  </a:txBody>
                  <a:tcPr marL="222048" marR="222048" marT="222048" marB="222048" anchor="ctr">
                    <a:lnL cmpd="sng" algn="ctr" cap="flat" w="5176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5176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5176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5176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9415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37"/>
                        </a:lnSpc>
                        <a:defRPr/>
                      </a:pPr>
                      <a:r>
                        <a:rPr lang="en-US" sz="2098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Booking Lead Time</a:t>
                      </a:r>
                      <a:endParaRPr lang="en-US" sz="1100"/>
                    </a:p>
                  </a:txBody>
                  <a:tcPr marL="222048" marR="222048" marT="222048" marB="222048" anchor="ctr">
                    <a:lnL cmpd="sng" algn="ctr" cap="flat" w="5176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5176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5176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5176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37"/>
                        </a:lnSpc>
                        <a:defRPr/>
                      </a:pPr>
                      <a:r>
                        <a:rPr lang="en-US" sz="2098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Shorter, often last-minute</a:t>
                      </a:r>
                      <a:endParaRPr lang="en-US" sz="1100"/>
                    </a:p>
                  </a:txBody>
                  <a:tcPr marL="222048" marR="222048" marT="222048" marB="222048" anchor="ctr">
                    <a:lnL cmpd="sng" algn="ctr" cap="flat" w="5176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5176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5176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5176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37"/>
                        </a:lnSpc>
                        <a:defRPr/>
                      </a:pPr>
                      <a:r>
                        <a:rPr lang="en-US" sz="2098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Planned in advance</a:t>
                      </a:r>
                      <a:endParaRPr lang="en-US" sz="1100"/>
                    </a:p>
                  </a:txBody>
                  <a:tcPr marL="222048" marR="222048" marT="222048" marB="222048" anchor="ctr">
                    <a:lnL cmpd="sng" algn="ctr" cap="flat" w="5176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5176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5176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5176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967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37"/>
                        </a:lnSpc>
                        <a:defRPr/>
                      </a:pPr>
                      <a:r>
                        <a:rPr lang="en-US" sz="2098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Customer Profile</a:t>
                      </a:r>
                      <a:endParaRPr lang="en-US" sz="1100"/>
                    </a:p>
                  </a:txBody>
                  <a:tcPr marL="222048" marR="222048" marT="222048" marB="222048" anchor="ctr">
                    <a:lnL cmpd="sng" algn="ctr" cap="flat" w="5176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5176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5176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5176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37"/>
                        </a:lnSpc>
                        <a:defRPr/>
                      </a:pPr>
                      <a:r>
                        <a:rPr lang="en-US" sz="2098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Business travelers, solo travelers</a:t>
                      </a:r>
                      <a:endParaRPr lang="en-US" sz="1100"/>
                    </a:p>
                  </a:txBody>
                  <a:tcPr marL="222048" marR="222048" marT="222048" marB="222048" anchor="ctr">
                    <a:lnL cmpd="sng" algn="ctr" cap="flat" w="5176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5176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5176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5176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37"/>
                        </a:lnSpc>
                        <a:defRPr/>
                      </a:pPr>
                      <a:r>
                        <a:rPr lang="en-US" sz="2098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Families, couples, groups</a:t>
                      </a:r>
                      <a:endParaRPr lang="en-US" sz="1100"/>
                    </a:p>
                  </a:txBody>
                  <a:tcPr marL="222048" marR="222048" marT="222048" marB="222048" anchor="ctr">
                    <a:lnL cmpd="sng" algn="ctr" cap="flat" w="5176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5176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5176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51764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3" id="3"/>
          <p:cNvSpPr txBox="true"/>
          <p:nvPr/>
        </p:nvSpPr>
        <p:spPr>
          <a:xfrm rot="0">
            <a:off x="4091914" y="904567"/>
            <a:ext cx="10104171" cy="8070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22"/>
              </a:lnSpc>
            </a:pPr>
            <a:r>
              <a:rPr lang="en-US" b="true" sz="5918" spc="-248">
                <a:solidFill>
                  <a:srgbClr val="F4F4F4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City vs Resort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6B1124">
                <a:alpha val="100000"/>
              </a:srgbClr>
            </a:gs>
            <a:gs pos="50000">
              <a:srgbClr val="000000">
                <a:alpha val="100000"/>
              </a:srgbClr>
            </a:gs>
            <a:gs pos="100000">
              <a:srgbClr val="6B1124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0" y="5143500"/>
            <a:ext cx="18288000" cy="0"/>
          </a:xfrm>
          <a:prstGeom prst="line">
            <a:avLst/>
          </a:prstGeom>
          <a:ln cap="rnd" w="9525">
            <a:solidFill>
              <a:srgbClr val="F4F4F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637985" y="1343454"/>
            <a:ext cx="7455898" cy="7600091"/>
          </a:xfrm>
          <a:custGeom>
            <a:avLst/>
            <a:gdLst/>
            <a:ahLst/>
            <a:cxnLst/>
            <a:rect r="r" b="b" t="t" l="l"/>
            <a:pathLst>
              <a:path h="7600091" w="7455898">
                <a:moveTo>
                  <a:pt x="0" y="0"/>
                </a:moveTo>
                <a:lnTo>
                  <a:pt x="7455897" y="0"/>
                </a:lnTo>
                <a:lnTo>
                  <a:pt x="7455897" y="7600092"/>
                </a:lnTo>
                <a:lnTo>
                  <a:pt x="0" y="760009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733" t="0" r="-3525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8604167" y="1283065"/>
            <a:ext cx="8954584" cy="32432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122"/>
              </a:lnSpc>
            </a:pPr>
            <a:r>
              <a:rPr lang="en-US" sz="8550" spc="-359" b="true">
                <a:solidFill>
                  <a:srgbClr val="F4F4F4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37% of the reservations were canceled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604167" y="5253301"/>
            <a:ext cx="7556647" cy="19970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99"/>
              </a:lnSpc>
            </a:pPr>
            <a:r>
              <a:rPr lang="en-US" sz="2499">
                <a:solidFill>
                  <a:srgbClr val="F4F4F4"/>
                </a:solidFill>
                <a:latin typeface="Arimo"/>
                <a:ea typeface="Arimo"/>
                <a:cs typeface="Arimo"/>
                <a:sym typeface="Arimo"/>
              </a:rPr>
              <a:t>Cancellations are a significant problem for the hotel. This proportion suggests that there is enough information to identify patterns that can help predict and prevent future cancellations.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6B1124">
                <a:alpha val="100000"/>
              </a:srgbClr>
            </a:gs>
            <a:gs pos="50000">
              <a:srgbClr val="000000">
                <a:alpha val="100000"/>
              </a:srgbClr>
            </a:gs>
            <a:gs pos="100000">
              <a:srgbClr val="6B1124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0" y="5143500"/>
            <a:ext cx="18288000" cy="0"/>
          </a:xfrm>
          <a:prstGeom prst="line">
            <a:avLst/>
          </a:prstGeom>
          <a:ln cap="rnd" w="9525">
            <a:solidFill>
              <a:srgbClr val="F4F4F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60311" y="1858981"/>
            <a:ext cx="7018349" cy="6755161"/>
          </a:xfrm>
          <a:custGeom>
            <a:avLst/>
            <a:gdLst/>
            <a:ahLst/>
            <a:cxnLst/>
            <a:rect r="r" b="b" t="t" l="l"/>
            <a:pathLst>
              <a:path h="6755161" w="7018349">
                <a:moveTo>
                  <a:pt x="0" y="0"/>
                </a:moveTo>
                <a:lnTo>
                  <a:pt x="7018349" y="0"/>
                </a:lnTo>
                <a:lnTo>
                  <a:pt x="7018349" y="6755162"/>
                </a:lnTo>
                <a:lnTo>
                  <a:pt x="0" y="67551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7588306" y="2068964"/>
            <a:ext cx="10104171" cy="31675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84"/>
              </a:lnSpc>
            </a:pPr>
            <a:r>
              <a:rPr lang="en-US" sz="5246" spc="-220" b="true">
                <a:solidFill>
                  <a:srgbClr val="F4F4F4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Cancellations tend to have a significantly higher lead time compared to non-canceled bookings.</a:t>
            </a:r>
          </a:p>
          <a:p>
            <a:pPr algn="l">
              <a:lnSpc>
                <a:spcPts val="4672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7159610" y="5043488"/>
            <a:ext cx="10923463" cy="48908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4160" indent="-282080" lvl="1">
              <a:lnSpc>
                <a:spcPts val="4311"/>
              </a:lnSpc>
              <a:buFont typeface="Arial"/>
              <a:buChar char="•"/>
            </a:pPr>
            <a:r>
              <a:rPr lang="en-US" sz="2613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Customers who booked closer to the arrival date were much more likely to show up.</a:t>
            </a:r>
          </a:p>
          <a:p>
            <a:pPr algn="l" marL="564160" indent="-282080" lvl="1">
              <a:lnSpc>
                <a:spcPts val="4311"/>
              </a:lnSpc>
              <a:buFont typeface="Arial"/>
              <a:buChar char="•"/>
            </a:pPr>
            <a:r>
              <a:rPr lang="en-US" sz="2613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Bookings made well in advance had a higher probability of cancellation.</a:t>
            </a:r>
          </a:p>
          <a:p>
            <a:pPr algn="l" marL="564160" indent="-282080" lvl="1">
              <a:lnSpc>
                <a:spcPts val="4311"/>
              </a:lnSpc>
              <a:buFont typeface="Arial"/>
              <a:buChar char="•"/>
            </a:pPr>
            <a:r>
              <a:rPr lang="en-US" sz="2613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Overlap exists, but the distribution differs clearly:</a:t>
            </a:r>
          </a:p>
          <a:p>
            <a:pPr algn="l" marL="564160" indent="-282080" lvl="1">
              <a:lnSpc>
                <a:spcPts val="4311"/>
              </a:lnSpc>
              <a:buFont typeface="Arial"/>
              <a:buChar char="•"/>
            </a:pPr>
            <a:r>
              <a:rPr lang="en-US" sz="2613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Long lead time → Higher cancellation risk.</a:t>
            </a:r>
          </a:p>
          <a:p>
            <a:pPr algn="l" marL="564160" indent="-282080" lvl="1">
              <a:lnSpc>
                <a:spcPts val="4311"/>
              </a:lnSpc>
              <a:buFont typeface="Arial"/>
              <a:buChar char="•"/>
            </a:pPr>
            <a:r>
              <a:rPr lang="en-US" sz="2613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Short lead time → Lower cancellation risk.</a:t>
            </a:r>
          </a:p>
          <a:p>
            <a:pPr algn="l">
              <a:lnSpc>
                <a:spcPts val="2818"/>
              </a:lnSpc>
            </a:pPr>
          </a:p>
          <a:p>
            <a:pPr algn="l">
              <a:lnSpc>
                <a:spcPts val="2818"/>
              </a:lnSpc>
            </a:pPr>
          </a:p>
          <a:p>
            <a:pPr algn="l">
              <a:lnSpc>
                <a:spcPts val="2818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6B1124">
                <a:alpha val="100000"/>
              </a:srgbClr>
            </a:gs>
            <a:gs pos="50000">
              <a:srgbClr val="000000">
                <a:alpha val="100000"/>
              </a:srgbClr>
            </a:gs>
            <a:gs pos="100000">
              <a:srgbClr val="6B1124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74708" y="3069521"/>
            <a:ext cx="18288000" cy="0"/>
          </a:xfrm>
          <a:prstGeom prst="line">
            <a:avLst/>
          </a:prstGeom>
          <a:ln cap="rnd" w="9525">
            <a:solidFill>
              <a:srgbClr val="F4F4F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420185" y="3394472"/>
            <a:ext cx="11343373" cy="50256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16138" indent="-258069" lvl="1">
              <a:lnSpc>
                <a:spcPts val="3346"/>
              </a:lnSpc>
              <a:buFont typeface="Arial"/>
              <a:buChar char="•"/>
            </a:pPr>
            <a:r>
              <a:rPr lang="en-US" b="true" sz="2390">
                <a:solidFill>
                  <a:srgbClr val="F4F4F4"/>
                </a:solidFill>
                <a:latin typeface="Arimo Bold"/>
                <a:ea typeface="Arimo Bold"/>
                <a:cs typeface="Arimo Bold"/>
                <a:sym typeface="Arimo Bold"/>
              </a:rPr>
              <a:t>Elimination of Null Values</a:t>
            </a:r>
            <a:r>
              <a:rPr lang="en-US" sz="2390">
                <a:solidFill>
                  <a:srgbClr val="F4F4F4"/>
                </a:solidFill>
                <a:latin typeface="Arimo"/>
                <a:ea typeface="Arimo"/>
                <a:cs typeface="Arimo"/>
                <a:sym typeface="Arimo"/>
              </a:rPr>
              <a:t>:</a:t>
            </a:r>
          </a:p>
          <a:p>
            <a:pPr algn="just" marL="1032275" indent="-344092" lvl="2">
              <a:lnSpc>
                <a:spcPts val="3346"/>
              </a:lnSpc>
              <a:buFont typeface="Arial"/>
              <a:buChar char="⚬"/>
            </a:pPr>
            <a:r>
              <a:rPr lang="en-US" sz="2390">
                <a:solidFill>
                  <a:srgbClr val="F4F4F4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2390" i="true">
                <a:solidFill>
                  <a:srgbClr val="F4F4F4"/>
                </a:solidFill>
                <a:latin typeface="Arimo Italics"/>
                <a:ea typeface="Arimo Italics"/>
                <a:cs typeface="Arimo Italics"/>
                <a:sym typeface="Arimo Italics"/>
              </a:rPr>
              <a:t>c</a:t>
            </a:r>
            <a:r>
              <a:rPr lang="en-US" sz="2390" i="true">
                <a:solidFill>
                  <a:srgbClr val="F4F4F4"/>
                </a:solidFill>
                <a:latin typeface="Arimo Italics"/>
                <a:ea typeface="Arimo Italics"/>
                <a:cs typeface="Arimo Italics"/>
                <a:sym typeface="Arimo Italics"/>
              </a:rPr>
              <a:t>ompany</a:t>
            </a:r>
            <a:r>
              <a:rPr lang="en-US" sz="2390">
                <a:solidFill>
                  <a:srgbClr val="F4F4F4"/>
                </a:solidFill>
                <a:latin typeface="Arimo"/>
                <a:ea typeface="Arimo"/>
                <a:cs typeface="Arimo"/>
                <a:sym typeface="Arimo"/>
              </a:rPr>
              <a:t> and </a:t>
            </a:r>
            <a:r>
              <a:rPr lang="en-US" sz="2390" i="true">
                <a:solidFill>
                  <a:srgbClr val="F4F4F4"/>
                </a:solidFill>
                <a:latin typeface="Arimo Italics"/>
                <a:ea typeface="Arimo Italics"/>
                <a:cs typeface="Arimo Italics"/>
                <a:sym typeface="Arimo Italics"/>
              </a:rPr>
              <a:t>agent </a:t>
            </a:r>
            <a:r>
              <a:rPr lang="en-US" sz="2390">
                <a:solidFill>
                  <a:srgbClr val="F4F4F4"/>
                </a:solidFill>
                <a:latin typeface="Arimo"/>
                <a:ea typeface="Arimo"/>
                <a:cs typeface="Arimo"/>
                <a:sym typeface="Arimo"/>
              </a:rPr>
              <a:t>columns were removed due to too many null values.</a:t>
            </a:r>
          </a:p>
          <a:p>
            <a:pPr algn="just" marL="516138" indent="-258069" lvl="1">
              <a:lnSpc>
                <a:spcPts val="3346"/>
              </a:lnSpc>
              <a:buFont typeface="Arial"/>
              <a:buChar char="•"/>
            </a:pPr>
            <a:r>
              <a:rPr lang="en-US" b="true" sz="2390">
                <a:solidFill>
                  <a:srgbClr val="F4F4F4"/>
                </a:solidFill>
                <a:latin typeface="Arimo Bold"/>
                <a:ea typeface="Arimo Bold"/>
                <a:cs typeface="Arimo Bold"/>
                <a:sym typeface="Arimo Bold"/>
              </a:rPr>
              <a:t>Elimination of Irrelevant Data</a:t>
            </a:r>
            <a:r>
              <a:rPr lang="en-US" sz="2390">
                <a:solidFill>
                  <a:srgbClr val="F4F4F4"/>
                </a:solidFill>
                <a:latin typeface="Arimo"/>
                <a:ea typeface="Arimo"/>
                <a:cs typeface="Arimo"/>
                <a:sym typeface="Arimo"/>
              </a:rPr>
              <a:t>:</a:t>
            </a:r>
          </a:p>
          <a:p>
            <a:pPr algn="just" marL="1032275" indent="-344092" lvl="2">
              <a:lnSpc>
                <a:spcPts val="3346"/>
              </a:lnSpc>
              <a:buFont typeface="Arial"/>
              <a:buChar char="⚬"/>
            </a:pPr>
            <a:r>
              <a:rPr lang="en-US" sz="2390">
                <a:solidFill>
                  <a:srgbClr val="F4F4F4"/>
                </a:solidFill>
                <a:latin typeface="Arimo"/>
                <a:ea typeface="Arimo"/>
                <a:cs typeface="Arimo"/>
                <a:sym typeface="Arimo"/>
              </a:rPr>
              <a:t>name, phone_number, and credit_card were removed due to a lack of predictive value.</a:t>
            </a:r>
          </a:p>
          <a:p>
            <a:pPr algn="just" marL="516138" indent="-258069" lvl="1">
              <a:lnSpc>
                <a:spcPts val="3346"/>
              </a:lnSpc>
              <a:buFont typeface="Arial"/>
              <a:buChar char="•"/>
            </a:pPr>
            <a:r>
              <a:rPr lang="en-US" b="true" sz="2390">
                <a:solidFill>
                  <a:srgbClr val="F4F4F4"/>
                </a:solidFill>
                <a:latin typeface="Arimo Bold"/>
                <a:ea typeface="Arimo Bold"/>
                <a:cs typeface="Arimo Bold"/>
                <a:sym typeface="Arimo Bold"/>
              </a:rPr>
              <a:t>Conversion of Categorical Data</a:t>
            </a:r>
            <a:r>
              <a:rPr lang="en-US" sz="2390">
                <a:solidFill>
                  <a:srgbClr val="F4F4F4"/>
                </a:solidFill>
                <a:latin typeface="Arimo"/>
                <a:ea typeface="Arimo"/>
                <a:cs typeface="Arimo"/>
                <a:sym typeface="Arimo"/>
              </a:rPr>
              <a:t>:</a:t>
            </a:r>
          </a:p>
          <a:p>
            <a:pPr algn="just" marL="1032275" indent="-344092" lvl="2">
              <a:lnSpc>
                <a:spcPts val="3346"/>
              </a:lnSpc>
              <a:buFont typeface="Arial"/>
              <a:buChar char="⚬"/>
            </a:pPr>
            <a:r>
              <a:rPr lang="en-US" sz="2390">
                <a:solidFill>
                  <a:srgbClr val="F4F4F4"/>
                </a:solidFill>
                <a:latin typeface="Arimo"/>
                <a:ea typeface="Arimo"/>
                <a:cs typeface="Arimo"/>
                <a:sym typeface="Arimo"/>
              </a:rPr>
              <a:t> Categorical variables were converted into factors for compatibility with R models..</a:t>
            </a:r>
          </a:p>
          <a:p>
            <a:pPr algn="just" marL="516138" indent="-258069" lvl="1">
              <a:lnSpc>
                <a:spcPts val="3346"/>
              </a:lnSpc>
              <a:buFont typeface="Arial"/>
              <a:buChar char="•"/>
            </a:pPr>
            <a:r>
              <a:rPr lang="en-US" b="true" sz="2390">
                <a:solidFill>
                  <a:srgbClr val="F4F4F4"/>
                </a:solidFill>
                <a:latin typeface="Arimo Bold"/>
                <a:ea typeface="Arimo Bold"/>
                <a:cs typeface="Arimo Bold"/>
                <a:sym typeface="Arimo Bold"/>
              </a:rPr>
              <a:t>Creation of New Variables:</a:t>
            </a:r>
          </a:p>
          <a:p>
            <a:pPr algn="just" marL="1032275" indent="-344092" lvl="2">
              <a:lnSpc>
                <a:spcPts val="3346"/>
              </a:lnSpc>
              <a:spcBef>
                <a:spcPct val="0"/>
              </a:spcBef>
              <a:buFont typeface="Arial"/>
              <a:buChar char="⚬"/>
            </a:pPr>
            <a:r>
              <a:rPr lang="en-US" sz="2390">
                <a:solidFill>
                  <a:srgbClr val="F4F4F4"/>
                </a:solidFill>
                <a:latin typeface="Arimo"/>
                <a:ea typeface="Arimo"/>
                <a:cs typeface="Arimo"/>
                <a:sym typeface="Arimo"/>
              </a:rPr>
              <a:t>total_stays and total_guests were created to improve the predictive capability of the model.</a:t>
            </a:r>
          </a:p>
          <a:p>
            <a:pPr algn="just">
              <a:lnSpc>
                <a:spcPts val="3346"/>
              </a:lnSpc>
              <a:spcBef>
                <a:spcPct val="0"/>
              </a:spcBef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2081186" y="3549828"/>
            <a:ext cx="5708472" cy="5708472"/>
          </a:xfrm>
          <a:custGeom>
            <a:avLst/>
            <a:gdLst/>
            <a:ahLst/>
            <a:cxnLst/>
            <a:rect r="r" b="b" t="t" l="l"/>
            <a:pathLst>
              <a:path h="5708472" w="5708472">
                <a:moveTo>
                  <a:pt x="0" y="0"/>
                </a:moveTo>
                <a:lnTo>
                  <a:pt x="5708472" y="0"/>
                </a:lnTo>
                <a:lnTo>
                  <a:pt x="5708472" y="5708472"/>
                </a:lnTo>
                <a:lnTo>
                  <a:pt x="0" y="57084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20185" y="1162050"/>
            <a:ext cx="10365219" cy="1309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11"/>
              </a:lnSpc>
            </a:pPr>
            <a:r>
              <a:rPr lang="en-US" sz="9485" spc="-398" b="true">
                <a:solidFill>
                  <a:srgbClr val="F4F4F4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Data Cleaning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DAGiFOlNpXY</dc:identifier>
  <dcterms:modified xsi:type="dcterms:W3CDTF">2011-08-01T06:04:30Z</dcterms:modified>
  <cp:revision>1</cp:revision>
  <dc:title>Copy of Predicción de cancelaciones en reservas de hotel para optimización operativa</dc:title>
</cp:coreProperties>
</file>