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1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1/29/2025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09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1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1/29/2025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5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1/29/2025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9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04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1/29/2025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170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1/29/2025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2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2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6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1/29/2025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1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61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s0743183/api_spaceflight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E4713-0D3C-2EC2-EE5F-8744763D87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982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5594B69-ECD7-5092-480A-FCE08E15E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/>
          </a:bodyPr>
          <a:lstStyle/>
          <a:p>
            <a:pPr algn="ctr"/>
            <a:r>
              <a:rPr lang="es-CO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Spaceflight</a:t>
            </a:r>
            <a:r>
              <a:rPr lang="es-CO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News Data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5B4734-1482-5267-0794-6B3ACD845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0" y="4048350"/>
            <a:ext cx="3283888" cy="816301"/>
          </a:xfrm>
        </p:spPr>
        <p:txBody>
          <a:bodyPr anchor="t">
            <a:normAutofit fontScale="85000" lnSpcReduction="10000"/>
          </a:bodyPr>
          <a:lstStyle/>
          <a:p>
            <a:pPr algn="ctr"/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Andres Fernando Guaca</a:t>
            </a: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2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315A02-95E8-67B6-8D1D-9D5867E77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5937"/>
            <a:ext cx="105156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8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097D6BF-A0E6-D8D7-3907-C7E33BC85CA1}"/>
              </a:ext>
            </a:extLst>
          </p:cNvPr>
          <p:cNvSpPr txBox="1"/>
          <p:nvPr/>
        </p:nvSpPr>
        <p:spPr>
          <a:xfrm>
            <a:off x="1127760" y="538476"/>
            <a:ext cx="9936480" cy="1977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 Apache </a:t>
            </a:r>
            <a:r>
              <a:rPr lang="es-CO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Airflow</a:t>
            </a: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s-C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Función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Orquestación del pipeline y manejo de reintentos.</a:t>
            </a:r>
            <a:b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Justificación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Integración nativa con AWS (Lambda,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Glue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5B1ABD-0D79-023E-DA5E-CC4151E82D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689" b="12184"/>
          <a:stretch/>
        </p:blipFill>
        <p:spPr>
          <a:xfrm>
            <a:off x="1904999" y="2591848"/>
            <a:ext cx="8667751" cy="389467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D7B5164-9999-052E-7D30-0903CC340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00" y="615553"/>
            <a:ext cx="2655950" cy="149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82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3153889-3D37-4221-A409-BEC3ED226AC0}"/>
              </a:ext>
            </a:extLst>
          </p:cNvPr>
          <p:cNvSpPr txBox="1"/>
          <p:nvPr/>
        </p:nvSpPr>
        <p:spPr>
          <a:xfrm>
            <a:off x="1118616" y="826542"/>
            <a:ext cx="6096000" cy="2039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 </a:t>
            </a:r>
            <a:r>
              <a:rPr lang="es-CO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s-CO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erraform</a:t>
            </a:r>
            <a:endParaRPr lang="es-CO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404040"/>
                </a:solidFill>
                <a:effectLst/>
                <a:latin typeface="Inter"/>
              </a:rPr>
              <a:t>Reproducibilidad</a:t>
            </a:r>
            <a:r>
              <a:rPr lang="es-MX" b="0" i="0" dirty="0">
                <a:solidFill>
                  <a:srgbClr val="404040"/>
                </a:solidFill>
                <a:effectLst/>
                <a:latin typeface="Inter"/>
              </a:rPr>
              <a:t>: Mismos entornos en </a:t>
            </a:r>
            <a:r>
              <a:rPr lang="es-MX" b="0" i="0" dirty="0" err="1">
                <a:solidFill>
                  <a:srgbClr val="404040"/>
                </a:solidFill>
                <a:effectLst/>
                <a:latin typeface="Inter"/>
              </a:rPr>
              <a:t>dev</a:t>
            </a:r>
            <a:r>
              <a:rPr lang="es-MX" b="0" i="0" dirty="0">
                <a:solidFill>
                  <a:srgbClr val="404040"/>
                </a:solidFill>
                <a:effectLst/>
                <a:latin typeface="Inter"/>
              </a:rPr>
              <a:t>, </a:t>
            </a:r>
            <a:r>
              <a:rPr lang="es-MX" b="0" i="0" dirty="0" err="1">
                <a:solidFill>
                  <a:srgbClr val="404040"/>
                </a:solidFill>
                <a:effectLst/>
                <a:latin typeface="Inter"/>
              </a:rPr>
              <a:t>staging</a:t>
            </a:r>
            <a:r>
              <a:rPr lang="es-MX" b="0" i="0" dirty="0">
                <a:solidFill>
                  <a:srgbClr val="404040"/>
                </a:solidFill>
                <a:effectLst/>
                <a:latin typeface="Inter"/>
              </a:rPr>
              <a:t> y </a:t>
            </a:r>
            <a:r>
              <a:rPr lang="es-MX" b="0" i="0" dirty="0" err="1">
                <a:solidFill>
                  <a:srgbClr val="404040"/>
                </a:solidFill>
                <a:effectLst/>
                <a:latin typeface="Inter"/>
              </a:rPr>
              <a:t>prod</a:t>
            </a:r>
            <a:r>
              <a:rPr lang="es-MX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404040"/>
                </a:solidFill>
                <a:effectLst/>
                <a:latin typeface="Inter"/>
              </a:rPr>
              <a:t>Automatización</a:t>
            </a:r>
            <a:r>
              <a:rPr lang="es-MX" b="0" i="0" dirty="0">
                <a:solidFill>
                  <a:srgbClr val="404040"/>
                </a:solidFill>
                <a:effectLst/>
                <a:latin typeface="Inter"/>
              </a:rPr>
              <a:t>: Elimina configuraciones manuales propensas a errores.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404040"/>
                </a:solidFill>
                <a:effectLst/>
                <a:latin typeface="Inter"/>
              </a:rPr>
              <a:t>Integración</a:t>
            </a:r>
            <a:r>
              <a:rPr lang="es-MX" b="0" i="0" dirty="0">
                <a:solidFill>
                  <a:srgbClr val="404040"/>
                </a:solidFill>
                <a:effectLst/>
                <a:latin typeface="Inter"/>
              </a:rPr>
              <a:t>: Compatible con AWS, </a:t>
            </a:r>
            <a:r>
              <a:rPr lang="es-MX" b="0" i="0" dirty="0" err="1">
                <a:solidFill>
                  <a:srgbClr val="404040"/>
                </a:solidFill>
                <a:effectLst/>
                <a:latin typeface="Inter"/>
              </a:rPr>
              <a:t>Spark</a:t>
            </a:r>
            <a:r>
              <a:rPr lang="es-MX" b="0" i="0" dirty="0">
                <a:solidFill>
                  <a:srgbClr val="404040"/>
                </a:solidFill>
                <a:effectLst/>
                <a:latin typeface="Inter"/>
              </a:rPr>
              <a:t>, </a:t>
            </a:r>
            <a:r>
              <a:rPr lang="es-MX" b="0" i="0" dirty="0" err="1">
                <a:solidFill>
                  <a:srgbClr val="404040"/>
                </a:solidFill>
                <a:effectLst/>
                <a:latin typeface="Inter"/>
              </a:rPr>
              <a:t>Airflow</a:t>
            </a:r>
            <a:r>
              <a:rPr lang="es-MX" b="0" i="0" dirty="0">
                <a:solidFill>
                  <a:srgbClr val="404040"/>
                </a:solidFill>
                <a:effectLst/>
                <a:latin typeface="Inter"/>
              </a:rPr>
              <a:t> y más.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s-C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987E0CC3-8EBC-C48C-1B34-55A1A117C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16" y="3209145"/>
            <a:ext cx="6392167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33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55171E8-529C-E819-848A-67F0499DD38E}"/>
              </a:ext>
            </a:extLst>
          </p:cNvPr>
          <p:cNvSpPr txBox="1"/>
          <p:nvPr/>
        </p:nvSpPr>
        <p:spPr>
          <a:xfrm>
            <a:off x="3130296" y="20373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2"/>
              </a:rPr>
              <a:t>https://github.com/andres0743183/api_spaceflight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897DA5-9FEC-9454-25E5-47F6D45B35EF}"/>
              </a:ext>
            </a:extLst>
          </p:cNvPr>
          <p:cNvSpPr txBox="1"/>
          <p:nvPr/>
        </p:nvSpPr>
        <p:spPr>
          <a:xfrm>
            <a:off x="1437894" y="74802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Despliegue de Infraestructura</a:t>
            </a:r>
          </a:p>
        </p:txBody>
      </p:sp>
    </p:spTree>
    <p:extLst>
      <p:ext uri="{BB962C8B-B14F-4D97-AF65-F5344CB8AC3E}">
        <p14:creationId xmlns:p14="http://schemas.microsoft.com/office/powerpoint/2010/main" val="2264002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0AAF641-37D9-7335-2087-E4694DF201AE}"/>
              </a:ext>
            </a:extLst>
          </p:cNvPr>
          <p:cNvSpPr txBox="1"/>
          <p:nvPr/>
        </p:nvSpPr>
        <p:spPr>
          <a:xfrm>
            <a:off x="1017270" y="488214"/>
            <a:ext cx="6094476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Propuesta de valor</a:t>
            </a:r>
            <a:endParaRPr lang="es-CO" sz="24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CC0F23-FE59-A835-AC93-8010E1DC6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87" y="1567168"/>
            <a:ext cx="5306187" cy="468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2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E2B372A-6859-C8D5-6349-2340453E0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322522"/>
            <a:ext cx="7740161" cy="511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92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E42AC13-A9D3-6144-17F9-05DE44542A02}"/>
              </a:ext>
            </a:extLst>
          </p:cNvPr>
          <p:cNvSpPr txBox="1"/>
          <p:nvPr/>
        </p:nvSpPr>
        <p:spPr>
          <a:xfrm>
            <a:off x="2215134" y="2741414"/>
            <a:ext cx="82730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6000" b="1" i="0" dirty="0">
                <a:solidFill>
                  <a:srgbClr val="404040"/>
                </a:solidFill>
                <a:effectLst/>
                <a:latin typeface="Inter"/>
              </a:rPr>
              <a:t>¡Gracias por su atención!</a:t>
            </a:r>
            <a:endParaRPr lang="es-CO" sz="6000" b="0" i="0" dirty="0">
              <a:solidFill>
                <a:srgbClr val="404040"/>
              </a:solidFill>
              <a:effectLst/>
              <a:latin typeface="Inter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CC6983D-A6CB-5716-3A9B-0FA3255F1632}"/>
              </a:ext>
            </a:extLst>
          </p:cNvPr>
          <p:cNvSpPr txBox="1"/>
          <p:nvPr/>
        </p:nvSpPr>
        <p:spPr>
          <a:xfrm>
            <a:off x="788670" y="583430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3200" b="1" i="0" dirty="0">
                <a:solidFill>
                  <a:srgbClr val="404040"/>
                </a:solidFill>
                <a:effectLst/>
                <a:latin typeface="Inter"/>
              </a:rPr>
              <a:t>Preguntas y Respuestas</a:t>
            </a:r>
          </a:p>
        </p:txBody>
      </p:sp>
    </p:spTree>
    <p:extLst>
      <p:ext uri="{BB962C8B-B14F-4D97-AF65-F5344CB8AC3E}">
        <p14:creationId xmlns:p14="http://schemas.microsoft.com/office/powerpoint/2010/main" val="163874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63F79-2966-4A2A-BD48-10804C6B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1265181"/>
            <a:ext cx="8770571" cy="874516"/>
          </a:xfrm>
        </p:spPr>
        <p:txBody>
          <a:bodyPr>
            <a:normAutofit fontScale="90000"/>
          </a:bodyPr>
          <a:lstStyle/>
          <a:p>
            <a:r>
              <a:rPr lang="es-MX" b="1" i="0" dirty="0">
                <a:solidFill>
                  <a:srgbClr val="404040"/>
                </a:solidFill>
                <a:effectLst/>
                <a:latin typeface="Inter"/>
              </a:rPr>
              <a:t>Objetivo</a:t>
            </a:r>
            <a:r>
              <a:rPr lang="es-MX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  <a:br>
              <a:rPr lang="es-MX" b="0" i="0" dirty="0">
                <a:solidFill>
                  <a:srgbClr val="404040"/>
                </a:solidFill>
                <a:effectLst/>
                <a:latin typeface="Inter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F00361-D320-06FE-1249-F5EE8A3A8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>
              <a:spcBef>
                <a:spcPts val="300"/>
              </a:spcBef>
            </a:pPr>
            <a:r>
              <a:rPr lang="es-MX" sz="3200" b="0" i="0" dirty="0">
                <a:solidFill>
                  <a:srgbClr val="404040"/>
                </a:solidFill>
                <a:effectLst/>
                <a:latin typeface="Inter"/>
              </a:rPr>
              <a:t>Sistema de análisis de tendencias en la industria espacial mediante ingesta de </a:t>
            </a:r>
            <a:r>
              <a:rPr lang="es-MX" sz="2800" b="0" i="0" dirty="0">
                <a:solidFill>
                  <a:srgbClr val="404040"/>
                </a:solidFill>
                <a:effectLst/>
                <a:latin typeface="Inter"/>
              </a:rPr>
              <a:t>artículos</a:t>
            </a:r>
            <a:r>
              <a:rPr lang="es-MX" sz="3200" b="0" i="0" dirty="0">
                <a:solidFill>
                  <a:srgbClr val="404040"/>
                </a:solidFill>
                <a:effectLst/>
                <a:latin typeface="Inter"/>
              </a:rPr>
              <a:t>, blogs y reportes.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60692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2F8869B-556C-D333-CA85-AF0AC206E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4" y="146237"/>
            <a:ext cx="6362701" cy="656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4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EBC3091-C6F7-C978-3338-0C80883144ED}"/>
              </a:ext>
            </a:extLst>
          </p:cNvPr>
          <p:cNvSpPr txBox="1"/>
          <p:nvPr/>
        </p:nvSpPr>
        <p:spPr>
          <a:xfrm>
            <a:off x="1648205" y="1490679"/>
            <a:ext cx="9600819" cy="4509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1.1 Volumen Diario</a:t>
            </a:r>
            <a:endParaRPr lang="es-CO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Máximo histórico observado</a:t>
            </a:r>
            <a:r>
              <a:rPr lang="es-CO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34 registros/día por </a:t>
            </a:r>
            <a:r>
              <a:rPr lang="es-CO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endpoint</a:t>
            </a:r>
            <a:r>
              <a:rPr lang="es-CO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(/</a:t>
            </a:r>
            <a:r>
              <a:rPr lang="es-CO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articles</a:t>
            </a:r>
            <a:r>
              <a:rPr lang="es-CO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 /blogs y /</a:t>
            </a:r>
            <a:r>
              <a:rPr lang="es-CO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r>
              <a:rPr lang="es-CO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Tamaño por registro</a:t>
            </a:r>
            <a:r>
              <a:rPr lang="es-CO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≤ 2 KB.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Cálculos</a:t>
            </a:r>
            <a:r>
              <a:rPr lang="es-CO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Volumen diario = 34 registros/</a:t>
            </a:r>
            <a:r>
              <a:rPr lang="es-CO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endpoint</a:t>
            </a:r>
            <a:r>
              <a:rPr lang="es-CO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× 3 </a:t>
            </a:r>
            <a:r>
              <a:rPr lang="es-CO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endpoints</a:t>
            </a:r>
            <a:r>
              <a:rPr lang="es-CO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× 2 KB = 204 KB/día 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1.2 Proyección Anual</a:t>
            </a:r>
            <a:endParaRPr lang="es-CO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204 KB/día × 365 días = 74.46 MB/año 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72837E-C185-99E0-AE82-1EBD2E032366}"/>
              </a:ext>
            </a:extLst>
          </p:cNvPr>
          <p:cNvSpPr txBox="1"/>
          <p:nvPr/>
        </p:nvSpPr>
        <p:spPr>
          <a:xfrm>
            <a:off x="971550" y="762534"/>
            <a:ext cx="6094476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</a:t>
            </a:r>
            <a:r>
              <a:rPr lang="es-CO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Estimación</a:t>
            </a:r>
            <a:r>
              <a:rPr lang="es-CO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Volumen de Datos</a:t>
            </a:r>
            <a:endParaRPr lang="es-CO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5C4611-0D74-F011-CE29-B4A863E7D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12" y="429777"/>
            <a:ext cx="6786563" cy="59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B028822-965F-5529-82F1-DD00023F8C98}"/>
              </a:ext>
            </a:extLst>
          </p:cNvPr>
          <p:cNvSpPr txBox="1"/>
          <p:nvPr/>
        </p:nvSpPr>
        <p:spPr>
          <a:xfrm>
            <a:off x="1182624" y="479070"/>
            <a:ext cx="6096000" cy="42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Componentes AWS y Justificación</a:t>
            </a:r>
            <a:endParaRPr lang="es-CO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716719C-BA57-9F74-722E-2B9BCD133AC9}"/>
              </a:ext>
            </a:extLst>
          </p:cNvPr>
          <p:cNvSpPr txBox="1"/>
          <p:nvPr/>
        </p:nvSpPr>
        <p:spPr>
          <a:xfrm>
            <a:off x="614934" y="1139327"/>
            <a:ext cx="7669530" cy="492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 AWS Lambda</a:t>
            </a:r>
            <a:endParaRPr lang="es-C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Función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Extracción diaria de datos de la API externa con paginación y reintentos.</a:t>
            </a:r>
            <a:b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Justificación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Serverless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Costo cero cuando no se ejecuta.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Escalado automático para futuros incrementos de volumen.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 Amazon S3</a:t>
            </a:r>
            <a:endParaRPr lang="es-C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Función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Almacenamiento duradero de JSON en estructura particionada: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s3://spaceflight-raw-data/[endpoint]/year=*/month=*/day=*/*.json  </a:t>
            </a:r>
            <a:endParaRPr lang="es-C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Justificación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Costo mínimo ($0.023/GB-mes) + 99.999999999% durabilidad.</a:t>
            </a:r>
          </a:p>
        </p:txBody>
      </p:sp>
    </p:spTree>
    <p:extLst>
      <p:ext uri="{BB962C8B-B14F-4D97-AF65-F5344CB8AC3E}">
        <p14:creationId xmlns:p14="http://schemas.microsoft.com/office/powerpoint/2010/main" val="232771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6E5CA33-D792-6C6E-3E21-692EC1309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4" y="706292"/>
            <a:ext cx="8772525" cy="600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8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490088B-60D5-0B96-E8F2-A29941C336A1}"/>
              </a:ext>
            </a:extLst>
          </p:cNvPr>
          <p:cNvSpPr txBox="1"/>
          <p:nvPr/>
        </p:nvSpPr>
        <p:spPr>
          <a:xfrm>
            <a:off x="1219200" y="589514"/>
            <a:ext cx="10201656" cy="2398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 AWS </a:t>
            </a:r>
            <a:r>
              <a:rPr lang="es-CO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Glue</a:t>
            </a: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Crawler</a:t>
            </a:r>
            <a:endParaRPr lang="es-C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Función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Actualización incremental del Data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Catalog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 esquemas JSON.</a:t>
            </a:r>
            <a:b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Justificación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Automatiza la detección de esquemas sin código.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Costos son de </a:t>
            </a:r>
            <a:r>
              <a:rPr lang="es-CO" b="0" i="0" dirty="0">
                <a:solidFill>
                  <a:srgbClr val="040C28"/>
                </a:solidFill>
                <a:effectLst/>
                <a:latin typeface="Google Sans"/>
              </a:rPr>
              <a:t>0,44 USD por hora de DPU </a:t>
            </a:r>
            <a:endParaRPr lang="es-C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C93974-6BA5-8DC0-AFEE-7CB0FCD46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59" y="3282695"/>
            <a:ext cx="9990805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4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5C26357-D951-9AF9-ADF9-FF75B9D1C09D}"/>
              </a:ext>
            </a:extLst>
          </p:cNvPr>
          <p:cNvSpPr txBox="1"/>
          <p:nvPr/>
        </p:nvSpPr>
        <p:spPr>
          <a:xfrm>
            <a:off x="806958" y="302223"/>
            <a:ext cx="9498330" cy="1977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 Amazon </a:t>
            </a:r>
            <a:r>
              <a:rPr lang="es-CO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Athena</a:t>
            </a:r>
            <a:endParaRPr lang="es-C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Función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Consultas SQL sobre datos en S3 usando el Data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Catalog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b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Justificación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Pago por consulta ($5/TB escaneado), ideal para análisis ad-hoc.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5B0FB6-03D8-4A99-8875-B3941A989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57" y="2470461"/>
            <a:ext cx="9699432" cy="397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6109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340</Words>
  <Application>Microsoft Office PowerPoint</Application>
  <PresentationFormat>Panorámica</PresentationFormat>
  <Paragraphs>46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Meiryo</vt:lpstr>
      <vt:lpstr>Aptos</vt:lpstr>
      <vt:lpstr>Arial</vt:lpstr>
      <vt:lpstr>Corbel</vt:lpstr>
      <vt:lpstr>Google Sans</vt:lpstr>
      <vt:lpstr>Inter</vt:lpstr>
      <vt:lpstr>Symbol</vt:lpstr>
      <vt:lpstr>SketchLinesVTI</vt:lpstr>
      <vt:lpstr>Spaceflight News Data </vt:lpstr>
      <vt:lpstr>Objetivo: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 Fabian  Guaca Imbachi</dc:creator>
  <cp:lastModifiedBy>Cristian Fabian  Guaca Imbachi</cp:lastModifiedBy>
  <cp:revision>7</cp:revision>
  <dcterms:created xsi:type="dcterms:W3CDTF">2025-01-29T13:22:42Z</dcterms:created>
  <dcterms:modified xsi:type="dcterms:W3CDTF">2025-01-29T16:16:49Z</dcterms:modified>
</cp:coreProperties>
</file>