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1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AF0FC-04AA-FB44-8388-A1356EEA68DE}" type="datetimeFigureOut">
              <a:rPr lang="es-ES_tradnl" smtClean="0"/>
              <a:t>26/10/24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40C1C-C46A-7044-953C-A3C7C83F21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439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40C1C-C46A-7044-953C-A3C7C83F21F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152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40C1C-C46A-7044-953C-A3C7C83F21F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314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40C1C-C46A-7044-953C-A3C7C83F21F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408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0A3F-C8F3-9609-6F22-680548D03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94065-7FC7-E415-A087-3AFD00CBB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7E7E-8768-59BA-705E-4AC3E952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FE9E-2153-6EBE-6D4D-D0C59AE3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11F3B-2CB7-84F8-BD1A-8A362F76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5940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A75D-1088-4B2C-C2FB-22B98DE9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EFACA-83B5-798D-CC78-9A36B9681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B1060-1C3B-34DD-1886-D6BFE0B5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BF35-8FA9-94E8-8DCE-E7DF89B2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5BD6-6216-C121-984A-DA3BBDF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0353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E30FF-58BE-FF2C-8B4C-C6FA9F2DE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D603-C4C9-305F-8052-ECF379A93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BA43-2AA6-ACEF-00F2-6E21ADD3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09A1-0458-86DE-50A8-B9176830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B266-8EA6-8757-02AD-E513888F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3264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AF57-10BC-C664-3CAF-0E27C74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278C-BA8D-27EA-FE81-6F25FCC0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B4B7-F585-E319-66F5-21AAAEEE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FE8F-0345-F7AB-48CA-B291F5C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A0BA-42A5-2EBE-8641-32233AB3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2940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C05F-B3D1-4CC1-43C9-134BC4B8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B0EA-9F79-73A4-A975-16E7E50C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D9C3F-ED8D-48E4-6ACA-87AE7EBD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6E03-3AE7-D5BF-C6CB-2BEBF8A2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C448-CD39-7B45-637D-7D615EFE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8253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779-EC06-115A-8F85-9F934D2F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A30D-1C06-8528-CE3D-C3167AA8E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5A46B-9A14-2939-B3DF-CFE4A5DEC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94100-0700-FA80-B2D5-A5EC41EA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3BD3-FCDF-2512-9B8B-71EA8017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01F23-6387-506E-174F-2F6A2779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286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40D8-245C-F8CD-9D88-38394B98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938A-076B-F070-4442-54CDE2FE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7BA31-9A20-68B7-557E-E25CEA13E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ABF49-C189-52D4-8154-84D481B49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F8EFC-7D71-3D5F-D069-A38FEFD6A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A2D9D-47C9-12E8-B569-5081DDC9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DF671-DCEC-18B1-5F6A-03CED3C0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53362-CC27-C3B5-3386-ADA1463B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3071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569E-82CC-8D4A-E19A-9274622B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D8C7-3870-ED87-21F2-F3A9CDE6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8B3C8-3D80-9E87-7609-A3731FC3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F91F-080B-3C02-3C43-F8967BD0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1830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0E42E-BE9A-3E0D-BDF2-A84A8A36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69812-C26D-6B25-C32C-DF578325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53CCE-A7F6-2BC8-E8B3-CDFA68FB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371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5D4E-9322-6B84-8C2C-D5F72E67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7FC6-3540-E9E1-A78F-1F6FEE91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2F1CD-2DFA-7554-BA7C-867E1299E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0DD09-390B-0BEF-50D6-10F03164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3350-873B-6D07-F95E-C2040CB7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1693-8861-D9A7-8F70-73C7D7AD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3097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0264-CB47-059A-6D09-C3671BA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BF346-1AA5-7F54-7B62-2B635E61C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27BB2-5531-4FCA-4199-87E03954A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14641-EC50-EF39-D850-69E857B2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BC99B-35D5-7412-9930-AE14F501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D0323-2E29-55FF-25F1-5A445E8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9338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D4516-0C91-8F01-6D92-CE850216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644B0-8AE6-FCB3-AB17-71D89015A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CFFE3-C6B9-9250-A103-DB1F5C189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06216-6594-7D4D-8B1E-DBB4D748FFB6}" type="datetimeFigureOut">
              <a:rPr lang="en-CO" smtClean="0"/>
              <a:t>26/10/24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0702B-BA30-BEBE-C823-A33302D3A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4B05-3A3C-87FC-9AB1-5389010C2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4AC89-7191-3D4B-8502-9F05E194082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460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2D878-E72C-70D6-C5EB-2C5933A2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en-CO" sz="4400"/>
              <a:t>Análisis de datos para Skandia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51564-C340-3C46-7B8D-E5A2D44AB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CO"/>
              <a:t>Andrés García Montoya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FCC1F-A486-95A8-44DA-40F7E60E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601" y="571811"/>
            <a:ext cx="5472898" cy="27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1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181E5-0407-1968-5DD4-37804151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 b="0" i="0" u="none" strike="noStrike" dirty="0">
                <a:effectLst/>
                <a:latin typeface="-webkit-standard"/>
              </a:rPr>
              <a:t>Análisis</a:t>
            </a:r>
            <a:r>
              <a:rPr lang="en-US" b="0" i="0" u="none" strike="noStrike" dirty="0">
                <a:effectLst/>
                <a:latin typeface="-webkit-standard"/>
              </a:rPr>
              <a:t> Futuro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D505-098C-C080-D8D7-07E321F6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b="1" i="0" u="none" strike="noStrike" dirty="0" err="1">
                <a:effectLst/>
              </a:rPr>
              <a:t>Ampliación</a:t>
            </a:r>
            <a:r>
              <a:rPr lang="en-US" sz="2000" b="1" i="0" u="none" strike="noStrike" dirty="0">
                <a:effectLst/>
              </a:rPr>
              <a:t> con </a:t>
            </a:r>
            <a:r>
              <a:rPr lang="en-US" sz="2000" b="1" i="0" u="none" strike="noStrike" dirty="0" err="1">
                <a:effectLst/>
              </a:rPr>
              <a:t>Análisis</a:t>
            </a:r>
            <a:r>
              <a:rPr lang="en-US" sz="2000" b="1" i="0" u="none" strike="noStrike" dirty="0">
                <a:effectLst/>
              </a:rPr>
              <a:t> de </a:t>
            </a:r>
            <a:r>
              <a:rPr lang="en-US" sz="2000" b="1" i="0" u="none" strike="noStrike" dirty="0" err="1">
                <a:effectLst/>
              </a:rPr>
              <a:t>Lenguaje</a:t>
            </a:r>
            <a:r>
              <a:rPr lang="en-US" sz="2000" b="1" i="0" u="none" strike="noStrike" dirty="0">
                <a:effectLst/>
              </a:rPr>
              <a:t> Natural (NLP):</a:t>
            </a:r>
            <a:endParaRPr lang="en-US" sz="2000" b="0" i="0" u="none" strike="noStrike" dirty="0">
              <a:effectLst/>
            </a:endParaRPr>
          </a:p>
          <a:p>
            <a:pPr lvl="1"/>
            <a:r>
              <a:rPr lang="en-US" sz="2000" b="1" i="0" u="none" strike="noStrike" dirty="0" err="1">
                <a:effectLst/>
              </a:rPr>
              <a:t>Comentarios</a:t>
            </a:r>
            <a:r>
              <a:rPr lang="en-US" sz="2000" b="0" i="0" u="none" strike="noStrike" dirty="0">
                <a:effectLst/>
              </a:rPr>
              <a:t>: </a:t>
            </a:r>
            <a:r>
              <a:rPr lang="en-US" sz="2000" b="0" i="0" u="none" strike="noStrike" dirty="0" err="1">
                <a:effectLst/>
              </a:rPr>
              <a:t>Identificar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el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sentimiento</a:t>
            </a:r>
            <a:r>
              <a:rPr lang="en-US" sz="2000" b="0" i="0" u="none" strike="noStrike" dirty="0">
                <a:effectLst/>
              </a:rPr>
              <a:t> y la </a:t>
            </a:r>
            <a:r>
              <a:rPr lang="en-US" sz="2000" b="0" i="0" u="none" strike="noStrike" dirty="0" err="1">
                <a:effectLst/>
              </a:rPr>
              <a:t>percepción</a:t>
            </a:r>
            <a:r>
              <a:rPr lang="en-US" sz="2000" b="0" i="0" u="none" strike="noStrike" dirty="0">
                <a:effectLst/>
              </a:rPr>
              <a:t> de la audiencia.</a:t>
            </a:r>
          </a:p>
          <a:p>
            <a:pPr lvl="1"/>
            <a:r>
              <a:rPr lang="en-US" sz="2000" b="1" i="0" u="none" strike="noStrike" dirty="0" err="1">
                <a:effectLst/>
              </a:rPr>
              <a:t>Descripciones</a:t>
            </a:r>
            <a:r>
              <a:rPr lang="en-US" sz="2000" b="1" i="0" u="none" strike="noStrike" dirty="0">
                <a:effectLst/>
              </a:rPr>
              <a:t> y </a:t>
            </a:r>
            <a:r>
              <a:rPr lang="en-US" sz="2000" b="1" i="0" u="none" strike="noStrike" dirty="0" err="1">
                <a:effectLst/>
              </a:rPr>
              <a:t>Títulos</a:t>
            </a:r>
            <a:r>
              <a:rPr lang="en-US" sz="2000" b="0" i="0" u="none" strike="noStrike" dirty="0">
                <a:effectLst/>
              </a:rPr>
              <a:t>: </a:t>
            </a:r>
            <a:r>
              <a:rPr lang="en-US" sz="2000" b="0" i="0" u="none" strike="noStrike" dirty="0" err="1">
                <a:effectLst/>
              </a:rPr>
              <a:t>Analizar</a:t>
            </a:r>
            <a:r>
              <a:rPr lang="en-US" sz="2000" b="0" i="0" u="none" strike="noStrike" dirty="0">
                <a:effectLst/>
              </a:rPr>
              <a:t> palabras clave y </a:t>
            </a:r>
            <a:r>
              <a:rPr lang="en-US" sz="2000" b="0" i="0" u="none" strike="noStrike" dirty="0" err="1">
                <a:effectLst/>
              </a:rPr>
              <a:t>temas</a:t>
            </a:r>
            <a:r>
              <a:rPr lang="en-US" sz="2000" b="0" i="0" u="none" strike="noStrike" dirty="0">
                <a:effectLst/>
              </a:rPr>
              <a:t> que </a:t>
            </a:r>
            <a:r>
              <a:rPr lang="en-US" sz="2000" b="0" i="0" u="none" strike="noStrike" dirty="0" err="1">
                <a:effectLst/>
              </a:rPr>
              <a:t>impulsen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el</a:t>
            </a:r>
            <a:r>
              <a:rPr lang="en-US" sz="2000" b="0" i="0" u="none" strike="noStrike" dirty="0">
                <a:effectLst/>
              </a:rPr>
              <a:t> engagement.</a:t>
            </a:r>
          </a:p>
          <a:p>
            <a:pPr lvl="1"/>
            <a:r>
              <a:rPr lang="en-US" sz="2000" b="1" i="0" u="none" strike="noStrike" dirty="0" err="1">
                <a:effectLst/>
              </a:rPr>
              <a:t>Tendencias</a:t>
            </a:r>
            <a:r>
              <a:rPr lang="en-US" sz="2000" b="1" i="0" u="none" strike="noStrike" dirty="0">
                <a:effectLst/>
              </a:rPr>
              <a:t> y Temas</a:t>
            </a:r>
            <a:r>
              <a:rPr lang="en-US" sz="2000" b="0" i="0" u="none" strike="noStrike" dirty="0">
                <a:effectLst/>
              </a:rPr>
              <a:t>: </a:t>
            </a:r>
            <a:r>
              <a:rPr lang="en-US" sz="2000" b="0" i="0" u="none" strike="noStrike" dirty="0" err="1">
                <a:effectLst/>
              </a:rPr>
              <a:t>Descubrir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patrones</a:t>
            </a:r>
            <a:r>
              <a:rPr lang="en-US" sz="2000" b="0" i="0" u="none" strike="noStrike" dirty="0">
                <a:effectLst/>
              </a:rPr>
              <a:t> de </a:t>
            </a:r>
            <a:r>
              <a:rPr lang="en-US" sz="2000" b="0" i="0" u="none" strike="noStrike" dirty="0" err="1">
                <a:effectLst/>
              </a:rPr>
              <a:t>interés</a:t>
            </a:r>
            <a:r>
              <a:rPr lang="en-US" sz="2000" b="0" i="0" u="none" strike="noStrike" dirty="0">
                <a:effectLst/>
              </a:rPr>
              <a:t> para </a:t>
            </a:r>
            <a:r>
              <a:rPr lang="en-US" sz="2000" b="0" i="0" u="none" strike="noStrike" dirty="0" err="1">
                <a:effectLst/>
              </a:rPr>
              <a:t>optimizar</a:t>
            </a:r>
            <a:r>
              <a:rPr lang="en-US" sz="2000" b="0" i="0" u="none" strike="noStrike" dirty="0">
                <a:effectLst/>
              </a:rPr>
              <a:t> la </a:t>
            </a:r>
            <a:r>
              <a:rPr lang="en-US" sz="2000" b="0" i="0" u="none" strike="noStrike" dirty="0" err="1">
                <a:effectLst/>
              </a:rPr>
              <a:t>estrategia</a:t>
            </a:r>
            <a:r>
              <a:rPr lang="en-US" sz="2000" b="0" i="0" u="none" strike="noStrike" dirty="0">
                <a:effectLst/>
              </a:rPr>
              <a:t> de </a:t>
            </a:r>
            <a:r>
              <a:rPr lang="en-US" sz="2000" b="0" i="0" u="none" strike="noStrike" dirty="0" err="1">
                <a:effectLst/>
              </a:rPr>
              <a:t>contenido</a:t>
            </a:r>
            <a:r>
              <a:rPr lang="en-US" sz="2000" b="0" i="0" u="none" strike="noStrike" dirty="0">
                <a:effectLst/>
              </a:rPr>
              <a:t>.</a:t>
            </a:r>
          </a:p>
          <a:p>
            <a:pPr lvl="1"/>
            <a:r>
              <a:rPr lang="en-US" sz="2000" b="1" i="0" u="none" strike="noStrike" dirty="0" err="1">
                <a:effectLst/>
              </a:rPr>
              <a:t>Objetivo</a:t>
            </a:r>
            <a:r>
              <a:rPr lang="en-US" sz="2000" b="0" i="0" u="none" strike="noStrike" dirty="0">
                <a:effectLst/>
              </a:rPr>
              <a:t>: </a:t>
            </a:r>
            <a:r>
              <a:rPr lang="en-US" sz="2000" b="0" i="0" u="none" strike="noStrike" dirty="0" err="1">
                <a:effectLst/>
              </a:rPr>
              <a:t>Mejorar</a:t>
            </a:r>
            <a:r>
              <a:rPr lang="en-US" sz="2000" b="0" i="0" u="none" strike="noStrike" dirty="0">
                <a:effectLst/>
              </a:rPr>
              <a:t> la </a:t>
            </a:r>
            <a:r>
              <a:rPr lang="en-US" sz="2000" b="0" i="0" u="none" strike="noStrike" dirty="0" err="1">
                <a:effectLst/>
              </a:rPr>
              <a:t>alineación</a:t>
            </a:r>
            <a:r>
              <a:rPr lang="en-US" sz="2000" b="0" i="0" u="none" strike="noStrike" dirty="0">
                <a:effectLst/>
              </a:rPr>
              <a:t> del </a:t>
            </a:r>
            <a:r>
              <a:rPr lang="en-US" sz="2000" b="0" i="0" u="none" strike="noStrike" dirty="0" err="1">
                <a:effectLst/>
              </a:rPr>
              <a:t>contenido</a:t>
            </a:r>
            <a:r>
              <a:rPr lang="en-US" sz="2000" b="0" i="0" u="none" strike="noStrike" dirty="0">
                <a:effectLst/>
              </a:rPr>
              <a:t> con las </a:t>
            </a:r>
            <a:r>
              <a:rPr lang="en-US" sz="2000" b="0" i="0" u="none" strike="noStrike" dirty="0" err="1">
                <a:effectLst/>
              </a:rPr>
              <a:t>preferencias</a:t>
            </a:r>
            <a:r>
              <a:rPr lang="en-US" sz="2000" b="0" i="0" u="none" strike="noStrike" dirty="0">
                <a:effectLst/>
              </a:rPr>
              <a:t> del </a:t>
            </a:r>
            <a:r>
              <a:rPr lang="en-US" sz="2000" b="0" i="0" u="none" strike="noStrike" dirty="0" err="1">
                <a:effectLst/>
              </a:rPr>
              <a:t>público</a:t>
            </a:r>
            <a:r>
              <a:rPr lang="en-US" sz="2000" b="0" i="0" u="none" strike="noStrike" dirty="0">
                <a:effectLst/>
              </a:rPr>
              <a:t>, </a:t>
            </a:r>
            <a:r>
              <a:rPr lang="en-US" sz="2000" b="0" i="0" u="none" strike="noStrike" dirty="0" err="1">
                <a:effectLst/>
              </a:rPr>
              <a:t>potenciando</a:t>
            </a:r>
            <a:r>
              <a:rPr lang="en-US" sz="2000" b="0" i="0" u="none" strike="noStrike" dirty="0">
                <a:effectLst/>
              </a:rPr>
              <a:t> la </a:t>
            </a:r>
            <a:r>
              <a:rPr lang="en-US" sz="2000" b="0" i="0" u="none" strike="noStrike" dirty="0" err="1">
                <a:effectLst/>
              </a:rPr>
              <a:t>efectividad</a:t>
            </a:r>
            <a:r>
              <a:rPr lang="en-US" sz="2000" b="0" i="0" u="none" strike="noStrike" dirty="0">
                <a:effectLst/>
              </a:rPr>
              <a:t> de </a:t>
            </a:r>
            <a:r>
              <a:rPr lang="en-US" sz="2000" b="0" i="0" u="none" strike="noStrike" dirty="0" err="1">
                <a:effectLst/>
              </a:rPr>
              <a:t>futuras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publicaciones</a:t>
            </a:r>
            <a:r>
              <a:rPr lang="en-US" sz="2000" b="0" i="0" u="none" strike="noStrike" dirty="0">
                <a:effectLst/>
              </a:rPr>
              <a:t>.</a:t>
            </a:r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4422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D6C3-4013-D598-6C08-AF97F08F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Metodología de Descubrimiento de Información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73CF-9A59-7AFC-4595-39B2E3F5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b="1"/>
              <a:t>Metodología aplicada</a:t>
            </a:r>
            <a:r>
              <a:rPr lang="en-US" sz="2000"/>
              <a:t>: Basada en CRISP-DM</a:t>
            </a:r>
          </a:p>
          <a:p>
            <a:r>
              <a:rPr lang="en-US" sz="2000" b="1"/>
              <a:t>Etapas principales</a:t>
            </a:r>
            <a:r>
              <a:rPr lang="en-US" sz="2000"/>
              <a:t>: </a:t>
            </a:r>
          </a:p>
          <a:p>
            <a:pPr lvl="1"/>
            <a:r>
              <a:rPr lang="en-US" sz="2000"/>
              <a:t>Comprensión de datos</a:t>
            </a:r>
          </a:p>
          <a:p>
            <a:pPr lvl="1"/>
            <a:r>
              <a:rPr lang="en-US" sz="2000"/>
              <a:t>Preprocesamiento</a:t>
            </a:r>
          </a:p>
          <a:p>
            <a:pPr lvl="1"/>
            <a:r>
              <a:rPr lang="en-US" sz="2000"/>
              <a:t>Selección de variables </a:t>
            </a:r>
          </a:p>
          <a:p>
            <a:pPr lvl="1"/>
            <a:r>
              <a:rPr lang="en-US" sz="2000"/>
              <a:t>Creación del modelado.</a:t>
            </a:r>
            <a:endParaRPr lang="en-CO" sz="2000"/>
          </a:p>
        </p:txBody>
      </p:sp>
    </p:spTree>
    <p:extLst>
      <p:ext uri="{BB962C8B-B14F-4D97-AF65-F5344CB8AC3E}">
        <p14:creationId xmlns:p14="http://schemas.microsoft.com/office/powerpoint/2010/main" val="340875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16036-B759-D57D-019C-C3427A74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sz="4100" b="0" i="0" u="none" strike="noStrike">
                <a:effectLst/>
              </a:rPr>
              <a:t>¿Qué categorías reciben más vistas y likes?</a:t>
            </a:r>
            <a:endParaRPr lang="en-US" sz="4100" b="0" i="0" u="none" strike="noStrike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9F06-DE8E-8F2C-3819-E18B76B0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5255576" cy="3553581"/>
          </a:xfrm>
        </p:spPr>
        <p:txBody>
          <a:bodyPr>
            <a:normAutofit/>
          </a:bodyPr>
          <a:lstStyle/>
          <a:p>
            <a:r>
              <a:rPr lang="es-ES_tradnl" sz="2000" b="0" i="0" u="none" strike="noStrike" dirty="0">
                <a:effectLst/>
                <a:latin typeface="-webkit-standard"/>
              </a:rPr>
              <a:t>Las categorías </a:t>
            </a:r>
            <a:r>
              <a:rPr lang="es-ES_tradnl" sz="2000" b="0" i="1" u="none" strike="noStrike" dirty="0">
                <a:effectLst/>
                <a:latin typeface="-webkit-standard"/>
              </a:rPr>
              <a:t>Music</a:t>
            </a:r>
            <a:r>
              <a:rPr lang="es-ES_tradnl" sz="2000" b="0" i="0" u="none" strike="noStrike" dirty="0">
                <a:effectLst/>
                <a:latin typeface="-webkit-standard"/>
              </a:rPr>
              <a:t> y </a:t>
            </a:r>
            <a:r>
              <a:rPr lang="es-ES_tradnl" sz="2000" b="0" i="1" u="none" strike="noStrike" dirty="0">
                <a:effectLst/>
                <a:latin typeface="-webkit-standard"/>
              </a:rPr>
              <a:t>Film and </a:t>
            </a:r>
            <a:r>
              <a:rPr lang="es-ES_tradnl" sz="2000" b="0" i="1" u="none" strike="noStrike" dirty="0" err="1">
                <a:effectLst/>
                <a:latin typeface="-webkit-standard"/>
              </a:rPr>
              <a:t>animation</a:t>
            </a:r>
            <a:r>
              <a:rPr lang="es-ES_tradnl" sz="2000" b="0" i="0" u="none" strike="noStrike" dirty="0">
                <a:effectLst/>
                <a:latin typeface="-webkit-standard"/>
              </a:rPr>
              <a:t> reciben las mayores vistas en promedio.</a:t>
            </a:r>
          </a:p>
          <a:p>
            <a:r>
              <a:rPr lang="es-ES_tradnl" sz="2000" dirty="0">
                <a:latin typeface="-webkit-standard"/>
              </a:rPr>
              <a:t>Las categorías de </a:t>
            </a:r>
            <a:r>
              <a:rPr lang="es-ES_tradnl" sz="2000" i="1" dirty="0" err="1">
                <a:latin typeface="-webkit-standard"/>
              </a:rPr>
              <a:t>Nonprofits</a:t>
            </a:r>
            <a:r>
              <a:rPr lang="es-ES_tradnl" sz="2000" i="1" dirty="0">
                <a:latin typeface="-webkit-standard"/>
              </a:rPr>
              <a:t> &amp; </a:t>
            </a:r>
            <a:r>
              <a:rPr lang="es-ES_tradnl" sz="2000" i="1" dirty="0" err="1">
                <a:latin typeface="-webkit-standard"/>
              </a:rPr>
              <a:t>Activism</a:t>
            </a:r>
            <a:r>
              <a:rPr lang="es-ES_tradnl" sz="2000" i="1" dirty="0">
                <a:latin typeface="-webkit-standard"/>
              </a:rPr>
              <a:t> y </a:t>
            </a:r>
            <a:r>
              <a:rPr lang="es-ES_tradnl" sz="2000" dirty="0">
                <a:latin typeface="-webkit-standard"/>
              </a:rPr>
              <a:t> son las que en promedio reciben más </a:t>
            </a:r>
            <a:r>
              <a:rPr lang="es-ES_tradnl" sz="2000" dirty="0" err="1">
                <a:latin typeface="-webkit-standard"/>
              </a:rPr>
              <a:t>likes</a:t>
            </a:r>
            <a:r>
              <a:rPr lang="es-ES_tradnl" sz="2000" dirty="0">
                <a:latin typeface="-webkit-standard"/>
              </a:rPr>
              <a:t>.</a:t>
            </a:r>
            <a:endParaRPr lang="es-ES_tradnl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0062E-8137-2B88-02D3-34CA32EE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3924" y="824009"/>
            <a:ext cx="4554609" cy="258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green and white graph&#10;&#10;Description automatically generated">
            <a:extLst>
              <a:ext uri="{FF2B5EF4-FFF2-40B4-BE49-F238E27FC236}">
                <a16:creationId xmlns:a16="http://schemas.microsoft.com/office/drawing/2014/main" id="{250B7C39-F5DF-E892-F6EB-6692216FA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924" y="3858393"/>
            <a:ext cx="4554609" cy="25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B8B17-F406-57EB-0A45-3F699227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CO"/>
              <a:t>Agrupaciones con más 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58D1-0429-C6AE-1774-AB2294A8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_tradnl" sz="2000"/>
              <a:t>Se realizó un algoritmo de K-means para encontrar agrupaciones, entre los videos con más likes; sin embargo, no se encontró una clara distinción entre estos.</a:t>
            </a:r>
          </a:p>
          <a:p>
            <a:pPr marL="0" indent="0">
              <a:buNone/>
            </a:pPr>
            <a:endParaRPr lang="es-ES_tradnl" sz="2000"/>
          </a:p>
          <a:p>
            <a:pPr marL="0" indent="0">
              <a:buNone/>
            </a:pPr>
            <a:br>
              <a:rPr lang="es-ES_tradnl" sz="2000"/>
            </a:br>
            <a:endParaRPr lang="es-ES_tradnl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1C386-7629-168F-CB4E-E9C4AD49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888527"/>
            <a:ext cx="4737650" cy="31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Freeform: Shape 3091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198C8-0013-858D-D8A5-B1591703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¿La temporada o fecha en el que el video es publicado tiene alguna influencia?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C7FEF-DFC9-9544-FE86-D80881DA0185}"/>
              </a:ext>
            </a:extLst>
          </p:cNvPr>
          <p:cNvSpPr txBox="1"/>
          <p:nvPr/>
        </p:nvSpPr>
        <p:spPr>
          <a:xfrm>
            <a:off x="971368" y="2711395"/>
            <a:ext cx="4114801" cy="3508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Cómo</a:t>
            </a:r>
            <a:r>
              <a:rPr lang="en-US" sz="1900" dirty="0"/>
              <a:t> se </a:t>
            </a:r>
            <a:r>
              <a:rPr lang="en-US" sz="1900" dirty="0" err="1"/>
              <a:t>puede</a:t>
            </a:r>
            <a:r>
              <a:rPr lang="en-US" sz="1900" dirty="0"/>
              <a:t> </a:t>
            </a:r>
            <a:r>
              <a:rPr lang="en-US" sz="1900" dirty="0" err="1"/>
              <a:t>ver</a:t>
            </a:r>
            <a:r>
              <a:rPr lang="en-US" sz="1900" dirty="0"/>
              <a:t> la </a:t>
            </a:r>
            <a:r>
              <a:rPr lang="en-US" sz="1900" dirty="0" err="1"/>
              <a:t>fecha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la que se </a:t>
            </a:r>
            <a:r>
              <a:rPr lang="en-US" sz="1900" dirty="0" err="1"/>
              <a:t>pulica</a:t>
            </a:r>
            <a:r>
              <a:rPr lang="en-US" sz="1900" dirty="0"/>
              <a:t> un video </a:t>
            </a:r>
            <a:r>
              <a:rPr lang="en-US" sz="1900" dirty="0" err="1"/>
              <a:t>si</a:t>
            </a:r>
            <a:r>
              <a:rPr lang="en-US" sz="1900" dirty="0"/>
              <a:t> </a:t>
            </a:r>
            <a:r>
              <a:rPr lang="en-US" sz="1900" dirty="0" err="1"/>
              <a:t>tiene</a:t>
            </a:r>
            <a:r>
              <a:rPr lang="en-US" sz="1900" dirty="0"/>
              <a:t> </a:t>
            </a:r>
            <a:r>
              <a:rPr lang="en-US" sz="1900" dirty="0" err="1"/>
              <a:t>relevancia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Los videos </a:t>
            </a:r>
            <a:r>
              <a:rPr lang="en-US" sz="1900" dirty="0" err="1"/>
              <a:t>subidos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meses de </a:t>
            </a:r>
            <a:r>
              <a:rPr lang="en-US" sz="1900" dirty="0" err="1"/>
              <a:t>julio</a:t>
            </a:r>
            <a:r>
              <a:rPr lang="en-US" sz="1900" dirty="0"/>
              <a:t> a </a:t>
            </a:r>
            <a:r>
              <a:rPr lang="en-US" sz="1900" dirty="0" err="1"/>
              <a:t>octubre</a:t>
            </a:r>
            <a:r>
              <a:rPr lang="en-US" sz="1900" dirty="0"/>
              <a:t> </a:t>
            </a:r>
            <a:r>
              <a:rPr lang="en-US" sz="1900" dirty="0" err="1"/>
              <a:t>por</a:t>
            </a:r>
            <a:r>
              <a:rPr lang="en-US" sz="1900" dirty="0"/>
              <a:t> lo general no son </a:t>
            </a:r>
            <a:r>
              <a:rPr lang="en-US" sz="1900" dirty="0" err="1"/>
              <a:t>tendencia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Los videos </a:t>
            </a:r>
            <a:r>
              <a:rPr lang="en-US" sz="1900" dirty="0" err="1"/>
              <a:t>subidos</a:t>
            </a:r>
            <a:r>
              <a:rPr lang="en-US" sz="1900" dirty="0"/>
              <a:t> </a:t>
            </a:r>
            <a:r>
              <a:rPr lang="en-US" sz="1900" dirty="0" err="1"/>
              <a:t>los</a:t>
            </a:r>
            <a:r>
              <a:rPr lang="en-US" sz="1900" dirty="0"/>
              <a:t> fines de </a:t>
            </a:r>
            <a:r>
              <a:rPr lang="en-US" sz="1900" dirty="0" err="1"/>
              <a:t>semana</a:t>
            </a:r>
            <a:r>
              <a:rPr lang="en-US" sz="1900" dirty="0"/>
              <a:t> </a:t>
            </a:r>
            <a:r>
              <a:rPr lang="en-US" sz="1900" dirty="0" err="1"/>
              <a:t>tienen</a:t>
            </a:r>
            <a:r>
              <a:rPr lang="en-US" sz="1900" dirty="0"/>
              <a:t> son </a:t>
            </a:r>
            <a:r>
              <a:rPr lang="en-US" sz="1900" dirty="0" err="1"/>
              <a:t>menos</a:t>
            </a:r>
            <a:r>
              <a:rPr lang="en-US" sz="1900" dirty="0"/>
              <a:t> </a:t>
            </a:r>
            <a:r>
              <a:rPr lang="en-US" sz="1900" dirty="0" err="1"/>
              <a:t>probables</a:t>
            </a:r>
            <a:r>
              <a:rPr lang="en-US" sz="1900" dirty="0"/>
              <a:t> a ser </a:t>
            </a:r>
            <a:r>
              <a:rPr lang="en-US" sz="1900" dirty="0" err="1"/>
              <a:t>tendencia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Si se publica un video entre las 14 y 18 horas es </a:t>
            </a:r>
            <a:r>
              <a:rPr lang="en-US" sz="1900" dirty="0" err="1"/>
              <a:t>más</a:t>
            </a:r>
            <a:r>
              <a:rPr lang="en-US" sz="1900" dirty="0"/>
              <a:t> probable que sea </a:t>
            </a:r>
            <a:r>
              <a:rPr lang="en-US" sz="1900" dirty="0" err="1"/>
              <a:t>tendencia</a:t>
            </a:r>
            <a:r>
              <a:rPr lang="en-US" sz="1900" dirty="0"/>
              <a:t>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6A85746-028E-AFF9-C176-B6C37313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1988" y="447271"/>
            <a:ext cx="2880182" cy="226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D1D55CE-A3D6-39B0-CD61-F95F4F9520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1195" y="3413415"/>
            <a:ext cx="2057400" cy="16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B62709-951F-5FE8-82BD-D8086776F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7579" y="4557862"/>
            <a:ext cx="2604803" cy="205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4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24119-3E78-4B50-7096-7F911511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 dirty="0"/>
              <a:t>Variables más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5BD6-8809-4705-FF75-91338F37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Al ver la correlación y la influencia que había a la hora de realizar regresiones lineales entre las variables con el número de vistas se determino que las variables más importantes para ser tendencia son: </a:t>
            </a:r>
            <a:r>
              <a:rPr lang="es-ES_tradnl" sz="2000" dirty="0" err="1"/>
              <a:t>likes</a:t>
            </a:r>
            <a:r>
              <a:rPr lang="es-ES_tradnl" sz="2000" dirty="0"/>
              <a:t>, </a:t>
            </a:r>
            <a:r>
              <a:rPr lang="es-ES_tradnl" sz="2000" dirty="0" err="1"/>
              <a:t>dislikes</a:t>
            </a:r>
            <a:r>
              <a:rPr lang="es-ES_tradnl" sz="2000" dirty="0"/>
              <a:t> y número de comentarios.</a:t>
            </a:r>
          </a:p>
        </p:txBody>
      </p:sp>
    </p:spTree>
    <p:extLst>
      <p:ext uri="{BB962C8B-B14F-4D97-AF65-F5344CB8AC3E}">
        <p14:creationId xmlns:p14="http://schemas.microsoft.com/office/powerpoint/2010/main" val="360502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3D649-2D0D-6A30-5F3C-59A741FD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 dirty="0"/>
              <a:t>¿Se puede predecir la cantidad de visitas?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DA95-54D7-834B-377A-7857A8F8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Sí, se realizaron 2 modelos de aprendizaje de máquina para poder predecir la cantidad de vistas de un video, se utilizaron las variables </a:t>
            </a:r>
            <a:r>
              <a:rPr lang="es-ES_tradnl" sz="2000" dirty="0" err="1"/>
              <a:t>likes</a:t>
            </a:r>
            <a:r>
              <a:rPr lang="es-ES_tradnl" sz="2000" dirty="0"/>
              <a:t>, </a:t>
            </a:r>
            <a:r>
              <a:rPr lang="es-ES_tradnl" sz="2000" dirty="0" err="1"/>
              <a:t>dislikes</a:t>
            </a:r>
            <a:r>
              <a:rPr lang="es-ES_tradnl" sz="2000" dirty="0"/>
              <a:t> y cantidad comentarios. Se utilizó la regresión lineal y el regresor </a:t>
            </a:r>
            <a:r>
              <a:rPr lang="es-ES_tradnl" sz="2000" dirty="0" err="1"/>
              <a:t>Random</a:t>
            </a:r>
            <a:r>
              <a:rPr lang="es-ES_tradnl" sz="2000" dirty="0"/>
              <a:t> Forest. </a:t>
            </a:r>
          </a:p>
          <a:p>
            <a:r>
              <a:rPr lang="en-US" sz="2000" b="0" i="0" u="none" strike="noStrike" dirty="0">
                <a:effectLst/>
                <a:latin typeface="-webkit-standard"/>
              </a:rPr>
              <a:t>Una </a:t>
            </a:r>
            <a:r>
              <a:rPr lang="en-US" sz="2000" b="0" i="0" u="none" strike="noStrike" dirty="0" err="1">
                <a:effectLst/>
                <a:latin typeface="-webkit-standard"/>
              </a:rPr>
              <a:t>regresión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ayuda</a:t>
            </a:r>
            <a:r>
              <a:rPr lang="en-US" sz="2000" b="0" i="0" u="none" strike="noStrike" dirty="0">
                <a:effectLst/>
                <a:latin typeface="-webkit-standard"/>
              </a:rPr>
              <a:t> a </a:t>
            </a:r>
            <a:r>
              <a:rPr lang="en-US" sz="2000" b="0" i="0" u="none" strike="noStrike" dirty="0" err="1">
                <a:effectLst/>
                <a:latin typeface="-webkit-standard"/>
              </a:rPr>
              <a:t>ver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cómo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effectLst/>
                <a:latin typeface="-webkit-standard"/>
              </a:rPr>
              <a:t> variable </a:t>
            </a:r>
            <a:r>
              <a:rPr lang="en-US" sz="2000" b="0" i="0" u="none" strike="noStrike" dirty="0" err="1">
                <a:effectLst/>
                <a:latin typeface="-webkit-standard"/>
              </a:rPr>
              <a:t>afecta</a:t>
            </a:r>
            <a:r>
              <a:rPr lang="en-US" sz="2000" b="0" i="0" u="none" strike="noStrike" dirty="0">
                <a:effectLst/>
                <a:latin typeface="-webkit-standard"/>
              </a:rPr>
              <a:t> a </a:t>
            </a:r>
            <a:r>
              <a:rPr lang="en-US" sz="2000" b="0" i="0" u="none" strike="noStrike" dirty="0" err="1">
                <a:effectLst/>
                <a:latin typeface="-webkit-standard"/>
              </a:rPr>
              <a:t>otra</a:t>
            </a:r>
            <a:r>
              <a:rPr lang="es-ES_tradnl" sz="2000" b="0" i="0" u="none" strike="noStrike" dirty="0">
                <a:effectLst/>
                <a:latin typeface="-webkit-standard"/>
              </a:rPr>
              <a:t>, </a:t>
            </a:r>
            <a:r>
              <a:rPr lang="en-US" sz="2000" dirty="0" err="1">
                <a:latin typeface="-webkit-standard"/>
              </a:rPr>
              <a:t>s</a:t>
            </a:r>
            <a:r>
              <a:rPr lang="en-US" sz="2000" b="0" i="0" u="none" strike="noStrike" dirty="0" err="1">
                <a:effectLst/>
                <a:latin typeface="-webkit-standard"/>
              </a:rPr>
              <a:t>i</a:t>
            </a:r>
            <a:r>
              <a:rPr lang="en-US" sz="2000" b="0" i="0" u="none" strike="noStrike" dirty="0">
                <a:effectLst/>
                <a:latin typeface="-webkit-standard"/>
              </a:rPr>
              <a:t> hay </a:t>
            </a:r>
            <a:r>
              <a:rPr lang="en-US" sz="2000" b="0" i="0" u="none" strike="noStrike" dirty="0" err="1"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relación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significativa</a:t>
            </a:r>
            <a:r>
              <a:rPr lang="en-US" sz="2000" b="0" i="0" u="none" strike="noStrike" dirty="0">
                <a:effectLst/>
                <a:latin typeface="-webkit-standard"/>
              </a:rPr>
              <a:t>, se </a:t>
            </a:r>
            <a:r>
              <a:rPr lang="en-US" sz="2000" b="0" i="0" u="none" strike="noStrike" dirty="0" err="1">
                <a:effectLst/>
                <a:latin typeface="-webkit-standard"/>
              </a:rPr>
              <a:t>puede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hacer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predicción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más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informada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sobre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cómo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ciertas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métricas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impactan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el</a:t>
            </a:r>
            <a:r>
              <a:rPr lang="en-US" sz="2000" b="0" i="0" u="none" strike="noStrike" dirty="0"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effectLst/>
                <a:latin typeface="-webkit-standard"/>
              </a:rPr>
              <a:t>éxito</a:t>
            </a:r>
            <a:r>
              <a:rPr lang="en-US" sz="2000" b="0" i="0" u="none" strike="noStrike" dirty="0">
                <a:effectLst/>
                <a:latin typeface="-webkit-standard"/>
              </a:rPr>
              <a:t> de un video.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81639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84739-C256-0E75-A8B3-846E7494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65D409-8812-A83C-F417-EF06EA4F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EBB41DF-B79C-5B90-C30A-A2DC5F3E6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F49476-3162-9E24-E035-567EF494BC1B}"/>
              </a:ext>
            </a:extLst>
          </p:cNvPr>
          <p:cNvSpPr txBox="1">
            <a:spLocks/>
          </p:cNvSpPr>
          <p:nvPr/>
        </p:nvSpPr>
        <p:spPr>
          <a:xfrm>
            <a:off x="1246824" y="643467"/>
            <a:ext cx="4772975" cy="180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/>
              <a:t>Métricas de desempeño</a:t>
            </a:r>
            <a:endParaRPr lang="en-US" sz="41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15B4D3-FE6D-7914-DD54-407C8D2CBE6A}"/>
              </a:ext>
            </a:extLst>
          </p:cNvPr>
          <p:cNvSpPr txBox="1">
            <a:spLocks/>
          </p:cNvSpPr>
          <p:nvPr/>
        </p:nvSpPr>
        <p:spPr>
          <a:xfrm>
            <a:off x="1246824" y="2623381"/>
            <a:ext cx="4772975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Métricas</a:t>
            </a:r>
            <a:r>
              <a:rPr lang="en-US" sz="2000" b="1" dirty="0"/>
              <a:t> del </a:t>
            </a:r>
            <a:r>
              <a:rPr lang="en-US" sz="2000" b="1" dirty="0" err="1"/>
              <a:t>Modelo</a:t>
            </a:r>
            <a:r>
              <a:rPr lang="en-US" sz="2000" dirty="0">
                <a:latin typeface="-webkit-standard"/>
              </a:rPr>
              <a:t>:</a:t>
            </a:r>
          </a:p>
          <a:p>
            <a:pPr lvl="1"/>
            <a:r>
              <a:rPr lang="en-US" sz="2000" dirty="0" err="1"/>
              <a:t>Regresión</a:t>
            </a:r>
            <a:r>
              <a:rPr lang="en-US" sz="2000" dirty="0"/>
              <a:t> Lineal: R² ≈ 0.81</a:t>
            </a:r>
          </a:p>
          <a:p>
            <a:pPr lvl="1"/>
            <a:r>
              <a:rPr lang="en-US" sz="2000" dirty="0"/>
              <a:t>Random Forest: R² ≈ 0.95.</a:t>
            </a:r>
          </a:p>
          <a:p>
            <a:pPr lvl="1"/>
            <a:r>
              <a:rPr lang="en-US" sz="2000" dirty="0"/>
              <a:t>R² </a:t>
            </a:r>
            <a:r>
              <a:rPr lang="en-US" sz="2000" dirty="0">
                <a:latin typeface="-webkit-standard"/>
              </a:rPr>
              <a:t>Indica </a:t>
            </a:r>
            <a:r>
              <a:rPr lang="en-US" sz="2000" dirty="0" err="1">
                <a:latin typeface="-webkit-standard"/>
              </a:rPr>
              <a:t>qué</a:t>
            </a:r>
            <a:r>
              <a:rPr lang="en-US" sz="2000" dirty="0">
                <a:latin typeface="-webkit-standard"/>
              </a:rPr>
              <a:t> tan bien </a:t>
            </a:r>
            <a:r>
              <a:rPr lang="en-US" sz="2000" dirty="0" err="1">
                <a:latin typeface="-webkit-standard"/>
              </a:rPr>
              <a:t>el</a:t>
            </a:r>
            <a:r>
              <a:rPr lang="en-US" sz="2000" dirty="0">
                <a:latin typeface="-webkit-standard"/>
              </a:rPr>
              <a:t> </a:t>
            </a:r>
            <a:r>
              <a:rPr lang="en-US" sz="2000" dirty="0" err="1">
                <a:latin typeface="-webkit-standard"/>
              </a:rPr>
              <a:t>modelo</a:t>
            </a:r>
            <a:r>
              <a:rPr lang="en-US" sz="2000" dirty="0">
                <a:latin typeface="-webkit-standard"/>
              </a:rPr>
              <a:t> de </a:t>
            </a:r>
            <a:r>
              <a:rPr lang="en-US" sz="2000" dirty="0" err="1">
                <a:latin typeface="-webkit-standard"/>
              </a:rPr>
              <a:t>regresión</a:t>
            </a:r>
            <a:r>
              <a:rPr lang="en-US" sz="2000" dirty="0">
                <a:latin typeface="-webkit-standard"/>
              </a:rPr>
              <a:t> </a:t>
            </a:r>
            <a:r>
              <a:rPr lang="en-US" sz="2000" dirty="0" err="1">
                <a:latin typeface="-webkit-standard"/>
              </a:rPr>
              <a:t>explica</a:t>
            </a:r>
            <a:r>
              <a:rPr lang="en-US" sz="2000" dirty="0">
                <a:latin typeface="-webkit-standard"/>
              </a:rPr>
              <a:t> la </a:t>
            </a:r>
            <a:r>
              <a:rPr lang="en-US" sz="2000" dirty="0" err="1">
                <a:latin typeface="-webkit-standard"/>
              </a:rPr>
              <a:t>variación</a:t>
            </a:r>
            <a:r>
              <a:rPr lang="en-US" sz="2000" dirty="0">
                <a:latin typeface="-webkit-standard"/>
              </a:rPr>
              <a:t> </a:t>
            </a:r>
            <a:r>
              <a:rPr lang="en-US" sz="2000" dirty="0" err="1">
                <a:latin typeface="-webkit-standard"/>
              </a:rPr>
              <a:t>en</a:t>
            </a:r>
            <a:r>
              <a:rPr lang="en-US" sz="2000" dirty="0">
                <a:latin typeface="-webkit-standard"/>
              </a:rPr>
              <a:t> las vistas; </a:t>
            </a:r>
            <a:r>
              <a:rPr lang="en-US" sz="2000" dirty="0" err="1">
                <a:latin typeface="-webkit-standard"/>
              </a:rPr>
              <a:t>cuanto</a:t>
            </a:r>
            <a:r>
              <a:rPr lang="en-US" sz="2000" dirty="0">
                <a:latin typeface="-webkit-standard"/>
              </a:rPr>
              <a:t> </a:t>
            </a:r>
            <a:r>
              <a:rPr lang="en-US" sz="2000" dirty="0" err="1">
                <a:latin typeface="-webkit-standard"/>
              </a:rPr>
              <a:t>más</a:t>
            </a:r>
            <a:r>
              <a:rPr lang="en-US" sz="2000" dirty="0">
                <a:latin typeface="-webkit-standard"/>
              </a:rPr>
              <a:t> </a:t>
            </a:r>
            <a:r>
              <a:rPr lang="en-US" sz="2000" dirty="0" err="1">
                <a:latin typeface="-webkit-standard"/>
              </a:rPr>
              <a:t>cerca</a:t>
            </a:r>
            <a:r>
              <a:rPr lang="en-US" sz="2000" dirty="0">
                <a:latin typeface="-webkit-standard"/>
              </a:rPr>
              <a:t> de 1, </a:t>
            </a:r>
            <a:r>
              <a:rPr lang="en-US" sz="2000" dirty="0" err="1">
                <a:latin typeface="-webkit-standard"/>
              </a:rPr>
              <a:t>mejor</a:t>
            </a:r>
            <a:r>
              <a:rPr lang="en-US" sz="2000" dirty="0">
                <a:latin typeface="-webkit-standard"/>
              </a:rPr>
              <a:t> es </a:t>
            </a:r>
            <a:r>
              <a:rPr lang="en-US" sz="2000" dirty="0" err="1">
                <a:latin typeface="-webkit-standard"/>
              </a:rPr>
              <a:t>el</a:t>
            </a:r>
            <a:r>
              <a:rPr lang="en-US" sz="2000" dirty="0">
                <a:latin typeface="-webkit-standard"/>
              </a:rPr>
              <a:t> </a:t>
            </a:r>
            <a:r>
              <a:rPr lang="en-US" sz="2000" dirty="0" err="1">
                <a:latin typeface="-webkit-standard"/>
              </a:rPr>
              <a:t>ajuste</a:t>
            </a:r>
            <a:r>
              <a:rPr lang="en-US" sz="2000" dirty="0">
                <a:latin typeface="-webkit-standard"/>
              </a:rPr>
              <a:t> del </a:t>
            </a:r>
            <a:r>
              <a:rPr lang="en-US" sz="2000" dirty="0" err="1">
                <a:latin typeface="-webkit-standard"/>
              </a:rPr>
              <a:t>modelo</a:t>
            </a:r>
            <a:r>
              <a:rPr lang="en-US" sz="2000" dirty="0">
                <a:latin typeface="-webkit-standard"/>
              </a:rPr>
              <a:t>.</a:t>
            </a:r>
          </a:p>
          <a:p>
            <a:pPr lvl="1"/>
            <a:r>
              <a:rPr lang="en-US" sz="2000" dirty="0">
                <a:latin typeface="-webkit-standard"/>
              </a:rPr>
              <a:t>El </a:t>
            </a:r>
            <a:r>
              <a:rPr lang="en-US" sz="2000" dirty="0" err="1">
                <a:latin typeface="-webkit-standard"/>
              </a:rPr>
              <a:t>modelo</a:t>
            </a:r>
            <a:r>
              <a:rPr lang="en-US" sz="2000" dirty="0">
                <a:latin typeface="-webkit-standard"/>
              </a:rPr>
              <a:t> Radom Forest, </a:t>
            </a:r>
            <a:r>
              <a:rPr lang="en-US" sz="2000" dirty="0" err="1">
                <a:latin typeface="-webkit-standard"/>
              </a:rPr>
              <a:t>demostró</a:t>
            </a:r>
            <a:r>
              <a:rPr lang="en-US" sz="2000" dirty="0">
                <a:latin typeface="-webkit-standard"/>
              </a:rPr>
              <a:t> </a:t>
            </a:r>
            <a:r>
              <a:rPr lang="en-US" sz="2000" dirty="0" err="1">
                <a:latin typeface="-webkit-standard"/>
              </a:rPr>
              <a:t>tener</a:t>
            </a:r>
            <a:r>
              <a:rPr lang="en-US" sz="2000" dirty="0">
                <a:latin typeface="-webkit-standard"/>
              </a:rPr>
              <a:t> </a:t>
            </a:r>
            <a:r>
              <a:rPr lang="en-US" sz="2000" dirty="0" err="1">
                <a:latin typeface="-webkit-standard"/>
              </a:rPr>
              <a:t>una</a:t>
            </a:r>
            <a:r>
              <a:rPr lang="en-US" sz="2000" dirty="0">
                <a:latin typeface="-webkit-standard"/>
              </a:rPr>
              <a:t> gran </a:t>
            </a:r>
            <a:r>
              <a:rPr lang="en-US" sz="2000" dirty="0" err="1">
                <a:latin typeface="-webkit-standard"/>
              </a:rPr>
              <a:t>capacidad</a:t>
            </a:r>
            <a:r>
              <a:rPr lang="en-US" sz="2000" dirty="0">
                <a:latin typeface="-webkit-standard"/>
              </a:rPr>
              <a:t> de </a:t>
            </a:r>
            <a:r>
              <a:rPr lang="en-US" sz="2000" dirty="0" err="1">
                <a:latin typeface="-webkit-standard"/>
              </a:rPr>
              <a:t>predicción</a:t>
            </a:r>
            <a:r>
              <a:rPr lang="en-US" sz="2000" dirty="0">
                <a:latin typeface="-webkit-standard"/>
              </a:rPr>
              <a:t>.</a:t>
            </a:r>
            <a:endParaRPr lang="en-US" sz="2000" dirty="0"/>
          </a:p>
        </p:txBody>
      </p:sp>
      <p:pic>
        <p:nvPicPr>
          <p:cNvPr id="11" name="Picture 10" descr="A graph with blue dots&#10;&#10;Description automatically generated">
            <a:extLst>
              <a:ext uri="{FF2B5EF4-FFF2-40B4-BE49-F238E27FC236}">
                <a16:creationId xmlns:a16="http://schemas.microsoft.com/office/drawing/2014/main" id="{2D895789-9722-EEB4-8AD4-B74A986A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769" y="3988207"/>
            <a:ext cx="3424151" cy="2217137"/>
          </a:xfrm>
          <a:prstGeom prst="rect">
            <a:avLst/>
          </a:prstGeom>
        </p:spPr>
      </p:pic>
      <p:pic>
        <p:nvPicPr>
          <p:cNvPr id="12" name="Picture 11" descr="A graph with blue dots&#10;&#10;Description automatically generated">
            <a:extLst>
              <a:ext uri="{FF2B5EF4-FFF2-40B4-BE49-F238E27FC236}">
                <a16:creationId xmlns:a16="http://schemas.microsoft.com/office/drawing/2014/main" id="{E6739B48-DCAB-4FF8-4CF2-D02459D6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721" y="1159279"/>
            <a:ext cx="3427199" cy="2176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F7760E-9226-6B4E-91C5-4EE54E9232DB}"/>
              </a:ext>
            </a:extLst>
          </p:cNvPr>
          <p:cNvSpPr txBox="1"/>
          <p:nvPr/>
        </p:nvSpPr>
        <p:spPr>
          <a:xfrm>
            <a:off x="9215649" y="845621"/>
            <a:ext cx="1245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Regresión lineal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DB61B-4471-8980-C88E-6EF16D39113B}"/>
              </a:ext>
            </a:extLst>
          </p:cNvPr>
          <p:cNvSpPr txBox="1"/>
          <p:nvPr/>
        </p:nvSpPr>
        <p:spPr>
          <a:xfrm>
            <a:off x="8979158" y="3643438"/>
            <a:ext cx="1893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/>
              <a:t>Regresión </a:t>
            </a:r>
            <a:r>
              <a:rPr lang="es-ES_tradnl" sz="1200" dirty="0" err="1"/>
              <a:t>Random</a:t>
            </a:r>
            <a:r>
              <a:rPr lang="es-ES_tradnl" sz="1200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230192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36DB-DBB2-72E1-5FA6-93B613F4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_tradnl" dirty="0" err="1"/>
              <a:t>Insights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B278-AA8D-C192-4F47-B26540C5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1600" b="1" i="0" u="none" strike="noStrike" dirty="0">
                <a:effectLst/>
              </a:rPr>
              <a:t>1. </a:t>
            </a:r>
            <a:r>
              <a:rPr lang="en-US" sz="1600" b="1" i="0" u="none" strike="noStrike" dirty="0" err="1">
                <a:effectLst/>
              </a:rPr>
              <a:t>Modelo</a:t>
            </a:r>
            <a:r>
              <a:rPr lang="en-US" sz="1600" b="1" i="0" u="none" strike="noStrike" dirty="0">
                <a:effectLst/>
              </a:rPr>
              <a:t> de </a:t>
            </a:r>
            <a:r>
              <a:rPr lang="en-US" sz="1600" b="1" i="0" u="none" strike="noStrike" dirty="0" err="1">
                <a:effectLst/>
              </a:rPr>
              <a:t>aprendizaje</a:t>
            </a:r>
            <a:r>
              <a:rPr lang="en-US" sz="1600" b="1" i="0" u="none" strike="noStrike" dirty="0">
                <a:effectLst/>
              </a:rPr>
              <a:t> de </a:t>
            </a:r>
            <a:r>
              <a:rPr lang="en-US" sz="1600" b="1" i="0" u="none" strike="noStrike" dirty="0" err="1">
                <a:effectLst/>
              </a:rPr>
              <a:t>máquina</a:t>
            </a:r>
            <a:r>
              <a:rPr lang="en-US" sz="1600" b="1" i="0" u="none" strike="noStrike" dirty="0">
                <a:effectLst/>
              </a:rPr>
              <a:t>:</a:t>
            </a:r>
            <a:endParaRPr lang="en-US" sz="1600" b="0" i="0" u="none" strike="noStrike" dirty="0">
              <a:effectLst/>
            </a:endParaRPr>
          </a:p>
          <a:p>
            <a:pPr lvl="1"/>
            <a:r>
              <a:rPr lang="en-US" sz="1600" dirty="0"/>
              <a:t>Random Forest </a:t>
            </a:r>
            <a:r>
              <a:rPr lang="en-US" sz="1600" dirty="0" err="1"/>
              <a:t>demostro</a:t>
            </a:r>
            <a:r>
              <a:rPr lang="en-US" sz="1600" dirty="0"/>
              <a:t> ser un gran </a:t>
            </a:r>
            <a:r>
              <a:rPr lang="en-US" sz="1600" dirty="0" err="1"/>
              <a:t>modelo</a:t>
            </a:r>
            <a:r>
              <a:rPr lang="en-US" sz="1600" dirty="0"/>
              <a:t> para </a:t>
            </a:r>
            <a:r>
              <a:rPr lang="en-US" sz="1600" dirty="0" err="1"/>
              <a:t>predecir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visitas</a:t>
            </a:r>
            <a:r>
              <a:rPr lang="en-US" sz="1600" dirty="0"/>
              <a:t> que </a:t>
            </a:r>
            <a:r>
              <a:rPr lang="en-US" sz="1600" dirty="0" err="1"/>
              <a:t>tiene</a:t>
            </a:r>
            <a:r>
              <a:rPr lang="en-US" sz="1600" dirty="0"/>
              <a:t> un video</a:t>
            </a:r>
            <a:endParaRPr lang="en-US" sz="1600" b="0" i="0" u="none" strike="noStrike" dirty="0">
              <a:effectLst/>
              <a:latin typeface="-webkit-standard"/>
            </a:endParaRPr>
          </a:p>
          <a:p>
            <a:r>
              <a:rPr lang="en-US" sz="1600" b="0" i="0" u="none" strike="noStrike" dirty="0">
                <a:effectLst/>
                <a:latin typeface="-webkit-standard"/>
              </a:rPr>
              <a:t>2.</a:t>
            </a:r>
            <a:r>
              <a:rPr lang="en-US" sz="1600" b="1" i="0" u="none" strike="noStrike" dirty="0">
                <a:effectLst/>
                <a:latin typeface="-webkit-standard"/>
              </a:rPr>
              <a:t>Impacto de la </a:t>
            </a:r>
            <a:r>
              <a:rPr lang="en-US" sz="1600" b="1" i="0" u="none" strike="noStrike" dirty="0" err="1">
                <a:effectLst/>
                <a:latin typeface="-webkit-standard"/>
              </a:rPr>
              <a:t>Fecha</a:t>
            </a:r>
            <a:r>
              <a:rPr lang="en-US" sz="1600" b="1" i="0" u="none" strike="noStrike" dirty="0">
                <a:effectLst/>
                <a:latin typeface="-webkit-standard"/>
              </a:rPr>
              <a:t> de </a:t>
            </a:r>
            <a:r>
              <a:rPr lang="en-US" sz="1600" b="1" i="0" u="none" strike="noStrike" dirty="0" err="1">
                <a:effectLst/>
                <a:latin typeface="-webkit-standard"/>
              </a:rPr>
              <a:t>Publicación</a:t>
            </a:r>
            <a:r>
              <a:rPr lang="en-US" sz="1600" b="1" i="0" u="none" strike="noStrike" dirty="0">
                <a:effectLst/>
                <a:latin typeface="-webkit-standard"/>
              </a:rPr>
              <a:t>:</a:t>
            </a:r>
            <a:endParaRPr lang="en-US" sz="1600" b="1" i="0" u="none" strike="noStrike" dirty="0">
              <a:effectLst/>
            </a:endParaRPr>
          </a:p>
          <a:p>
            <a:pPr lvl="1"/>
            <a:r>
              <a:rPr lang="en-US" sz="1600" b="1" i="0" u="none" strike="noStrike" dirty="0" err="1">
                <a:effectLst/>
              </a:rPr>
              <a:t>Estacionalidad</a:t>
            </a:r>
            <a:r>
              <a:rPr lang="en-US" sz="1600" b="0" i="0" u="none" strike="noStrike" dirty="0">
                <a:effectLst/>
              </a:rPr>
              <a:t>: Videos </a:t>
            </a:r>
            <a:r>
              <a:rPr lang="en-US" sz="1600" b="0" i="0" u="none" strike="noStrike" dirty="0" err="1">
                <a:effectLst/>
              </a:rPr>
              <a:t>publicados</a:t>
            </a:r>
            <a:r>
              <a:rPr lang="en-US" sz="1600" b="0" i="0" u="none" strike="noStrike" dirty="0">
                <a:effectLst/>
              </a:rPr>
              <a:t> de </a:t>
            </a:r>
            <a:r>
              <a:rPr lang="en-US" sz="1600" b="1" i="0" u="none" strike="noStrike" dirty="0" err="1">
                <a:effectLst/>
              </a:rPr>
              <a:t>julio</a:t>
            </a:r>
            <a:r>
              <a:rPr lang="en-US" sz="1600" b="1" i="0" u="none" strike="noStrike" dirty="0">
                <a:effectLst/>
              </a:rPr>
              <a:t> a </a:t>
            </a:r>
            <a:r>
              <a:rPr lang="en-US" sz="1600" b="1" i="0" u="none" strike="noStrike" dirty="0" err="1">
                <a:effectLst/>
              </a:rPr>
              <a:t>octubre</a:t>
            </a:r>
            <a:r>
              <a:rPr lang="en-US" sz="1600" b="0" i="0" u="none" strike="noStrike" dirty="0">
                <a:effectLst/>
              </a:rPr>
              <a:t> rara </a:t>
            </a:r>
            <a:r>
              <a:rPr lang="en-US" sz="1600" b="0" i="0" u="none" strike="noStrike" dirty="0" err="1">
                <a:effectLst/>
              </a:rPr>
              <a:t>vez</a:t>
            </a:r>
            <a:r>
              <a:rPr lang="en-US" sz="1600" b="0" i="0" u="none" strike="noStrike" dirty="0">
                <a:effectLst/>
              </a:rPr>
              <a:t> son </a:t>
            </a:r>
            <a:r>
              <a:rPr lang="en-US" sz="1600" b="0" i="0" u="none" strike="noStrike" dirty="0" err="1">
                <a:effectLst/>
              </a:rPr>
              <a:t>tendencia</a:t>
            </a:r>
            <a:r>
              <a:rPr lang="en-US" sz="1600" b="0" i="0" u="none" strike="noStrike" dirty="0">
                <a:effectLst/>
              </a:rPr>
              <a:t>.</a:t>
            </a:r>
          </a:p>
          <a:p>
            <a:pPr lvl="1"/>
            <a:r>
              <a:rPr lang="en-US" sz="1600" b="1" i="0" u="none" strike="noStrike" dirty="0">
                <a:effectLst/>
              </a:rPr>
              <a:t>Día de la </a:t>
            </a:r>
            <a:r>
              <a:rPr lang="en-US" sz="1600" b="1" i="0" u="none" strike="noStrike" dirty="0" err="1">
                <a:effectLst/>
              </a:rPr>
              <a:t>semana</a:t>
            </a:r>
            <a:r>
              <a:rPr lang="en-US" sz="1600" b="0" i="0" u="none" strike="noStrike" dirty="0">
                <a:effectLst/>
              </a:rPr>
              <a:t>: Menor </a:t>
            </a:r>
            <a:r>
              <a:rPr lang="en-US" sz="1600" b="0" i="0" u="none" strike="noStrike" dirty="0" err="1">
                <a:effectLst/>
              </a:rPr>
              <a:t>probabilidad</a:t>
            </a:r>
            <a:r>
              <a:rPr lang="en-US" sz="1600" b="0" i="0" u="none" strike="noStrike" dirty="0">
                <a:effectLst/>
              </a:rPr>
              <a:t> de </a:t>
            </a:r>
            <a:r>
              <a:rPr lang="en-US" sz="1600" b="0" i="0" u="none" strike="noStrike" dirty="0" err="1">
                <a:effectLst/>
              </a:rPr>
              <a:t>tendencia</a:t>
            </a:r>
            <a:r>
              <a:rPr lang="en-US" sz="1600" b="0" i="0" u="none" strike="noStrike" dirty="0">
                <a:effectLst/>
              </a:rPr>
              <a:t> </a:t>
            </a:r>
            <a:r>
              <a:rPr lang="en-US" sz="1600" b="0" i="0" u="none" strike="noStrike" dirty="0" err="1">
                <a:effectLst/>
              </a:rPr>
              <a:t>en</a:t>
            </a:r>
            <a:r>
              <a:rPr lang="en-US" sz="1600" b="0" i="0" u="none" strike="noStrike" dirty="0">
                <a:effectLst/>
              </a:rPr>
              <a:t> videos </a:t>
            </a:r>
            <a:r>
              <a:rPr lang="en-US" sz="1600" b="0" i="0" u="none" strike="noStrike" dirty="0" err="1">
                <a:effectLst/>
              </a:rPr>
              <a:t>publicados</a:t>
            </a:r>
            <a:r>
              <a:rPr lang="en-US" sz="1600" b="0" i="0" u="none" strike="noStrike" dirty="0">
                <a:effectLst/>
              </a:rPr>
              <a:t> </a:t>
            </a:r>
            <a:r>
              <a:rPr lang="en-US" sz="1600" b="0" i="0" u="none" strike="noStrike" dirty="0" err="1">
                <a:effectLst/>
              </a:rPr>
              <a:t>el</a:t>
            </a:r>
            <a:r>
              <a:rPr lang="en-US" sz="1600" b="0" i="0" u="none" strike="noStrike" dirty="0">
                <a:effectLst/>
              </a:rPr>
              <a:t> </a:t>
            </a:r>
            <a:r>
              <a:rPr lang="en-US" sz="1600" b="1" i="0" u="none" strike="noStrike" dirty="0">
                <a:effectLst/>
              </a:rPr>
              <a:t>fin de </a:t>
            </a:r>
            <a:r>
              <a:rPr lang="en-US" sz="1600" b="1" i="0" u="none" strike="noStrike" dirty="0" err="1">
                <a:effectLst/>
              </a:rPr>
              <a:t>semana</a:t>
            </a:r>
            <a:r>
              <a:rPr lang="en-US" sz="1600" b="0" i="0" u="none" strike="noStrike" dirty="0">
                <a:effectLst/>
              </a:rPr>
              <a:t>.</a:t>
            </a:r>
          </a:p>
          <a:p>
            <a:pPr lvl="1"/>
            <a:r>
              <a:rPr lang="en-US" sz="1600" b="1" i="0" u="none" strike="noStrike" dirty="0">
                <a:effectLst/>
              </a:rPr>
              <a:t>Hora de </a:t>
            </a:r>
            <a:r>
              <a:rPr lang="en-US" sz="1600" b="1" i="0" u="none" strike="noStrike" dirty="0" err="1">
                <a:effectLst/>
              </a:rPr>
              <a:t>publicación</a:t>
            </a:r>
            <a:r>
              <a:rPr lang="en-US" sz="1600" b="0" i="0" u="none" strike="noStrike" dirty="0">
                <a:effectLst/>
              </a:rPr>
              <a:t>: Mayor </a:t>
            </a:r>
            <a:r>
              <a:rPr lang="en-US" sz="1600" b="0" i="0" u="none" strike="noStrike" dirty="0" err="1">
                <a:effectLst/>
              </a:rPr>
              <a:t>probabilidad</a:t>
            </a:r>
            <a:r>
              <a:rPr lang="en-US" sz="1600" b="0" i="0" u="none" strike="noStrike" dirty="0">
                <a:effectLst/>
              </a:rPr>
              <a:t> de </a:t>
            </a:r>
            <a:r>
              <a:rPr lang="en-US" sz="1600" b="0" i="0" u="none" strike="noStrike" dirty="0" err="1">
                <a:effectLst/>
              </a:rPr>
              <a:t>tendencia</a:t>
            </a:r>
            <a:r>
              <a:rPr lang="en-US" sz="1600" b="0" i="0" u="none" strike="noStrike" dirty="0">
                <a:effectLst/>
              </a:rPr>
              <a:t> entre las </a:t>
            </a:r>
            <a:r>
              <a:rPr lang="en-US" sz="1600" b="1" i="0" u="none" strike="noStrike" dirty="0">
                <a:effectLst/>
              </a:rPr>
              <a:t>14:00 y 18:00 horas</a:t>
            </a:r>
            <a:r>
              <a:rPr lang="en-US" sz="1600" b="0" i="0" u="none" strike="noStrike" dirty="0">
                <a:effectLst/>
              </a:rPr>
              <a:t>.</a:t>
            </a:r>
          </a:p>
          <a:p>
            <a:r>
              <a:rPr lang="en-US" sz="1600" b="1" i="0" u="none" strike="noStrike" dirty="0">
                <a:effectLst/>
              </a:rPr>
              <a:t>3. </a:t>
            </a:r>
            <a:r>
              <a:rPr lang="en-US" sz="1600" b="1" i="0" u="none" strike="noStrike" dirty="0" err="1">
                <a:effectLst/>
              </a:rPr>
              <a:t>Categorías</a:t>
            </a:r>
            <a:r>
              <a:rPr lang="en-US" sz="1600" b="1" i="0" u="none" strike="noStrike" dirty="0">
                <a:effectLst/>
              </a:rPr>
              <a:t> con Mayor Engagement:</a:t>
            </a:r>
            <a:endParaRPr lang="en-US" sz="1600" b="0" i="0" u="none" strike="noStrike" dirty="0">
              <a:effectLst/>
            </a:endParaRPr>
          </a:p>
          <a:p>
            <a:pPr lvl="1"/>
            <a:r>
              <a:rPr lang="en-US" sz="1600" b="1" i="0" u="none" strike="noStrike" dirty="0">
                <a:effectLst/>
              </a:rPr>
              <a:t>Vistas</a:t>
            </a:r>
            <a:r>
              <a:rPr lang="en-US" sz="1600" b="0" i="0" u="none" strike="noStrike" dirty="0">
                <a:effectLst/>
              </a:rPr>
              <a:t>: Las </a:t>
            </a:r>
            <a:r>
              <a:rPr lang="en-US" sz="1600" b="0" i="0" u="none" strike="noStrike" dirty="0" err="1">
                <a:effectLst/>
              </a:rPr>
              <a:t>categorías</a:t>
            </a:r>
            <a:r>
              <a:rPr lang="en-US" sz="1600" b="0" i="0" u="none" strike="noStrike" dirty="0">
                <a:effectLst/>
              </a:rPr>
              <a:t> de </a:t>
            </a:r>
            <a:r>
              <a:rPr lang="en-US" sz="1600" b="1" i="0" u="none" strike="noStrike" dirty="0">
                <a:effectLst/>
              </a:rPr>
              <a:t>Music</a:t>
            </a:r>
            <a:r>
              <a:rPr lang="en-US" sz="1600" b="0" i="0" u="none" strike="noStrike" dirty="0">
                <a:effectLst/>
              </a:rPr>
              <a:t> y </a:t>
            </a:r>
            <a:r>
              <a:rPr lang="en-US" sz="1600" b="1" i="0" u="none" strike="noStrike" dirty="0">
                <a:effectLst/>
              </a:rPr>
              <a:t>Film &amp; Animation</a:t>
            </a:r>
            <a:r>
              <a:rPr lang="en-US" sz="1600" b="0" i="0" u="none" strike="noStrike" dirty="0">
                <a:effectLst/>
              </a:rPr>
              <a:t> </a:t>
            </a:r>
            <a:r>
              <a:rPr lang="en-US" sz="1600" b="0" i="0" u="none" strike="noStrike" dirty="0" err="1">
                <a:effectLst/>
              </a:rPr>
              <a:t>atraen</a:t>
            </a:r>
            <a:r>
              <a:rPr lang="en-US" sz="1600" b="0" i="0" u="none" strike="noStrike" dirty="0">
                <a:effectLst/>
              </a:rPr>
              <a:t> las </a:t>
            </a:r>
            <a:r>
              <a:rPr lang="en-US" sz="1600" b="0" i="0" u="none" strike="noStrike" dirty="0" err="1">
                <a:effectLst/>
              </a:rPr>
              <a:t>mayores</a:t>
            </a:r>
            <a:r>
              <a:rPr lang="en-US" sz="1600" b="0" i="0" u="none" strike="noStrike" dirty="0">
                <a:effectLst/>
              </a:rPr>
              <a:t> vistas </a:t>
            </a:r>
            <a:r>
              <a:rPr lang="en-US" sz="1600" b="0" i="0" u="none" strike="noStrike" dirty="0" err="1">
                <a:effectLst/>
              </a:rPr>
              <a:t>promedio</a:t>
            </a:r>
            <a:r>
              <a:rPr lang="en-US" sz="1600" b="0" i="0" u="none" strike="noStrike" dirty="0">
                <a:effectLst/>
              </a:rPr>
              <a:t>.</a:t>
            </a:r>
          </a:p>
          <a:p>
            <a:pPr lvl="1"/>
            <a:r>
              <a:rPr lang="en-US" sz="1600" b="1" i="0" u="none" strike="noStrike" dirty="0">
                <a:effectLst/>
              </a:rPr>
              <a:t>Likes</a:t>
            </a:r>
            <a:r>
              <a:rPr lang="en-US" sz="1600" b="0" i="0" u="none" strike="noStrike" dirty="0">
                <a:effectLst/>
              </a:rPr>
              <a:t>: </a:t>
            </a:r>
            <a:r>
              <a:rPr lang="en-US" sz="1600" b="1" i="0" u="none" strike="noStrike" dirty="0">
                <a:effectLst/>
              </a:rPr>
              <a:t>Nonprofits &amp; Activism</a:t>
            </a:r>
            <a:r>
              <a:rPr lang="en-US" sz="1600" b="0" i="0" u="none" strike="noStrike" dirty="0">
                <a:effectLst/>
              </a:rPr>
              <a:t> es la </a:t>
            </a:r>
            <a:r>
              <a:rPr lang="en-US" sz="1600" b="0" i="0" u="none" strike="noStrike" dirty="0" err="1">
                <a:effectLst/>
              </a:rPr>
              <a:t>categoría</a:t>
            </a:r>
            <a:r>
              <a:rPr lang="en-US" sz="1600" b="0" i="0" u="none" strike="noStrike" dirty="0">
                <a:effectLst/>
              </a:rPr>
              <a:t> que </a:t>
            </a:r>
            <a:r>
              <a:rPr lang="en-US" sz="1600" b="0" i="0" u="none" strike="noStrike" dirty="0" err="1">
                <a:effectLst/>
              </a:rPr>
              <a:t>recibe</a:t>
            </a:r>
            <a:r>
              <a:rPr lang="en-US" sz="1600" b="0" i="0" u="none" strike="noStrike" dirty="0">
                <a:effectLst/>
              </a:rPr>
              <a:t> </a:t>
            </a:r>
            <a:r>
              <a:rPr lang="en-US" sz="1600" b="0" i="0" u="none" strike="noStrike" dirty="0" err="1">
                <a:effectLst/>
              </a:rPr>
              <a:t>más</a:t>
            </a:r>
            <a:r>
              <a:rPr lang="en-US" sz="1600" b="0" i="0" u="none" strike="noStrike" dirty="0">
                <a:effectLst/>
              </a:rPr>
              <a:t> likes </a:t>
            </a:r>
            <a:r>
              <a:rPr lang="en-US" sz="1600" b="0" i="0" u="none" strike="noStrike" dirty="0" err="1">
                <a:effectLst/>
              </a:rPr>
              <a:t>en</a:t>
            </a:r>
            <a:r>
              <a:rPr lang="en-US" sz="1600" b="0" i="0" u="none" strike="noStrike" dirty="0">
                <a:effectLst/>
              </a:rPr>
              <a:t> </a:t>
            </a:r>
            <a:r>
              <a:rPr lang="en-US" sz="1600" b="0" i="0" u="none" strike="noStrike" dirty="0" err="1">
                <a:effectLst/>
              </a:rPr>
              <a:t>promedio</a:t>
            </a:r>
            <a:r>
              <a:rPr lang="en-US" sz="1600" b="0" i="0" u="none" strike="noStrike" dirty="0">
                <a:effectLst/>
              </a:rPr>
              <a:t>, </a:t>
            </a:r>
            <a:r>
              <a:rPr lang="en-US" sz="1600" b="0" i="0" u="none" strike="noStrike" dirty="0" err="1">
                <a:effectLst/>
              </a:rPr>
              <a:t>seguida</a:t>
            </a:r>
            <a:r>
              <a:rPr lang="en-US" sz="1600" b="0" i="0" u="none" strike="noStrike" dirty="0">
                <a:effectLst/>
              </a:rPr>
              <a:t> </a:t>
            </a:r>
            <a:r>
              <a:rPr lang="en-US" sz="1600" b="0" i="0" u="none" strike="noStrike" dirty="0" err="1">
                <a:effectLst/>
              </a:rPr>
              <a:t>por</a:t>
            </a:r>
            <a:r>
              <a:rPr lang="en-US" sz="1600" b="0" i="0" u="none" strike="noStrike" dirty="0">
                <a:effectLst/>
              </a:rPr>
              <a:t> </a:t>
            </a:r>
            <a:r>
              <a:rPr lang="en-US" sz="1600" b="1" i="0" u="none" strike="noStrike" dirty="0">
                <a:effectLst/>
              </a:rPr>
              <a:t>Music</a:t>
            </a:r>
            <a:r>
              <a:rPr lang="en-US" sz="1600" b="0" i="0" u="none" strike="noStrike" dirty="0">
                <a:effectLst/>
              </a:rPr>
              <a:t>.</a:t>
            </a:r>
          </a:p>
          <a:p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45618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587</Words>
  <Application>Microsoft Macintosh PowerPoint</Application>
  <PresentationFormat>Widescreen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Office Theme</vt:lpstr>
      <vt:lpstr>Análisis de datos para Skandia</vt:lpstr>
      <vt:lpstr>Metodología de Descubrimiento de Información</vt:lpstr>
      <vt:lpstr>¿Qué categorías reciben más vistas y likes?</vt:lpstr>
      <vt:lpstr>Agrupaciones con más likes</vt:lpstr>
      <vt:lpstr>¿La temporada o fecha en el que el video es publicado tiene alguna influencia?</vt:lpstr>
      <vt:lpstr>Variables más importantes</vt:lpstr>
      <vt:lpstr>¿Se puede predecir la cantidad de visitas?</vt:lpstr>
      <vt:lpstr>PowerPoint Presentation</vt:lpstr>
      <vt:lpstr>Insights</vt:lpstr>
      <vt:lpstr>Análisis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GARCIA MONTOYA</dc:creator>
  <cp:lastModifiedBy>ANDRES GARCIA MONTOYA</cp:lastModifiedBy>
  <cp:revision>1</cp:revision>
  <dcterms:created xsi:type="dcterms:W3CDTF">2024-10-26T14:42:37Z</dcterms:created>
  <dcterms:modified xsi:type="dcterms:W3CDTF">2024-10-26T15:35:16Z</dcterms:modified>
</cp:coreProperties>
</file>