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7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Estudiantes a las puertas de carreras técnicas</a:t>
          </a:r>
          <a:endParaRPr lang="es-ES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Técnicos que necesiten iniciarse en programación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Personas con inquietud en este sector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Comprender lo que es la programación</a:t>
          </a:r>
          <a:endParaRPr lang="es-ES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Dominar instrucciones básicas de programación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Alcanzar cierto dominio en el lenguaje Processing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9D5F9853-176E-4C13-AE57-B879518CA071}" type="presOf" srcId="{0BEF68B8-1228-47BB-83B5-7B9CD1E3F84E}" destId="{95DE6538-27BD-44AF-A1A8-CA8F6B10FDD2}" srcOrd="0" destOrd="0" presId="urn:microsoft.com/office/officeart/2008/layout/VerticalCurvedList"/>
    <dgm:cxn modelId="{9AABA2A3-3768-446E-A313-BD88C3B84886}" type="presOf" srcId="{5605D28D-2CE6-4513-8566-952984E21E14}" destId="{E131CE4A-9776-44F4-BC03-867682E21374}" srcOrd="0" destOrd="0" presId="urn:microsoft.com/office/officeart/2008/layout/VerticalCurvedList"/>
    <dgm:cxn modelId="{D3C6B01A-2AE8-4B1B-8C5F-235B4E3DCBE5}" type="presOf" srcId="{CA077D98-8478-47EA-B6A9-99ACE60C64D4}" destId="{D79B43FC-100B-4A0D-A4D5-0D2D04B99064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B6C3789-1153-40B4-B01D-65393758190F}" type="presOf" srcId="{6750AC01-D39D-4F3A-9DC8-2A211EE986A2}" destId="{58319267-C71E-43C9-94E1-827D0616C7A7}" srcOrd="0" destOrd="0" presId="urn:microsoft.com/office/officeart/2008/layout/VerticalCurvedList"/>
    <dgm:cxn modelId="{14459B12-A1E1-4E6F-BCED-18C4DEC24F89}" type="presOf" srcId="{7E5AA53B-3EEE-4DE4-BB81-9044890C2946}" destId="{57806726-6E60-4ACC-9C1C-7DF9CC365A10}" srcOrd="0" destOrd="0" presId="urn:microsoft.com/office/officeart/2008/layout/VerticalCurvedList"/>
    <dgm:cxn modelId="{D8F11858-D115-4A63-A85C-4623A7ABBB90}" type="presParOf" srcId="{57806726-6E60-4ACC-9C1C-7DF9CC365A10}" destId="{90561C55-3C6E-4D53-85E1-2C50BCDDA392}" srcOrd="0" destOrd="0" presId="urn:microsoft.com/office/officeart/2008/layout/VerticalCurvedList"/>
    <dgm:cxn modelId="{F2B363D3-B29D-469C-A90F-703161413DF2}" type="presParOf" srcId="{90561C55-3C6E-4D53-85E1-2C50BCDDA392}" destId="{B6CD42EC-5AD4-4004-AE5B-47EDA668DAA8}" srcOrd="0" destOrd="0" presId="urn:microsoft.com/office/officeart/2008/layout/VerticalCurvedList"/>
    <dgm:cxn modelId="{0C71CB9B-B58B-4575-AE1E-FD96F0AD6C68}" type="presParOf" srcId="{B6CD42EC-5AD4-4004-AE5B-47EDA668DAA8}" destId="{963B8EE3-40CC-4A0A-B420-D0BF920973CE}" srcOrd="0" destOrd="0" presId="urn:microsoft.com/office/officeart/2008/layout/VerticalCurvedList"/>
    <dgm:cxn modelId="{62509CC1-8A72-4829-AE6F-3BE59390B955}" type="presParOf" srcId="{B6CD42EC-5AD4-4004-AE5B-47EDA668DAA8}" destId="{D79B43FC-100B-4A0D-A4D5-0D2D04B99064}" srcOrd="1" destOrd="0" presId="urn:microsoft.com/office/officeart/2008/layout/VerticalCurvedList"/>
    <dgm:cxn modelId="{0826A2A7-3FAD-466E-A60A-329F256202CB}" type="presParOf" srcId="{B6CD42EC-5AD4-4004-AE5B-47EDA668DAA8}" destId="{3CAD8DA1-8D53-445C-ACE8-D8449E4F0F55}" srcOrd="2" destOrd="0" presId="urn:microsoft.com/office/officeart/2008/layout/VerticalCurvedList"/>
    <dgm:cxn modelId="{7284C6F8-94D9-44DB-919B-B9AB4E20286E}" type="presParOf" srcId="{B6CD42EC-5AD4-4004-AE5B-47EDA668DAA8}" destId="{429CABD1-4116-474B-81BF-735E2CA9DD00}" srcOrd="3" destOrd="0" presId="urn:microsoft.com/office/officeart/2008/layout/VerticalCurvedList"/>
    <dgm:cxn modelId="{F835B1E6-69E4-4EC2-A283-95120D495337}" type="presParOf" srcId="{90561C55-3C6E-4D53-85E1-2C50BCDDA392}" destId="{58319267-C71E-43C9-94E1-827D0616C7A7}" srcOrd="1" destOrd="0" presId="urn:microsoft.com/office/officeart/2008/layout/VerticalCurvedList"/>
    <dgm:cxn modelId="{42AD7FB8-6644-458F-89EC-3E87DE280614}" type="presParOf" srcId="{90561C55-3C6E-4D53-85E1-2C50BCDDA392}" destId="{79F9B8A9-2412-4B74-84A9-69422DB81CDC}" srcOrd="2" destOrd="0" presId="urn:microsoft.com/office/officeart/2008/layout/VerticalCurvedList"/>
    <dgm:cxn modelId="{38320713-0191-4E40-8CFB-15E5C12B5394}" type="presParOf" srcId="{79F9B8A9-2412-4B74-84A9-69422DB81CDC}" destId="{07CB3071-D555-47DA-A36A-69EB91531FD8}" srcOrd="0" destOrd="0" presId="urn:microsoft.com/office/officeart/2008/layout/VerticalCurvedList"/>
    <dgm:cxn modelId="{4620D67F-7337-49F8-9685-E2E4382359E4}" type="presParOf" srcId="{90561C55-3C6E-4D53-85E1-2C50BCDDA392}" destId="{95DE6538-27BD-44AF-A1A8-CA8F6B10FDD2}" srcOrd="3" destOrd="0" presId="urn:microsoft.com/office/officeart/2008/layout/VerticalCurvedList"/>
    <dgm:cxn modelId="{F8FD2C4A-C006-47BC-BE8E-ED49D47180AA}" type="presParOf" srcId="{90561C55-3C6E-4D53-85E1-2C50BCDDA392}" destId="{312BDEE8-85BD-4F02-B35B-2CC8E701C98B}" srcOrd="4" destOrd="0" presId="urn:microsoft.com/office/officeart/2008/layout/VerticalCurvedList"/>
    <dgm:cxn modelId="{6F1DB72D-D473-4CF5-9351-DE0E06454EB8}" type="presParOf" srcId="{312BDEE8-85BD-4F02-B35B-2CC8E701C98B}" destId="{3F8116AC-FAC3-4E95-9865-93CCFEB191B9}" srcOrd="0" destOrd="0" presId="urn:microsoft.com/office/officeart/2008/layout/VerticalCurvedList"/>
    <dgm:cxn modelId="{8F3ADAE1-9EBF-452D-970F-8883D41CB3E7}" type="presParOf" srcId="{90561C55-3C6E-4D53-85E1-2C50BCDDA392}" destId="{E131CE4A-9776-44F4-BC03-867682E21374}" srcOrd="5" destOrd="0" presId="urn:microsoft.com/office/officeart/2008/layout/VerticalCurvedList"/>
    <dgm:cxn modelId="{22C1B93B-D82E-4446-B0ED-9FDAA0231EF4}" type="presParOf" srcId="{90561C55-3C6E-4D53-85E1-2C50BCDDA392}" destId="{AC9A216A-8375-48F9-A4E6-8E0B64C0209B}" srcOrd="6" destOrd="0" presId="urn:microsoft.com/office/officeart/2008/layout/VerticalCurvedList"/>
    <dgm:cxn modelId="{9BBAC4B9-8D10-4125-B742-C0E846348EC7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53437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Estudiantes a las puertas de carreras técnicas</a:t>
          </a:r>
          <a:endParaRPr lang="es-ES" sz="2000" kern="1200" noProof="0" dirty="0"/>
        </a:p>
      </dsp:txBody>
      <dsp:txXfrm>
        <a:off x="496568" y="356393"/>
        <a:ext cx="6534372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275273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Técnicos que necesiten iniciarse en programación</a:t>
          </a:r>
          <a:endParaRPr lang="es-ES" sz="2000" kern="1200" noProof="0" dirty="0"/>
        </a:p>
      </dsp:txBody>
      <dsp:txXfrm>
        <a:off x="755666" y="1425575"/>
        <a:ext cx="6275273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53437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Personas con inquietud en este sector</a:t>
          </a:r>
          <a:endParaRPr lang="es-ES" sz="2000" kern="1200" noProof="0" dirty="0"/>
        </a:p>
      </dsp:txBody>
      <dsp:txXfrm>
        <a:off x="496568" y="2494756"/>
        <a:ext cx="6534372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Comprender lo que es la programación</a:t>
          </a:r>
          <a:endParaRPr lang="es-ES" sz="20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Dominar instrucciones básicas de programación</a:t>
          </a:r>
          <a:endParaRPr lang="es-ES" sz="20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Alcanzar cierto dominio en el lenguaje Processing</a:t>
          </a:r>
          <a:endParaRPr lang="es-ES" sz="20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64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Aprender a programar desde cero con Processing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es-ES" dirty="0" smtClean="0">
                <a:solidFill>
                  <a:srgbClr val="7CEBFF"/>
                </a:solidFill>
              </a:rPr>
              <a:t>ACERCA DEL CURSO</a:t>
            </a:r>
            <a:endParaRPr lang="es-ES" dirty="0">
              <a:solidFill>
                <a:srgbClr val="7CEB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802965" y="5528794"/>
            <a:ext cx="277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Andrés Barroso García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2024</a:t>
            </a:r>
          </a:p>
        </p:txBody>
      </p:sp>
      <p:pic>
        <p:nvPicPr>
          <p:cNvPr id="1028" name="Picture 4" descr="Archivo:Processing 3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97" y="1518544"/>
            <a:ext cx="1708306" cy="1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40226"/>
            <a:ext cx="11029615" cy="1644608"/>
          </a:xfrm>
        </p:spPr>
        <p:txBody>
          <a:bodyPr>
            <a:normAutofit/>
          </a:bodyPr>
          <a:lstStyle/>
          <a:p>
            <a:r>
              <a:rPr lang="es-ES" b="1" dirty="0" smtClean="0"/>
              <a:t>BLOQUE </a:t>
            </a:r>
            <a:r>
              <a:rPr lang="es-ES" b="1" dirty="0"/>
              <a:t>VII: Exportando una </a:t>
            </a:r>
            <a:r>
              <a:rPr lang="es-ES" b="1" dirty="0" smtClean="0"/>
              <a:t>aplicación</a:t>
            </a:r>
          </a:p>
          <a:p>
            <a:pPr lvl="1"/>
            <a:r>
              <a:rPr lang="es-ES" dirty="0" smtClean="0"/>
              <a:t>Generando paquete</a:t>
            </a:r>
            <a:endParaRPr lang="es-ES" dirty="0"/>
          </a:p>
        </p:txBody>
      </p:sp>
      <p:pic>
        <p:nvPicPr>
          <p:cNvPr id="7170" name="Picture 2" descr="Paquete - Iconos gratis de envío y entre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39" y="2486258"/>
            <a:ext cx="2853055" cy="28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40226"/>
            <a:ext cx="11029615" cy="1644608"/>
          </a:xfrm>
        </p:spPr>
        <p:txBody>
          <a:bodyPr>
            <a:normAutofit/>
          </a:bodyPr>
          <a:lstStyle/>
          <a:p>
            <a:r>
              <a:rPr lang="es-ES" b="1" dirty="0" smtClean="0"/>
              <a:t>BONUS</a:t>
            </a:r>
            <a:r>
              <a:rPr lang="es-ES" b="1" dirty="0"/>
              <a:t>: Creando un </a:t>
            </a:r>
            <a:r>
              <a:rPr lang="es-ES" b="1" dirty="0" smtClean="0"/>
              <a:t>robot</a:t>
            </a:r>
          </a:p>
          <a:p>
            <a:pPr lvl="1"/>
            <a:r>
              <a:rPr lang="es-ES" dirty="0" smtClean="0"/>
              <a:t>Robot </a:t>
            </a:r>
            <a:r>
              <a:rPr lang="es-ES" dirty="0"/>
              <a:t>de ratón y </a:t>
            </a:r>
            <a:r>
              <a:rPr lang="es-ES" dirty="0" smtClean="0"/>
              <a:t>teclado</a:t>
            </a:r>
            <a:endParaRPr lang="es-ES" dirty="0"/>
          </a:p>
        </p:txBody>
      </p:sp>
      <p:pic>
        <p:nvPicPr>
          <p:cNvPr id="8194" name="Picture 2" descr="Teclado Mano Robot - Imagen gratis en Pixabay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89" y="2612390"/>
            <a:ext cx="5748019" cy="28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bg2"/>
                </a:solidFill>
              </a:rPr>
              <a:t>andres48381@Gmail.com</a:t>
            </a:r>
            <a:endParaRPr lang="es-ES" dirty="0">
              <a:solidFill>
                <a:schemeClr val="bg2"/>
              </a:solidFill>
            </a:endParaRPr>
          </a:p>
          <a:p>
            <a:r>
              <a:rPr lang="es-ES" sz="1200" dirty="0">
                <a:solidFill>
                  <a:schemeClr val="bg2"/>
                </a:solidFill>
              </a:rPr>
              <a:t>https://rinconbytes.blogspot.com/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smtClean="0"/>
              <a:t>A QUIEN VA DIRIGIDO</a:t>
            </a:r>
            <a:endParaRPr lang="es-ES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256617"/>
              </p:ext>
            </p:extLst>
          </p:nvPr>
        </p:nvGraphicFramePr>
        <p:xfrm>
          <a:off x="719570" y="2198254"/>
          <a:ext cx="7078229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08" y="809168"/>
            <a:ext cx="1170583" cy="1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smtClean="0"/>
              <a:t>OBJETIVOS DEL CURSO</a:t>
            </a:r>
            <a:endParaRPr lang="es-ES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75606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42" name="Picture 2" descr="Objetivo PNG para descargar grati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80" y="843991"/>
            <a:ext cx="183782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5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BLOQUE </a:t>
            </a:r>
            <a:r>
              <a:rPr lang="es-ES" b="1" dirty="0"/>
              <a:t>I: Introducción y </a:t>
            </a:r>
            <a:r>
              <a:rPr lang="es-ES" b="1" dirty="0" smtClean="0"/>
              <a:t>configuración</a:t>
            </a:r>
          </a:p>
          <a:p>
            <a:pPr lvl="1"/>
            <a:r>
              <a:rPr lang="es-ES" dirty="0" smtClean="0"/>
              <a:t>Acerca </a:t>
            </a:r>
            <a:r>
              <a:rPr lang="es-ES" dirty="0"/>
              <a:t>del </a:t>
            </a:r>
            <a:r>
              <a:rPr lang="es-ES" dirty="0" smtClean="0"/>
              <a:t>curso</a:t>
            </a:r>
          </a:p>
          <a:p>
            <a:pPr lvl="1"/>
            <a:r>
              <a:rPr lang="es-ES" dirty="0" smtClean="0"/>
              <a:t>¿Qué </a:t>
            </a:r>
            <a:r>
              <a:rPr lang="es-ES" dirty="0"/>
              <a:t>es la programación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¿</a:t>
            </a:r>
            <a:r>
              <a:rPr lang="es-ES" dirty="0"/>
              <a:t>Qué es </a:t>
            </a:r>
            <a:r>
              <a:rPr lang="es-ES" dirty="0" smtClean="0"/>
              <a:t>Processing?</a:t>
            </a:r>
          </a:p>
          <a:p>
            <a:pPr lvl="1"/>
            <a:r>
              <a:rPr lang="es-ES" dirty="0" smtClean="0"/>
              <a:t>Descarga </a:t>
            </a:r>
            <a:r>
              <a:rPr lang="es-ES" dirty="0"/>
              <a:t>e </a:t>
            </a:r>
            <a:r>
              <a:rPr lang="es-ES" dirty="0" smtClean="0"/>
              <a:t>instalación</a:t>
            </a:r>
          </a:p>
          <a:p>
            <a:pPr lvl="1"/>
            <a:r>
              <a:rPr lang="es-ES" dirty="0" smtClean="0"/>
              <a:t>Estructura </a:t>
            </a:r>
            <a:r>
              <a:rPr lang="es-ES" dirty="0"/>
              <a:t>de un </a:t>
            </a:r>
            <a:r>
              <a:rPr lang="es-ES" dirty="0" smtClean="0"/>
              <a:t>sketch</a:t>
            </a:r>
          </a:p>
          <a:p>
            <a:pPr lvl="1"/>
            <a:r>
              <a:rPr lang="es-ES" dirty="0" smtClean="0"/>
              <a:t>Configuración </a:t>
            </a:r>
            <a:r>
              <a:rPr lang="es-ES" dirty="0"/>
              <a:t>del </a:t>
            </a:r>
            <a:r>
              <a:rPr lang="es-ES" dirty="0" smtClean="0"/>
              <a:t>IDE</a:t>
            </a:r>
          </a:p>
          <a:p>
            <a:endParaRPr lang="es-ES" dirty="0"/>
          </a:p>
        </p:txBody>
      </p:sp>
      <p:pic>
        <p:nvPicPr>
          <p:cNvPr id="1026" name="Picture 2" descr="Gratis Anteojos De Cultivo Negro Delante De La Computadora Portátil Foto d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92" y="2180496"/>
            <a:ext cx="5380383" cy="40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4844"/>
            <a:ext cx="11029615" cy="3678303"/>
          </a:xfrm>
        </p:spPr>
        <p:txBody>
          <a:bodyPr>
            <a:normAutofit/>
          </a:bodyPr>
          <a:lstStyle/>
          <a:p>
            <a:r>
              <a:rPr lang="es-ES" b="1" dirty="0"/>
              <a:t>BLOQUE II: Elementos </a:t>
            </a:r>
            <a:r>
              <a:rPr lang="es-ES" b="1" dirty="0" smtClean="0"/>
              <a:t>fundamentales</a:t>
            </a:r>
          </a:p>
          <a:p>
            <a:pPr lvl="1"/>
            <a:r>
              <a:rPr lang="es-ES" dirty="0" smtClean="0"/>
              <a:t>Variables</a:t>
            </a:r>
          </a:p>
          <a:p>
            <a:pPr lvl="1"/>
            <a:r>
              <a:rPr lang="es-ES" dirty="0" smtClean="0"/>
              <a:t>Funciones</a:t>
            </a:r>
          </a:p>
          <a:p>
            <a:pPr lvl="1"/>
            <a:r>
              <a:rPr lang="es-ES" dirty="0" smtClean="0"/>
              <a:t>Operadores lógicos</a:t>
            </a:r>
          </a:p>
          <a:p>
            <a:pPr lvl="1"/>
            <a:r>
              <a:rPr lang="es-ES" dirty="0" smtClean="0"/>
              <a:t>Sentencias de control</a:t>
            </a:r>
          </a:p>
          <a:p>
            <a:pPr lvl="1"/>
            <a:r>
              <a:rPr lang="es-ES" dirty="0" smtClean="0"/>
              <a:t>Bucles</a:t>
            </a:r>
          </a:p>
          <a:p>
            <a:pPr lvl="1"/>
            <a:r>
              <a:rPr lang="es-ES" dirty="0" err="1" smtClean="0"/>
              <a:t>Arrays</a:t>
            </a:r>
            <a:endParaRPr lang="es-ES" dirty="0"/>
          </a:p>
        </p:txBody>
      </p:sp>
      <p:pic>
        <p:nvPicPr>
          <p:cNvPr id="2050" name="Picture 2" descr="https://yosoy.dev/wp-content/uploads/2014/08/variables-en-program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8" y="2479664"/>
            <a:ext cx="2968459" cy="17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cess Map vs. Flowchart: Let's Understand the Difference &amp; the Dra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503475"/>
            <a:ext cx="2948941" cy="25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226365"/>
            <a:ext cx="11029615" cy="1644608"/>
          </a:xfrm>
        </p:spPr>
        <p:txBody>
          <a:bodyPr>
            <a:normAutofit/>
          </a:bodyPr>
          <a:lstStyle/>
          <a:p>
            <a:r>
              <a:rPr lang="es-ES" b="1" dirty="0"/>
              <a:t>BLOQUE </a:t>
            </a:r>
            <a:r>
              <a:rPr lang="es-ES" b="1" dirty="0" smtClean="0"/>
              <a:t>III: E/S Ficheros</a:t>
            </a:r>
          </a:p>
          <a:p>
            <a:pPr lvl="1"/>
            <a:r>
              <a:rPr lang="es-ES" dirty="0" smtClean="0"/>
              <a:t>Lectura </a:t>
            </a:r>
            <a:r>
              <a:rPr lang="es-ES" dirty="0"/>
              <a:t>de </a:t>
            </a:r>
            <a:r>
              <a:rPr lang="es-ES" dirty="0" smtClean="0"/>
              <a:t>fichero</a:t>
            </a:r>
          </a:p>
          <a:p>
            <a:pPr lvl="1"/>
            <a:r>
              <a:rPr lang="es-ES" dirty="0" smtClean="0"/>
              <a:t>Escritura </a:t>
            </a:r>
            <a:r>
              <a:rPr lang="es-ES" dirty="0"/>
              <a:t>de </a:t>
            </a:r>
            <a:r>
              <a:rPr lang="es-ES" dirty="0" smtClean="0"/>
              <a:t>fichero</a:t>
            </a:r>
            <a:endParaRPr lang="es-ES" dirty="0"/>
          </a:p>
        </p:txBody>
      </p:sp>
      <p:pic>
        <p:nvPicPr>
          <p:cNvPr id="3074" name="Picture 2" descr="File download - Free compute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99" y="2226365"/>
            <a:ext cx="3104515" cy="310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226365"/>
            <a:ext cx="11029615" cy="1644608"/>
          </a:xfrm>
        </p:spPr>
        <p:txBody>
          <a:bodyPr>
            <a:normAutofit/>
          </a:bodyPr>
          <a:lstStyle/>
          <a:p>
            <a:r>
              <a:rPr lang="es-ES" b="1" dirty="0"/>
              <a:t>BLOQUE IV: Interfaz Gráfica Usuario (</a:t>
            </a:r>
            <a:r>
              <a:rPr lang="es-ES" b="1" dirty="0" smtClean="0"/>
              <a:t>GUI)</a:t>
            </a:r>
          </a:p>
          <a:p>
            <a:pPr lvl="1"/>
            <a:r>
              <a:rPr lang="es-ES" dirty="0" smtClean="0"/>
              <a:t>Funciones principales</a:t>
            </a:r>
          </a:p>
          <a:p>
            <a:pPr lvl="1"/>
            <a:r>
              <a:rPr lang="es-ES" dirty="0" smtClean="0"/>
              <a:t>Dibujo básico</a:t>
            </a:r>
          </a:p>
          <a:p>
            <a:pPr lvl="1"/>
            <a:r>
              <a:rPr lang="es-ES" dirty="0" smtClean="0"/>
              <a:t>Interfaz E/S</a:t>
            </a:r>
            <a:endParaRPr lang="es-ES" dirty="0"/>
          </a:p>
        </p:txBody>
      </p:sp>
      <p:pic>
        <p:nvPicPr>
          <p:cNvPr id="4098" name="Picture 2" descr="Lo que debes saber sobre la Interfaz Gráfica (GU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83" y="2858452"/>
            <a:ext cx="557212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226365"/>
            <a:ext cx="11029615" cy="1644608"/>
          </a:xfrm>
        </p:spPr>
        <p:txBody>
          <a:bodyPr>
            <a:normAutofit/>
          </a:bodyPr>
          <a:lstStyle/>
          <a:p>
            <a:r>
              <a:rPr lang="es-ES" b="1" dirty="0" smtClean="0"/>
              <a:t>BLOQUE </a:t>
            </a:r>
            <a:r>
              <a:rPr lang="es-ES" b="1" dirty="0"/>
              <a:t>V: </a:t>
            </a:r>
            <a:r>
              <a:rPr lang="es-ES" b="1" dirty="0" smtClean="0"/>
              <a:t>Clases</a:t>
            </a:r>
          </a:p>
          <a:p>
            <a:pPr lvl="1"/>
            <a:r>
              <a:rPr lang="es-ES" dirty="0" smtClean="0"/>
              <a:t>Teoría</a:t>
            </a:r>
            <a:r>
              <a:rPr lang="es-ES" dirty="0"/>
              <a:t>: </a:t>
            </a:r>
            <a:r>
              <a:rPr lang="es-ES" dirty="0" smtClean="0"/>
              <a:t>Clases</a:t>
            </a:r>
          </a:p>
          <a:p>
            <a:pPr lvl="1"/>
            <a:r>
              <a:rPr lang="es-ES" dirty="0" smtClean="0"/>
              <a:t>Aplicación</a:t>
            </a:r>
            <a:r>
              <a:rPr lang="es-ES" dirty="0"/>
              <a:t>: </a:t>
            </a:r>
            <a:r>
              <a:rPr lang="es-ES" dirty="0" smtClean="0"/>
              <a:t>Clases</a:t>
            </a:r>
          </a:p>
          <a:p>
            <a:pPr lvl="1"/>
            <a:r>
              <a:rPr lang="es-ES" dirty="0" smtClean="0"/>
              <a:t>Ejemplo </a:t>
            </a:r>
            <a:r>
              <a:rPr lang="es-ES" dirty="0"/>
              <a:t>aplicado: clase </a:t>
            </a:r>
            <a:r>
              <a:rPr lang="es-ES" dirty="0" smtClean="0"/>
              <a:t>Jugador</a:t>
            </a:r>
            <a:endParaRPr lang="es-ES" dirty="0"/>
          </a:p>
        </p:txBody>
      </p:sp>
      <p:pic>
        <p:nvPicPr>
          <p:cNvPr id="5122" name="Picture 2" descr="Clases y objetos - Plat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057346"/>
            <a:ext cx="5514808" cy="407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40226"/>
            <a:ext cx="11029615" cy="1644608"/>
          </a:xfrm>
        </p:spPr>
        <p:txBody>
          <a:bodyPr>
            <a:normAutofit/>
          </a:bodyPr>
          <a:lstStyle/>
          <a:p>
            <a:r>
              <a:rPr lang="es-ES" b="1" dirty="0"/>
              <a:t>BLOQUE VI: </a:t>
            </a:r>
            <a:r>
              <a:rPr lang="es-ES" b="1" dirty="0" err="1" smtClean="0"/>
              <a:t>Minijuego</a:t>
            </a:r>
            <a:endParaRPr lang="es-ES" b="1" dirty="0" smtClean="0"/>
          </a:p>
          <a:p>
            <a:pPr lvl="1"/>
            <a:r>
              <a:rPr lang="es-ES" dirty="0" smtClean="0"/>
              <a:t>Creando </a:t>
            </a:r>
            <a:r>
              <a:rPr lang="es-ES" dirty="0"/>
              <a:t>un juego: Caza </a:t>
            </a:r>
            <a:r>
              <a:rPr lang="es-ES" dirty="0" smtClean="0"/>
              <a:t>OVNIS</a:t>
            </a:r>
            <a:endParaRPr lang="es-ES" dirty="0"/>
          </a:p>
        </p:txBody>
      </p:sp>
      <p:pic>
        <p:nvPicPr>
          <p:cNvPr id="6146" name="Picture 2" descr="Ovni PNG para descarga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93" y="2674034"/>
            <a:ext cx="2860078" cy="16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vni PNG para descarga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538">
            <a:off x="8362013" y="2279745"/>
            <a:ext cx="1925569" cy="11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vni PNG para descarga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1084">
            <a:off x="10122779" y="2296213"/>
            <a:ext cx="941239" cy="55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27" y="4612302"/>
            <a:ext cx="1601478" cy="16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189</Words>
  <Application>Microsoft Office PowerPoint</Application>
  <PresentationFormat>Panorámica</PresentationFormat>
  <Paragraphs>58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Dividendo</vt:lpstr>
      <vt:lpstr>Aprender a programar desde cero con Processing</vt:lpstr>
      <vt:lpstr>A QUIEN VA DIRIGIDO</vt:lpstr>
      <vt:lpstr>OBJETIVOS DEL CURSO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2023-11-17T14:57:35Z</dcterms:created>
  <dcterms:modified xsi:type="dcterms:W3CDTF">2023-12-04T14:32:10Z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