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1" r:id="rId13"/>
    <p:sldId id="272" r:id="rId14"/>
    <p:sldId id="273" r:id="rId15"/>
    <p:sldId id="267" r:id="rId16"/>
    <p:sldId id="268" r:id="rId17"/>
    <p:sldId id="269" r:id="rId18"/>
    <p:sldId id="270" r:id="rId19"/>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08699B-4C9E-4087-9837-75E511A8DC5F}"/>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7F5BCF1B-1B35-419C-8C10-6D2DBAEEE2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49B922D5-86E5-4356-B784-9E10EED05A50}"/>
              </a:ext>
            </a:extLst>
          </p:cNvPr>
          <p:cNvSpPr>
            <a:spLocks noGrp="1"/>
          </p:cNvSpPr>
          <p:nvPr>
            <p:ph type="dt" sz="half" idx="10"/>
          </p:nvPr>
        </p:nvSpPr>
        <p:spPr/>
        <p:txBody>
          <a:bodyPr/>
          <a:lstStyle/>
          <a:p>
            <a:fld id="{8F611557-85F6-4F26-9799-499584B2ECB9}" type="datetimeFigureOut">
              <a:rPr lang="es-MX" smtClean="0"/>
              <a:t>19/06/2021</a:t>
            </a:fld>
            <a:endParaRPr lang="es-MX" dirty="0"/>
          </a:p>
        </p:txBody>
      </p:sp>
      <p:sp>
        <p:nvSpPr>
          <p:cNvPr id="5" name="Marcador de pie de página 4">
            <a:extLst>
              <a:ext uri="{FF2B5EF4-FFF2-40B4-BE49-F238E27FC236}">
                <a16:creationId xmlns:a16="http://schemas.microsoft.com/office/drawing/2014/main" id="{41C1EADD-536B-4668-8A0C-B942ED6A1EFC}"/>
              </a:ext>
            </a:extLst>
          </p:cNvPr>
          <p:cNvSpPr>
            <a:spLocks noGrp="1"/>
          </p:cNvSpPr>
          <p:nvPr>
            <p:ph type="ftr" sz="quarter" idx="11"/>
          </p:nvPr>
        </p:nvSpPr>
        <p:spPr/>
        <p:txBody>
          <a:bodyPr/>
          <a:lstStyle/>
          <a:p>
            <a:endParaRPr lang="es-MX" dirty="0"/>
          </a:p>
        </p:txBody>
      </p:sp>
      <p:sp>
        <p:nvSpPr>
          <p:cNvPr id="6" name="Marcador de número de diapositiva 5">
            <a:extLst>
              <a:ext uri="{FF2B5EF4-FFF2-40B4-BE49-F238E27FC236}">
                <a16:creationId xmlns:a16="http://schemas.microsoft.com/office/drawing/2014/main" id="{82D7D6A7-33BF-45BB-97ED-525BFA0F9938}"/>
              </a:ext>
            </a:extLst>
          </p:cNvPr>
          <p:cNvSpPr>
            <a:spLocks noGrp="1"/>
          </p:cNvSpPr>
          <p:nvPr>
            <p:ph type="sldNum" sz="quarter" idx="12"/>
          </p:nvPr>
        </p:nvSpPr>
        <p:spPr/>
        <p:txBody>
          <a:bodyPr/>
          <a:lstStyle/>
          <a:p>
            <a:fld id="{CC0B9D31-CAC2-45B1-ABBF-36BC548CC5CF}" type="slidenum">
              <a:rPr lang="es-MX" smtClean="0"/>
              <a:t>‹Nº›</a:t>
            </a:fld>
            <a:endParaRPr lang="es-MX" dirty="0"/>
          </a:p>
        </p:txBody>
      </p:sp>
    </p:spTree>
    <p:extLst>
      <p:ext uri="{BB962C8B-B14F-4D97-AF65-F5344CB8AC3E}">
        <p14:creationId xmlns:p14="http://schemas.microsoft.com/office/powerpoint/2010/main" val="2728056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9A5C24-84FF-42AB-B47B-82897539954E}"/>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662A2566-802C-4A31-AB8B-4F22C778BF15}"/>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50640949-861B-43E8-9A42-8B1A18DE961A}"/>
              </a:ext>
            </a:extLst>
          </p:cNvPr>
          <p:cNvSpPr>
            <a:spLocks noGrp="1"/>
          </p:cNvSpPr>
          <p:nvPr>
            <p:ph type="dt" sz="half" idx="10"/>
          </p:nvPr>
        </p:nvSpPr>
        <p:spPr/>
        <p:txBody>
          <a:bodyPr/>
          <a:lstStyle/>
          <a:p>
            <a:fld id="{8F611557-85F6-4F26-9799-499584B2ECB9}" type="datetimeFigureOut">
              <a:rPr lang="es-MX" smtClean="0"/>
              <a:t>19/06/2021</a:t>
            </a:fld>
            <a:endParaRPr lang="es-MX" dirty="0"/>
          </a:p>
        </p:txBody>
      </p:sp>
      <p:sp>
        <p:nvSpPr>
          <p:cNvPr id="5" name="Marcador de pie de página 4">
            <a:extLst>
              <a:ext uri="{FF2B5EF4-FFF2-40B4-BE49-F238E27FC236}">
                <a16:creationId xmlns:a16="http://schemas.microsoft.com/office/drawing/2014/main" id="{3AF62F22-6034-42C5-AE3D-64BBD96D9321}"/>
              </a:ext>
            </a:extLst>
          </p:cNvPr>
          <p:cNvSpPr>
            <a:spLocks noGrp="1"/>
          </p:cNvSpPr>
          <p:nvPr>
            <p:ph type="ftr" sz="quarter" idx="11"/>
          </p:nvPr>
        </p:nvSpPr>
        <p:spPr/>
        <p:txBody>
          <a:bodyPr/>
          <a:lstStyle/>
          <a:p>
            <a:endParaRPr lang="es-MX" dirty="0"/>
          </a:p>
        </p:txBody>
      </p:sp>
      <p:sp>
        <p:nvSpPr>
          <p:cNvPr id="6" name="Marcador de número de diapositiva 5">
            <a:extLst>
              <a:ext uri="{FF2B5EF4-FFF2-40B4-BE49-F238E27FC236}">
                <a16:creationId xmlns:a16="http://schemas.microsoft.com/office/drawing/2014/main" id="{B0BDAE87-26BE-4BB9-8769-11FD9D6611CC}"/>
              </a:ext>
            </a:extLst>
          </p:cNvPr>
          <p:cNvSpPr>
            <a:spLocks noGrp="1"/>
          </p:cNvSpPr>
          <p:nvPr>
            <p:ph type="sldNum" sz="quarter" idx="12"/>
          </p:nvPr>
        </p:nvSpPr>
        <p:spPr/>
        <p:txBody>
          <a:bodyPr/>
          <a:lstStyle/>
          <a:p>
            <a:fld id="{CC0B9D31-CAC2-45B1-ABBF-36BC548CC5CF}" type="slidenum">
              <a:rPr lang="es-MX" smtClean="0"/>
              <a:t>‹Nº›</a:t>
            </a:fld>
            <a:endParaRPr lang="es-MX" dirty="0"/>
          </a:p>
        </p:txBody>
      </p:sp>
    </p:spTree>
    <p:extLst>
      <p:ext uri="{BB962C8B-B14F-4D97-AF65-F5344CB8AC3E}">
        <p14:creationId xmlns:p14="http://schemas.microsoft.com/office/powerpoint/2010/main" val="1437146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EE57F82-5B5F-45B1-A2A5-2ACD0AB8A98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E7E62374-7285-4162-AD4F-90A2E86240A1}"/>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EF62723A-3F58-43DA-BADF-03CB2D0F685E}"/>
              </a:ext>
            </a:extLst>
          </p:cNvPr>
          <p:cNvSpPr>
            <a:spLocks noGrp="1"/>
          </p:cNvSpPr>
          <p:nvPr>
            <p:ph type="dt" sz="half" idx="10"/>
          </p:nvPr>
        </p:nvSpPr>
        <p:spPr/>
        <p:txBody>
          <a:bodyPr/>
          <a:lstStyle/>
          <a:p>
            <a:fld id="{8F611557-85F6-4F26-9799-499584B2ECB9}" type="datetimeFigureOut">
              <a:rPr lang="es-MX" smtClean="0"/>
              <a:t>19/06/2021</a:t>
            </a:fld>
            <a:endParaRPr lang="es-MX" dirty="0"/>
          </a:p>
        </p:txBody>
      </p:sp>
      <p:sp>
        <p:nvSpPr>
          <p:cNvPr id="5" name="Marcador de pie de página 4">
            <a:extLst>
              <a:ext uri="{FF2B5EF4-FFF2-40B4-BE49-F238E27FC236}">
                <a16:creationId xmlns:a16="http://schemas.microsoft.com/office/drawing/2014/main" id="{812F7023-A348-484A-AB9A-AC6CBE601230}"/>
              </a:ext>
            </a:extLst>
          </p:cNvPr>
          <p:cNvSpPr>
            <a:spLocks noGrp="1"/>
          </p:cNvSpPr>
          <p:nvPr>
            <p:ph type="ftr" sz="quarter" idx="11"/>
          </p:nvPr>
        </p:nvSpPr>
        <p:spPr/>
        <p:txBody>
          <a:bodyPr/>
          <a:lstStyle/>
          <a:p>
            <a:endParaRPr lang="es-MX" dirty="0"/>
          </a:p>
        </p:txBody>
      </p:sp>
      <p:sp>
        <p:nvSpPr>
          <p:cNvPr id="6" name="Marcador de número de diapositiva 5">
            <a:extLst>
              <a:ext uri="{FF2B5EF4-FFF2-40B4-BE49-F238E27FC236}">
                <a16:creationId xmlns:a16="http://schemas.microsoft.com/office/drawing/2014/main" id="{A7EFE9D6-A724-4078-BCBC-1C4BAE0491F9}"/>
              </a:ext>
            </a:extLst>
          </p:cNvPr>
          <p:cNvSpPr>
            <a:spLocks noGrp="1"/>
          </p:cNvSpPr>
          <p:nvPr>
            <p:ph type="sldNum" sz="quarter" idx="12"/>
          </p:nvPr>
        </p:nvSpPr>
        <p:spPr/>
        <p:txBody>
          <a:bodyPr/>
          <a:lstStyle/>
          <a:p>
            <a:fld id="{CC0B9D31-CAC2-45B1-ABBF-36BC548CC5CF}" type="slidenum">
              <a:rPr lang="es-MX" smtClean="0"/>
              <a:t>‹Nº›</a:t>
            </a:fld>
            <a:endParaRPr lang="es-MX" dirty="0"/>
          </a:p>
        </p:txBody>
      </p:sp>
    </p:spTree>
    <p:extLst>
      <p:ext uri="{BB962C8B-B14F-4D97-AF65-F5344CB8AC3E}">
        <p14:creationId xmlns:p14="http://schemas.microsoft.com/office/powerpoint/2010/main" val="1047272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CA88FC-8D89-4D0D-8149-0CCA79D16431}"/>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09544D1D-6B27-407A-A43D-DB103154092C}"/>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94054ADB-C52A-429F-BF0A-049FA1C3C51C}"/>
              </a:ext>
            </a:extLst>
          </p:cNvPr>
          <p:cNvSpPr>
            <a:spLocks noGrp="1"/>
          </p:cNvSpPr>
          <p:nvPr>
            <p:ph type="dt" sz="half" idx="10"/>
          </p:nvPr>
        </p:nvSpPr>
        <p:spPr/>
        <p:txBody>
          <a:bodyPr/>
          <a:lstStyle/>
          <a:p>
            <a:fld id="{8F611557-85F6-4F26-9799-499584B2ECB9}" type="datetimeFigureOut">
              <a:rPr lang="es-MX" smtClean="0"/>
              <a:t>19/06/2021</a:t>
            </a:fld>
            <a:endParaRPr lang="es-MX" dirty="0"/>
          </a:p>
        </p:txBody>
      </p:sp>
      <p:sp>
        <p:nvSpPr>
          <p:cNvPr id="5" name="Marcador de pie de página 4">
            <a:extLst>
              <a:ext uri="{FF2B5EF4-FFF2-40B4-BE49-F238E27FC236}">
                <a16:creationId xmlns:a16="http://schemas.microsoft.com/office/drawing/2014/main" id="{CCCAEBA5-1DE2-4B82-B92E-8D33F2EE9119}"/>
              </a:ext>
            </a:extLst>
          </p:cNvPr>
          <p:cNvSpPr>
            <a:spLocks noGrp="1"/>
          </p:cNvSpPr>
          <p:nvPr>
            <p:ph type="ftr" sz="quarter" idx="11"/>
          </p:nvPr>
        </p:nvSpPr>
        <p:spPr/>
        <p:txBody>
          <a:bodyPr/>
          <a:lstStyle/>
          <a:p>
            <a:endParaRPr lang="es-MX" dirty="0"/>
          </a:p>
        </p:txBody>
      </p:sp>
      <p:sp>
        <p:nvSpPr>
          <p:cNvPr id="6" name="Marcador de número de diapositiva 5">
            <a:extLst>
              <a:ext uri="{FF2B5EF4-FFF2-40B4-BE49-F238E27FC236}">
                <a16:creationId xmlns:a16="http://schemas.microsoft.com/office/drawing/2014/main" id="{37955260-01C3-4746-BFEE-37367D63838C}"/>
              </a:ext>
            </a:extLst>
          </p:cNvPr>
          <p:cNvSpPr>
            <a:spLocks noGrp="1"/>
          </p:cNvSpPr>
          <p:nvPr>
            <p:ph type="sldNum" sz="quarter" idx="12"/>
          </p:nvPr>
        </p:nvSpPr>
        <p:spPr/>
        <p:txBody>
          <a:bodyPr/>
          <a:lstStyle/>
          <a:p>
            <a:fld id="{CC0B9D31-CAC2-45B1-ABBF-36BC548CC5CF}" type="slidenum">
              <a:rPr lang="es-MX" smtClean="0"/>
              <a:t>‹Nº›</a:t>
            </a:fld>
            <a:endParaRPr lang="es-MX" dirty="0"/>
          </a:p>
        </p:txBody>
      </p:sp>
    </p:spTree>
    <p:extLst>
      <p:ext uri="{BB962C8B-B14F-4D97-AF65-F5344CB8AC3E}">
        <p14:creationId xmlns:p14="http://schemas.microsoft.com/office/powerpoint/2010/main" val="2627173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79D23D-089C-4F1E-A1B6-D85ABCF37CE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15D1FBDD-BF0F-4BC4-A291-1A27DE8DCD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7B5694E7-2F7E-44C1-AFAE-86582A6AC79F}"/>
              </a:ext>
            </a:extLst>
          </p:cNvPr>
          <p:cNvSpPr>
            <a:spLocks noGrp="1"/>
          </p:cNvSpPr>
          <p:nvPr>
            <p:ph type="dt" sz="half" idx="10"/>
          </p:nvPr>
        </p:nvSpPr>
        <p:spPr/>
        <p:txBody>
          <a:bodyPr/>
          <a:lstStyle/>
          <a:p>
            <a:fld id="{8F611557-85F6-4F26-9799-499584B2ECB9}" type="datetimeFigureOut">
              <a:rPr lang="es-MX" smtClean="0"/>
              <a:t>19/06/2021</a:t>
            </a:fld>
            <a:endParaRPr lang="es-MX" dirty="0"/>
          </a:p>
        </p:txBody>
      </p:sp>
      <p:sp>
        <p:nvSpPr>
          <p:cNvPr id="5" name="Marcador de pie de página 4">
            <a:extLst>
              <a:ext uri="{FF2B5EF4-FFF2-40B4-BE49-F238E27FC236}">
                <a16:creationId xmlns:a16="http://schemas.microsoft.com/office/drawing/2014/main" id="{F7D01902-A574-438E-9FA2-E63C0135D1E3}"/>
              </a:ext>
            </a:extLst>
          </p:cNvPr>
          <p:cNvSpPr>
            <a:spLocks noGrp="1"/>
          </p:cNvSpPr>
          <p:nvPr>
            <p:ph type="ftr" sz="quarter" idx="11"/>
          </p:nvPr>
        </p:nvSpPr>
        <p:spPr/>
        <p:txBody>
          <a:bodyPr/>
          <a:lstStyle/>
          <a:p>
            <a:endParaRPr lang="es-MX" dirty="0"/>
          </a:p>
        </p:txBody>
      </p:sp>
      <p:sp>
        <p:nvSpPr>
          <p:cNvPr id="6" name="Marcador de número de diapositiva 5">
            <a:extLst>
              <a:ext uri="{FF2B5EF4-FFF2-40B4-BE49-F238E27FC236}">
                <a16:creationId xmlns:a16="http://schemas.microsoft.com/office/drawing/2014/main" id="{99B83699-A24E-4277-B6C6-7B6B14CD51D1}"/>
              </a:ext>
            </a:extLst>
          </p:cNvPr>
          <p:cNvSpPr>
            <a:spLocks noGrp="1"/>
          </p:cNvSpPr>
          <p:nvPr>
            <p:ph type="sldNum" sz="quarter" idx="12"/>
          </p:nvPr>
        </p:nvSpPr>
        <p:spPr/>
        <p:txBody>
          <a:bodyPr/>
          <a:lstStyle/>
          <a:p>
            <a:fld id="{CC0B9D31-CAC2-45B1-ABBF-36BC548CC5CF}" type="slidenum">
              <a:rPr lang="es-MX" smtClean="0"/>
              <a:t>‹Nº›</a:t>
            </a:fld>
            <a:endParaRPr lang="es-MX" dirty="0"/>
          </a:p>
        </p:txBody>
      </p:sp>
    </p:spTree>
    <p:extLst>
      <p:ext uri="{BB962C8B-B14F-4D97-AF65-F5344CB8AC3E}">
        <p14:creationId xmlns:p14="http://schemas.microsoft.com/office/powerpoint/2010/main" val="2609283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2BCD6D-9C35-4C66-B5BF-3A64A4BFA09A}"/>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8246460C-BE36-40AC-934B-D7C9444EEB14}"/>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46F84F43-EA61-49E5-876F-E5F4F1810340}"/>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57BBF960-3888-4044-88CB-3AD318E9BC0C}"/>
              </a:ext>
            </a:extLst>
          </p:cNvPr>
          <p:cNvSpPr>
            <a:spLocks noGrp="1"/>
          </p:cNvSpPr>
          <p:nvPr>
            <p:ph type="dt" sz="half" idx="10"/>
          </p:nvPr>
        </p:nvSpPr>
        <p:spPr/>
        <p:txBody>
          <a:bodyPr/>
          <a:lstStyle/>
          <a:p>
            <a:fld id="{8F611557-85F6-4F26-9799-499584B2ECB9}" type="datetimeFigureOut">
              <a:rPr lang="es-MX" smtClean="0"/>
              <a:t>19/06/2021</a:t>
            </a:fld>
            <a:endParaRPr lang="es-MX" dirty="0"/>
          </a:p>
        </p:txBody>
      </p:sp>
      <p:sp>
        <p:nvSpPr>
          <p:cNvPr id="6" name="Marcador de pie de página 5">
            <a:extLst>
              <a:ext uri="{FF2B5EF4-FFF2-40B4-BE49-F238E27FC236}">
                <a16:creationId xmlns:a16="http://schemas.microsoft.com/office/drawing/2014/main" id="{705C72BC-7E51-4867-8CA0-FFBAFB708376}"/>
              </a:ext>
            </a:extLst>
          </p:cNvPr>
          <p:cNvSpPr>
            <a:spLocks noGrp="1"/>
          </p:cNvSpPr>
          <p:nvPr>
            <p:ph type="ftr" sz="quarter" idx="11"/>
          </p:nvPr>
        </p:nvSpPr>
        <p:spPr/>
        <p:txBody>
          <a:bodyPr/>
          <a:lstStyle/>
          <a:p>
            <a:endParaRPr lang="es-MX" dirty="0"/>
          </a:p>
        </p:txBody>
      </p:sp>
      <p:sp>
        <p:nvSpPr>
          <p:cNvPr id="7" name="Marcador de número de diapositiva 6">
            <a:extLst>
              <a:ext uri="{FF2B5EF4-FFF2-40B4-BE49-F238E27FC236}">
                <a16:creationId xmlns:a16="http://schemas.microsoft.com/office/drawing/2014/main" id="{2B7DCE9F-FE36-4BEA-8B58-F40169AF459D}"/>
              </a:ext>
            </a:extLst>
          </p:cNvPr>
          <p:cNvSpPr>
            <a:spLocks noGrp="1"/>
          </p:cNvSpPr>
          <p:nvPr>
            <p:ph type="sldNum" sz="quarter" idx="12"/>
          </p:nvPr>
        </p:nvSpPr>
        <p:spPr/>
        <p:txBody>
          <a:bodyPr/>
          <a:lstStyle/>
          <a:p>
            <a:fld id="{CC0B9D31-CAC2-45B1-ABBF-36BC548CC5CF}" type="slidenum">
              <a:rPr lang="es-MX" smtClean="0"/>
              <a:t>‹Nº›</a:t>
            </a:fld>
            <a:endParaRPr lang="es-MX" dirty="0"/>
          </a:p>
        </p:txBody>
      </p:sp>
    </p:spTree>
    <p:extLst>
      <p:ext uri="{BB962C8B-B14F-4D97-AF65-F5344CB8AC3E}">
        <p14:creationId xmlns:p14="http://schemas.microsoft.com/office/powerpoint/2010/main" val="1101143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AEB0BD-8418-4D89-ABF5-C1FDF5628FE2}"/>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6A889B0A-0B74-4EE7-85DD-DE58A5EF2C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C53C7D7A-8614-4DF5-AF16-95E702FD7246}"/>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19BAEA88-1387-45CA-A005-C207A2DDE4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5698A294-E246-4B8C-B617-E74D19A2450B}"/>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E4EF20C7-002B-40EA-B684-50B5012011E0}"/>
              </a:ext>
            </a:extLst>
          </p:cNvPr>
          <p:cNvSpPr>
            <a:spLocks noGrp="1"/>
          </p:cNvSpPr>
          <p:nvPr>
            <p:ph type="dt" sz="half" idx="10"/>
          </p:nvPr>
        </p:nvSpPr>
        <p:spPr/>
        <p:txBody>
          <a:bodyPr/>
          <a:lstStyle/>
          <a:p>
            <a:fld id="{8F611557-85F6-4F26-9799-499584B2ECB9}" type="datetimeFigureOut">
              <a:rPr lang="es-MX" smtClean="0"/>
              <a:t>19/06/2021</a:t>
            </a:fld>
            <a:endParaRPr lang="es-MX" dirty="0"/>
          </a:p>
        </p:txBody>
      </p:sp>
      <p:sp>
        <p:nvSpPr>
          <p:cNvPr id="8" name="Marcador de pie de página 7">
            <a:extLst>
              <a:ext uri="{FF2B5EF4-FFF2-40B4-BE49-F238E27FC236}">
                <a16:creationId xmlns:a16="http://schemas.microsoft.com/office/drawing/2014/main" id="{58863377-0EF3-4D12-BE84-173F118B7C77}"/>
              </a:ext>
            </a:extLst>
          </p:cNvPr>
          <p:cNvSpPr>
            <a:spLocks noGrp="1"/>
          </p:cNvSpPr>
          <p:nvPr>
            <p:ph type="ftr" sz="quarter" idx="11"/>
          </p:nvPr>
        </p:nvSpPr>
        <p:spPr/>
        <p:txBody>
          <a:bodyPr/>
          <a:lstStyle/>
          <a:p>
            <a:endParaRPr lang="es-MX" dirty="0"/>
          </a:p>
        </p:txBody>
      </p:sp>
      <p:sp>
        <p:nvSpPr>
          <p:cNvPr id="9" name="Marcador de número de diapositiva 8">
            <a:extLst>
              <a:ext uri="{FF2B5EF4-FFF2-40B4-BE49-F238E27FC236}">
                <a16:creationId xmlns:a16="http://schemas.microsoft.com/office/drawing/2014/main" id="{FC472CCF-1A88-4186-A3A6-2D0887503F3A}"/>
              </a:ext>
            </a:extLst>
          </p:cNvPr>
          <p:cNvSpPr>
            <a:spLocks noGrp="1"/>
          </p:cNvSpPr>
          <p:nvPr>
            <p:ph type="sldNum" sz="quarter" idx="12"/>
          </p:nvPr>
        </p:nvSpPr>
        <p:spPr/>
        <p:txBody>
          <a:bodyPr/>
          <a:lstStyle/>
          <a:p>
            <a:fld id="{CC0B9D31-CAC2-45B1-ABBF-36BC548CC5CF}" type="slidenum">
              <a:rPr lang="es-MX" smtClean="0"/>
              <a:t>‹Nº›</a:t>
            </a:fld>
            <a:endParaRPr lang="es-MX" dirty="0"/>
          </a:p>
        </p:txBody>
      </p:sp>
    </p:spTree>
    <p:extLst>
      <p:ext uri="{BB962C8B-B14F-4D97-AF65-F5344CB8AC3E}">
        <p14:creationId xmlns:p14="http://schemas.microsoft.com/office/powerpoint/2010/main" val="4232604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76162F-ECEB-4B5D-89FA-75F566481A9F}"/>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46BB66A0-AE48-4FD2-9AE2-21C74F1E4AFD}"/>
              </a:ext>
            </a:extLst>
          </p:cNvPr>
          <p:cNvSpPr>
            <a:spLocks noGrp="1"/>
          </p:cNvSpPr>
          <p:nvPr>
            <p:ph type="dt" sz="half" idx="10"/>
          </p:nvPr>
        </p:nvSpPr>
        <p:spPr/>
        <p:txBody>
          <a:bodyPr/>
          <a:lstStyle/>
          <a:p>
            <a:fld id="{8F611557-85F6-4F26-9799-499584B2ECB9}" type="datetimeFigureOut">
              <a:rPr lang="es-MX" smtClean="0"/>
              <a:t>19/06/2021</a:t>
            </a:fld>
            <a:endParaRPr lang="es-MX" dirty="0"/>
          </a:p>
        </p:txBody>
      </p:sp>
      <p:sp>
        <p:nvSpPr>
          <p:cNvPr id="4" name="Marcador de pie de página 3">
            <a:extLst>
              <a:ext uri="{FF2B5EF4-FFF2-40B4-BE49-F238E27FC236}">
                <a16:creationId xmlns:a16="http://schemas.microsoft.com/office/drawing/2014/main" id="{37BE26EC-E1B1-43D6-938F-570DECCE8773}"/>
              </a:ext>
            </a:extLst>
          </p:cNvPr>
          <p:cNvSpPr>
            <a:spLocks noGrp="1"/>
          </p:cNvSpPr>
          <p:nvPr>
            <p:ph type="ftr" sz="quarter" idx="11"/>
          </p:nvPr>
        </p:nvSpPr>
        <p:spPr/>
        <p:txBody>
          <a:bodyPr/>
          <a:lstStyle/>
          <a:p>
            <a:endParaRPr lang="es-MX" dirty="0"/>
          </a:p>
        </p:txBody>
      </p:sp>
      <p:sp>
        <p:nvSpPr>
          <p:cNvPr id="5" name="Marcador de número de diapositiva 4">
            <a:extLst>
              <a:ext uri="{FF2B5EF4-FFF2-40B4-BE49-F238E27FC236}">
                <a16:creationId xmlns:a16="http://schemas.microsoft.com/office/drawing/2014/main" id="{CAC9AE0E-83B4-4A9F-99E9-08A861921578}"/>
              </a:ext>
            </a:extLst>
          </p:cNvPr>
          <p:cNvSpPr>
            <a:spLocks noGrp="1"/>
          </p:cNvSpPr>
          <p:nvPr>
            <p:ph type="sldNum" sz="quarter" idx="12"/>
          </p:nvPr>
        </p:nvSpPr>
        <p:spPr/>
        <p:txBody>
          <a:bodyPr/>
          <a:lstStyle/>
          <a:p>
            <a:fld id="{CC0B9D31-CAC2-45B1-ABBF-36BC548CC5CF}" type="slidenum">
              <a:rPr lang="es-MX" smtClean="0"/>
              <a:t>‹Nº›</a:t>
            </a:fld>
            <a:endParaRPr lang="es-MX" dirty="0"/>
          </a:p>
        </p:txBody>
      </p:sp>
    </p:spTree>
    <p:extLst>
      <p:ext uri="{BB962C8B-B14F-4D97-AF65-F5344CB8AC3E}">
        <p14:creationId xmlns:p14="http://schemas.microsoft.com/office/powerpoint/2010/main" val="968707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BC09B897-1F3A-4412-8875-A0679F841B3E}"/>
              </a:ext>
            </a:extLst>
          </p:cNvPr>
          <p:cNvSpPr>
            <a:spLocks noGrp="1"/>
          </p:cNvSpPr>
          <p:nvPr>
            <p:ph type="dt" sz="half" idx="10"/>
          </p:nvPr>
        </p:nvSpPr>
        <p:spPr/>
        <p:txBody>
          <a:bodyPr/>
          <a:lstStyle/>
          <a:p>
            <a:fld id="{8F611557-85F6-4F26-9799-499584B2ECB9}" type="datetimeFigureOut">
              <a:rPr lang="es-MX" smtClean="0"/>
              <a:t>19/06/2021</a:t>
            </a:fld>
            <a:endParaRPr lang="es-MX" dirty="0"/>
          </a:p>
        </p:txBody>
      </p:sp>
      <p:sp>
        <p:nvSpPr>
          <p:cNvPr id="3" name="Marcador de pie de página 2">
            <a:extLst>
              <a:ext uri="{FF2B5EF4-FFF2-40B4-BE49-F238E27FC236}">
                <a16:creationId xmlns:a16="http://schemas.microsoft.com/office/drawing/2014/main" id="{4B196CB5-5148-4B7D-A4C4-D0055795597D}"/>
              </a:ext>
            </a:extLst>
          </p:cNvPr>
          <p:cNvSpPr>
            <a:spLocks noGrp="1"/>
          </p:cNvSpPr>
          <p:nvPr>
            <p:ph type="ftr" sz="quarter" idx="11"/>
          </p:nvPr>
        </p:nvSpPr>
        <p:spPr/>
        <p:txBody>
          <a:bodyPr/>
          <a:lstStyle/>
          <a:p>
            <a:endParaRPr lang="es-MX" dirty="0"/>
          </a:p>
        </p:txBody>
      </p:sp>
      <p:sp>
        <p:nvSpPr>
          <p:cNvPr id="4" name="Marcador de número de diapositiva 3">
            <a:extLst>
              <a:ext uri="{FF2B5EF4-FFF2-40B4-BE49-F238E27FC236}">
                <a16:creationId xmlns:a16="http://schemas.microsoft.com/office/drawing/2014/main" id="{CFC59E4E-DD1E-4F6B-A2C0-D5B5D9692C8B}"/>
              </a:ext>
            </a:extLst>
          </p:cNvPr>
          <p:cNvSpPr>
            <a:spLocks noGrp="1"/>
          </p:cNvSpPr>
          <p:nvPr>
            <p:ph type="sldNum" sz="quarter" idx="12"/>
          </p:nvPr>
        </p:nvSpPr>
        <p:spPr/>
        <p:txBody>
          <a:bodyPr/>
          <a:lstStyle/>
          <a:p>
            <a:fld id="{CC0B9D31-CAC2-45B1-ABBF-36BC548CC5CF}" type="slidenum">
              <a:rPr lang="es-MX" smtClean="0"/>
              <a:t>‹Nº›</a:t>
            </a:fld>
            <a:endParaRPr lang="es-MX" dirty="0"/>
          </a:p>
        </p:txBody>
      </p:sp>
    </p:spTree>
    <p:extLst>
      <p:ext uri="{BB962C8B-B14F-4D97-AF65-F5344CB8AC3E}">
        <p14:creationId xmlns:p14="http://schemas.microsoft.com/office/powerpoint/2010/main" val="1756100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E5D268-FCEE-4D66-BE0A-C5AD0D1BC2A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86C05BB2-C32A-4A13-8D47-397D4A1667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ABFC7D64-4727-4F78-AA85-BB2C4AAC8F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BEBB8B0-70C0-425D-8EA3-E38E1423CCD3}"/>
              </a:ext>
            </a:extLst>
          </p:cNvPr>
          <p:cNvSpPr>
            <a:spLocks noGrp="1"/>
          </p:cNvSpPr>
          <p:nvPr>
            <p:ph type="dt" sz="half" idx="10"/>
          </p:nvPr>
        </p:nvSpPr>
        <p:spPr/>
        <p:txBody>
          <a:bodyPr/>
          <a:lstStyle/>
          <a:p>
            <a:fld id="{8F611557-85F6-4F26-9799-499584B2ECB9}" type="datetimeFigureOut">
              <a:rPr lang="es-MX" smtClean="0"/>
              <a:t>19/06/2021</a:t>
            </a:fld>
            <a:endParaRPr lang="es-MX" dirty="0"/>
          </a:p>
        </p:txBody>
      </p:sp>
      <p:sp>
        <p:nvSpPr>
          <p:cNvPr id="6" name="Marcador de pie de página 5">
            <a:extLst>
              <a:ext uri="{FF2B5EF4-FFF2-40B4-BE49-F238E27FC236}">
                <a16:creationId xmlns:a16="http://schemas.microsoft.com/office/drawing/2014/main" id="{F34BF7B1-2A1B-479F-ACB2-09B458D7AA01}"/>
              </a:ext>
            </a:extLst>
          </p:cNvPr>
          <p:cNvSpPr>
            <a:spLocks noGrp="1"/>
          </p:cNvSpPr>
          <p:nvPr>
            <p:ph type="ftr" sz="quarter" idx="11"/>
          </p:nvPr>
        </p:nvSpPr>
        <p:spPr/>
        <p:txBody>
          <a:bodyPr/>
          <a:lstStyle/>
          <a:p>
            <a:endParaRPr lang="es-MX" dirty="0"/>
          </a:p>
        </p:txBody>
      </p:sp>
      <p:sp>
        <p:nvSpPr>
          <p:cNvPr id="7" name="Marcador de número de diapositiva 6">
            <a:extLst>
              <a:ext uri="{FF2B5EF4-FFF2-40B4-BE49-F238E27FC236}">
                <a16:creationId xmlns:a16="http://schemas.microsoft.com/office/drawing/2014/main" id="{412A06F9-80E0-4D78-A640-494BA25D7656}"/>
              </a:ext>
            </a:extLst>
          </p:cNvPr>
          <p:cNvSpPr>
            <a:spLocks noGrp="1"/>
          </p:cNvSpPr>
          <p:nvPr>
            <p:ph type="sldNum" sz="quarter" idx="12"/>
          </p:nvPr>
        </p:nvSpPr>
        <p:spPr/>
        <p:txBody>
          <a:bodyPr/>
          <a:lstStyle/>
          <a:p>
            <a:fld id="{CC0B9D31-CAC2-45B1-ABBF-36BC548CC5CF}" type="slidenum">
              <a:rPr lang="es-MX" smtClean="0"/>
              <a:t>‹Nº›</a:t>
            </a:fld>
            <a:endParaRPr lang="es-MX" dirty="0"/>
          </a:p>
        </p:txBody>
      </p:sp>
    </p:spTree>
    <p:extLst>
      <p:ext uri="{BB962C8B-B14F-4D97-AF65-F5344CB8AC3E}">
        <p14:creationId xmlns:p14="http://schemas.microsoft.com/office/powerpoint/2010/main" val="1236149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D11A41-D7CF-4C5A-A40F-DA4087B735C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B8C15BC5-CB75-4564-A2E5-ED8A51E2A8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dirty="0"/>
          </a:p>
        </p:txBody>
      </p:sp>
      <p:sp>
        <p:nvSpPr>
          <p:cNvPr id="4" name="Marcador de texto 3">
            <a:extLst>
              <a:ext uri="{FF2B5EF4-FFF2-40B4-BE49-F238E27FC236}">
                <a16:creationId xmlns:a16="http://schemas.microsoft.com/office/drawing/2014/main" id="{E5516D92-9F06-4627-9889-5F5C33F1BE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58E2653-4E73-43D6-BD0A-FA21A9976695}"/>
              </a:ext>
            </a:extLst>
          </p:cNvPr>
          <p:cNvSpPr>
            <a:spLocks noGrp="1"/>
          </p:cNvSpPr>
          <p:nvPr>
            <p:ph type="dt" sz="half" idx="10"/>
          </p:nvPr>
        </p:nvSpPr>
        <p:spPr/>
        <p:txBody>
          <a:bodyPr/>
          <a:lstStyle/>
          <a:p>
            <a:fld id="{8F611557-85F6-4F26-9799-499584B2ECB9}" type="datetimeFigureOut">
              <a:rPr lang="es-MX" smtClean="0"/>
              <a:t>19/06/2021</a:t>
            </a:fld>
            <a:endParaRPr lang="es-MX" dirty="0"/>
          </a:p>
        </p:txBody>
      </p:sp>
      <p:sp>
        <p:nvSpPr>
          <p:cNvPr id="6" name="Marcador de pie de página 5">
            <a:extLst>
              <a:ext uri="{FF2B5EF4-FFF2-40B4-BE49-F238E27FC236}">
                <a16:creationId xmlns:a16="http://schemas.microsoft.com/office/drawing/2014/main" id="{033395A1-501D-4F0B-89BF-DC581F3788AC}"/>
              </a:ext>
            </a:extLst>
          </p:cNvPr>
          <p:cNvSpPr>
            <a:spLocks noGrp="1"/>
          </p:cNvSpPr>
          <p:nvPr>
            <p:ph type="ftr" sz="quarter" idx="11"/>
          </p:nvPr>
        </p:nvSpPr>
        <p:spPr/>
        <p:txBody>
          <a:bodyPr/>
          <a:lstStyle/>
          <a:p>
            <a:endParaRPr lang="es-MX" dirty="0"/>
          </a:p>
        </p:txBody>
      </p:sp>
      <p:sp>
        <p:nvSpPr>
          <p:cNvPr id="7" name="Marcador de número de diapositiva 6">
            <a:extLst>
              <a:ext uri="{FF2B5EF4-FFF2-40B4-BE49-F238E27FC236}">
                <a16:creationId xmlns:a16="http://schemas.microsoft.com/office/drawing/2014/main" id="{A33DA981-1F79-47D2-984E-0F3197479BC8}"/>
              </a:ext>
            </a:extLst>
          </p:cNvPr>
          <p:cNvSpPr>
            <a:spLocks noGrp="1"/>
          </p:cNvSpPr>
          <p:nvPr>
            <p:ph type="sldNum" sz="quarter" idx="12"/>
          </p:nvPr>
        </p:nvSpPr>
        <p:spPr/>
        <p:txBody>
          <a:bodyPr/>
          <a:lstStyle/>
          <a:p>
            <a:fld id="{CC0B9D31-CAC2-45B1-ABBF-36BC548CC5CF}" type="slidenum">
              <a:rPr lang="es-MX" smtClean="0"/>
              <a:t>‹Nº›</a:t>
            </a:fld>
            <a:endParaRPr lang="es-MX" dirty="0"/>
          </a:p>
        </p:txBody>
      </p:sp>
    </p:spTree>
    <p:extLst>
      <p:ext uri="{BB962C8B-B14F-4D97-AF65-F5344CB8AC3E}">
        <p14:creationId xmlns:p14="http://schemas.microsoft.com/office/powerpoint/2010/main" val="1864801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FD58D734-BE74-4A15-B42D-4338924229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99B7EC5A-3F86-4843-9F72-B16A828F83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4A4CAB73-C30B-43B2-AF1A-C4533E4D32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611557-85F6-4F26-9799-499584B2ECB9}" type="datetimeFigureOut">
              <a:rPr lang="es-MX" smtClean="0"/>
              <a:t>19/06/2021</a:t>
            </a:fld>
            <a:endParaRPr lang="es-MX" dirty="0"/>
          </a:p>
        </p:txBody>
      </p:sp>
      <p:sp>
        <p:nvSpPr>
          <p:cNvPr id="5" name="Marcador de pie de página 4">
            <a:extLst>
              <a:ext uri="{FF2B5EF4-FFF2-40B4-BE49-F238E27FC236}">
                <a16:creationId xmlns:a16="http://schemas.microsoft.com/office/drawing/2014/main" id="{CAB8BA02-58C7-4FB2-A6B1-D8E31A8075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dirty="0"/>
          </a:p>
        </p:txBody>
      </p:sp>
      <p:sp>
        <p:nvSpPr>
          <p:cNvPr id="6" name="Marcador de número de diapositiva 5">
            <a:extLst>
              <a:ext uri="{FF2B5EF4-FFF2-40B4-BE49-F238E27FC236}">
                <a16:creationId xmlns:a16="http://schemas.microsoft.com/office/drawing/2014/main" id="{A6F4494C-98D7-48A1-A2C9-46CE8182CD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0B9D31-CAC2-45B1-ABBF-36BC548CC5CF}" type="slidenum">
              <a:rPr lang="es-MX" smtClean="0"/>
              <a:t>‹Nº›</a:t>
            </a:fld>
            <a:endParaRPr lang="es-MX" dirty="0"/>
          </a:p>
        </p:txBody>
      </p:sp>
    </p:spTree>
    <p:extLst>
      <p:ext uri="{BB962C8B-B14F-4D97-AF65-F5344CB8AC3E}">
        <p14:creationId xmlns:p14="http://schemas.microsoft.com/office/powerpoint/2010/main" val="16708510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43BF0C-D9D8-450E-B990-A81B241C4633}"/>
              </a:ext>
            </a:extLst>
          </p:cNvPr>
          <p:cNvSpPr>
            <a:spLocks noGrp="1"/>
          </p:cNvSpPr>
          <p:nvPr>
            <p:ph type="ctrTitle"/>
          </p:nvPr>
        </p:nvSpPr>
        <p:spPr/>
        <p:txBody>
          <a:bodyPr>
            <a:normAutofit/>
          </a:bodyPr>
          <a:lstStyle/>
          <a:p>
            <a:r>
              <a:rPr lang="es-MX" dirty="0"/>
              <a:t>Taller de bases de datos</a:t>
            </a:r>
          </a:p>
        </p:txBody>
      </p:sp>
      <p:sp>
        <p:nvSpPr>
          <p:cNvPr id="3" name="Subtítulo 2">
            <a:extLst>
              <a:ext uri="{FF2B5EF4-FFF2-40B4-BE49-F238E27FC236}">
                <a16:creationId xmlns:a16="http://schemas.microsoft.com/office/drawing/2014/main" id="{55E21E6E-F9D0-46AD-B3E1-555701A19C7E}"/>
              </a:ext>
            </a:extLst>
          </p:cNvPr>
          <p:cNvSpPr>
            <a:spLocks noGrp="1"/>
          </p:cNvSpPr>
          <p:nvPr>
            <p:ph type="subTitle" idx="1"/>
          </p:nvPr>
        </p:nvSpPr>
        <p:spPr/>
        <p:txBody>
          <a:bodyPr/>
          <a:lstStyle/>
          <a:p>
            <a:endParaRPr lang="es-MX" dirty="0"/>
          </a:p>
        </p:txBody>
      </p:sp>
    </p:spTree>
    <p:extLst>
      <p:ext uri="{BB962C8B-B14F-4D97-AF65-F5344CB8AC3E}">
        <p14:creationId xmlns:p14="http://schemas.microsoft.com/office/powerpoint/2010/main" val="10683045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EC950F-B781-4EF9-B8A5-E84DEBF3518F}"/>
              </a:ext>
            </a:extLst>
          </p:cNvPr>
          <p:cNvSpPr>
            <a:spLocks noGrp="1"/>
          </p:cNvSpPr>
          <p:nvPr>
            <p:ph type="title"/>
          </p:nvPr>
        </p:nvSpPr>
        <p:spPr/>
        <p:txBody>
          <a:bodyPr/>
          <a:lstStyle/>
          <a:p>
            <a:r>
              <a:rPr lang="es-MX" dirty="0"/>
              <a:t>Muestra de creación de los triggers</a:t>
            </a:r>
          </a:p>
        </p:txBody>
      </p:sp>
      <p:sp>
        <p:nvSpPr>
          <p:cNvPr id="3" name="Marcador de contenido 2">
            <a:extLst>
              <a:ext uri="{FF2B5EF4-FFF2-40B4-BE49-F238E27FC236}">
                <a16:creationId xmlns:a16="http://schemas.microsoft.com/office/drawing/2014/main" id="{FEB2CF44-102E-40BC-ACD0-B1BAB7CB0B28}"/>
              </a:ext>
            </a:extLst>
          </p:cNvPr>
          <p:cNvSpPr>
            <a:spLocks noGrp="1"/>
          </p:cNvSpPr>
          <p:nvPr>
            <p:ph idx="1"/>
          </p:nvPr>
        </p:nvSpPr>
        <p:spPr/>
        <p:txBody>
          <a:bodyPr/>
          <a:lstStyle/>
          <a:p>
            <a:pPr marL="0" indent="0">
              <a:buNone/>
            </a:pPr>
            <a:r>
              <a:rPr lang="es-MX" dirty="0"/>
              <a:t>Este trigger, luego de</a:t>
            </a:r>
          </a:p>
          <a:p>
            <a:pPr marL="0" indent="0">
              <a:buNone/>
            </a:pPr>
            <a:r>
              <a:rPr lang="es-MX" dirty="0"/>
              <a:t>actualizar un dato en </a:t>
            </a:r>
          </a:p>
          <a:p>
            <a:pPr marL="0" indent="0">
              <a:buNone/>
            </a:pPr>
            <a:r>
              <a:rPr lang="es-MX" dirty="0"/>
              <a:t>La tabla producto,</a:t>
            </a:r>
          </a:p>
          <a:p>
            <a:pPr marL="0" indent="0">
              <a:buNone/>
            </a:pPr>
            <a:r>
              <a:rPr lang="es-MX" dirty="0"/>
              <a:t>actualiza también de</a:t>
            </a:r>
          </a:p>
          <a:p>
            <a:pPr marL="0" indent="0">
              <a:buNone/>
            </a:pPr>
            <a:r>
              <a:rPr lang="es-MX" dirty="0"/>
              <a:t>la tabla nombrada</a:t>
            </a:r>
          </a:p>
          <a:p>
            <a:pPr marL="0" indent="0">
              <a:buNone/>
            </a:pPr>
            <a:r>
              <a:rPr lang="es-MX" dirty="0"/>
              <a:t>producto_historial, el campo fechaUltimaMod por la fecha actual y el campo situación, a “actualizado” ambos campos donde el id sea igual al del id del registro actualizado de la tabla para la cual fue creado el trigger.</a:t>
            </a:r>
          </a:p>
        </p:txBody>
      </p:sp>
      <p:pic>
        <p:nvPicPr>
          <p:cNvPr id="5" name="Imagen 4">
            <a:extLst>
              <a:ext uri="{FF2B5EF4-FFF2-40B4-BE49-F238E27FC236}">
                <a16:creationId xmlns:a16="http://schemas.microsoft.com/office/drawing/2014/main" id="{F67B24FE-4F94-4C44-A718-9BB7EBA3881E}"/>
              </a:ext>
            </a:extLst>
          </p:cNvPr>
          <p:cNvPicPr>
            <a:picLocks noChangeAspect="1"/>
          </p:cNvPicPr>
          <p:nvPr/>
        </p:nvPicPr>
        <p:blipFill>
          <a:blip r:embed="rId2"/>
          <a:stretch>
            <a:fillRect/>
          </a:stretch>
        </p:blipFill>
        <p:spPr>
          <a:xfrm>
            <a:off x="3973294" y="1690688"/>
            <a:ext cx="8218706" cy="2746375"/>
          </a:xfrm>
          <a:prstGeom prst="rect">
            <a:avLst/>
          </a:prstGeom>
        </p:spPr>
      </p:pic>
    </p:spTree>
    <p:extLst>
      <p:ext uri="{BB962C8B-B14F-4D97-AF65-F5344CB8AC3E}">
        <p14:creationId xmlns:p14="http://schemas.microsoft.com/office/powerpoint/2010/main" val="520437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C3E4B3-3BBA-4E9E-9A48-56586DBA8DCA}"/>
              </a:ext>
            </a:extLst>
          </p:cNvPr>
          <p:cNvSpPr>
            <a:spLocks noGrp="1"/>
          </p:cNvSpPr>
          <p:nvPr>
            <p:ph type="title"/>
          </p:nvPr>
        </p:nvSpPr>
        <p:spPr/>
        <p:txBody>
          <a:bodyPr/>
          <a:lstStyle/>
          <a:p>
            <a:r>
              <a:rPr lang="es-MX" dirty="0"/>
              <a:t>Muestra de la creación de procedimientos almacenados</a:t>
            </a:r>
          </a:p>
        </p:txBody>
      </p:sp>
      <p:sp>
        <p:nvSpPr>
          <p:cNvPr id="3" name="Marcador de contenido 2">
            <a:extLst>
              <a:ext uri="{FF2B5EF4-FFF2-40B4-BE49-F238E27FC236}">
                <a16:creationId xmlns:a16="http://schemas.microsoft.com/office/drawing/2014/main" id="{EE6895CF-AFA3-4D61-82C7-3704A76FE667}"/>
              </a:ext>
            </a:extLst>
          </p:cNvPr>
          <p:cNvSpPr>
            <a:spLocks noGrp="1"/>
          </p:cNvSpPr>
          <p:nvPr>
            <p:ph idx="1"/>
          </p:nvPr>
        </p:nvSpPr>
        <p:spPr>
          <a:xfrm>
            <a:off x="838200" y="1825625"/>
            <a:ext cx="4974174" cy="4351338"/>
          </a:xfrm>
        </p:spPr>
        <p:txBody>
          <a:bodyPr>
            <a:normAutofit lnSpcReduction="10000"/>
          </a:bodyPr>
          <a:lstStyle/>
          <a:p>
            <a:r>
              <a:rPr lang="es-MX" dirty="0"/>
              <a:t>Este procedimiento actualiza en la tabla empleado los campos nombreEmpleado, idSucursal, idPuesto por los datos guardados en los parámetros @nombre, @sucursal y @puesto, el campo estatus por 1 donde el idEmpleado sea igual al parámetro @id. Todos los parámetros son dados por el usuario.</a:t>
            </a:r>
          </a:p>
        </p:txBody>
      </p:sp>
      <p:pic>
        <p:nvPicPr>
          <p:cNvPr id="5" name="Imagen 4">
            <a:extLst>
              <a:ext uri="{FF2B5EF4-FFF2-40B4-BE49-F238E27FC236}">
                <a16:creationId xmlns:a16="http://schemas.microsoft.com/office/drawing/2014/main" id="{E9AE2E3F-7FF1-400A-9EC1-88C01C78C19B}"/>
              </a:ext>
            </a:extLst>
          </p:cNvPr>
          <p:cNvPicPr>
            <a:picLocks noChangeAspect="1"/>
          </p:cNvPicPr>
          <p:nvPr/>
        </p:nvPicPr>
        <p:blipFill>
          <a:blip r:embed="rId2"/>
          <a:stretch>
            <a:fillRect/>
          </a:stretch>
        </p:blipFill>
        <p:spPr>
          <a:xfrm>
            <a:off x="5812374" y="1690688"/>
            <a:ext cx="6379626" cy="5014912"/>
          </a:xfrm>
          <a:prstGeom prst="rect">
            <a:avLst/>
          </a:prstGeom>
        </p:spPr>
      </p:pic>
    </p:spTree>
    <p:extLst>
      <p:ext uri="{BB962C8B-B14F-4D97-AF65-F5344CB8AC3E}">
        <p14:creationId xmlns:p14="http://schemas.microsoft.com/office/powerpoint/2010/main" val="1072223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BF758B-C103-46BE-A322-0605B54AF451}"/>
              </a:ext>
            </a:extLst>
          </p:cNvPr>
          <p:cNvSpPr>
            <a:spLocks noGrp="1"/>
          </p:cNvSpPr>
          <p:nvPr>
            <p:ph type="title"/>
          </p:nvPr>
        </p:nvSpPr>
        <p:spPr/>
        <p:txBody>
          <a:bodyPr/>
          <a:lstStyle/>
          <a:p>
            <a:r>
              <a:rPr lang="es-MX" dirty="0"/>
              <a:t>Muestra de las funciones T-SQL</a:t>
            </a:r>
          </a:p>
        </p:txBody>
      </p:sp>
      <p:sp>
        <p:nvSpPr>
          <p:cNvPr id="3" name="Marcador de contenido 2">
            <a:extLst>
              <a:ext uri="{FF2B5EF4-FFF2-40B4-BE49-F238E27FC236}">
                <a16:creationId xmlns:a16="http://schemas.microsoft.com/office/drawing/2014/main" id="{19561C88-E6AC-4423-B870-303096283B57}"/>
              </a:ext>
            </a:extLst>
          </p:cNvPr>
          <p:cNvSpPr>
            <a:spLocks noGrp="1"/>
          </p:cNvSpPr>
          <p:nvPr>
            <p:ph idx="1"/>
          </p:nvPr>
        </p:nvSpPr>
        <p:spPr>
          <a:xfrm>
            <a:off x="838200" y="1825625"/>
            <a:ext cx="3370457" cy="4351338"/>
          </a:xfrm>
        </p:spPr>
        <p:txBody>
          <a:bodyPr/>
          <a:lstStyle/>
          <a:p>
            <a:pPr marL="0" indent="0">
              <a:buNone/>
            </a:pPr>
            <a:r>
              <a:rPr lang="es-MX" dirty="0"/>
              <a:t>La primera función cuenta el número de registros donde el montoComision sea &gt; a 15, la segunda da la sumatoria de la misma columna, las 2 últimas funciones dan el máximo y mínimo de la columna.</a:t>
            </a:r>
          </a:p>
        </p:txBody>
      </p:sp>
      <p:pic>
        <p:nvPicPr>
          <p:cNvPr id="5" name="Imagen 4">
            <a:extLst>
              <a:ext uri="{FF2B5EF4-FFF2-40B4-BE49-F238E27FC236}">
                <a16:creationId xmlns:a16="http://schemas.microsoft.com/office/drawing/2014/main" id="{56D244F3-301F-4187-9102-9E8C3AF22786}"/>
              </a:ext>
            </a:extLst>
          </p:cNvPr>
          <p:cNvPicPr>
            <a:picLocks noChangeAspect="1"/>
          </p:cNvPicPr>
          <p:nvPr/>
        </p:nvPicPr>
        <p:blipFill>
          <a:blip r:embed="rId2"/>
          <a:stretch>
            <a:fillRect/>
          </a:stretch>
        </p:blipFill>
        <p:spPr>
          <a:xfrm>
            <a:off x="4208657" y="1825625"/>
            <a:ext cx="7734813" cy="3552524"/>
          </a:xfrm>
          <a:prstGeom prst="rect">
            <a:avLst/>
          </a:prstGeom>
        </p:spPr>
      </p:pic>
    </p:spTree>
    <p:extLst>
      <p:ext uri="{BB962C8B-B14F-4D97-AF65-F5344CB8AC3E}">
        <p14:creationId xmlns:p14="http://schemas.microsoft.com/office/powerpoint/2010/main" val="3043330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0E73D5-A972-4CC2-9DFE-739E0CFCB629}"/>
              </a:ext>
            </a:extLst>
          </p:cNvPr>
          <p:cNvSpPr>
            <a:spLocks noGrp="1"/>
          </p:cNvSpPr>
          <p:nvPr>
            <p:ph type="title"/>
          </p:nvPr>
        </p:nvSpPr>
        <p:spPr/>
        <p:txBody>
          <a:bodyPr/>
          <a:lstStyle/>
          <a:p>
            <a:r>
              <a:rPr lang="es-MX" dirty="0"/>
              <a:t>Muestra de las funciones de T-SQL</a:t>
            </a:r>
          </a:p>
        </p:txBody>
      </p:sp>
      <p:sp>
        <p:nvSpPr>
          <p:cNvPr id="3" name="Marcador de contenido 2">
            <a:extLst>
              <a:ext uri="{FF2B5EF4-FFF2-40B4-BE49-F238E27FC236}">
                <a16:creationId xmlns:a16="http://schemas.microsoft.com/office/drawing/2014/main" id="{CBBEA373-098C-49A8-8FA0-2D3586B03B6F}"/>
              </a:ext>
            </a:extLst>
          </p:cNvPr>
          <p:cNvSpPr>
            <a:spLocks noGrp="1"/>
          </p:cNvSpPr>
          <p:nvPr>
            <p:ph idx="1"/>
          </p:nvPr>
        </p:nvSpPr>
        <p:spPr>
          <a:xfrm>
            <a:off x="838200" y="1825625"/>
            <a:ext cx="5854148" cy="4800462"/>
          </a:xfrm>
        </p:spPr>
        <p:txBody>
          <a:bodyPr/>
          <a:lstStyle/>
          <a:p>
            <a:r>
              <a:rPr lang="es-MX" dirty="0"/>
              <a:t>Las funciones proporcionan la fecha del sistema, la hora, establecen una variable @datetime2 y obtiene el resultado de la suma de la fecha establecida mas fracciones de fecha</a:t>
            </a:r>
          </a:p>
          <a:p>
            <a:r>
              <a:rPr lang="es-MX" dirty="0"/>
              <a:t>La primera función nos muestra el valor ASCII de A, B, a, b, 1 y 2. La siguiente muestra la posición que ocupa TEST en el texto del 2do parámetro, la última concatena los valores en una cadena</a:t>
            </a:r>
          </a:p>
        </p:txBody>
      </p:sp>
      <p:pic>
        <p:nvPicPr>
          <p:cNvPr id="5" name="Imagen 4">
            <a:extLst>
              <a:ext uri="{FF2B5EF4-FFF2-40B4-BE49-F238E27FC236}">
                <a16:creationId xmlns:a16="http://schemas.microsoft.com/office/drawing/2014/main" id="{BEA54A4A-193A-4485-8550-E0A4363F7FDB}"/>
              </a:ext>
            </a:extLst>
          </p:cNvPr>
          <p:cNvPicPr>
            <a:picLocks noChangeAspect="1"/>
          </p:cNvPicPr>
          <p:nvPr/>
        </p:nvPicPr>
        <p:blipFill>
          <a:blip r:embed="rId2"/>
          <a:stretch>
            <a:fillRect/>
          </a:stretch>
        </p:blipFill>
        <p:spPr>
          <a:xfrm>
            <a:off x="6473686" y="1840322"/>
            <a:ext cx="5353888" cy="501927"/>
          </a:xfrm>
          <a:prstGeom prst="rect">
            <a:avLst/>
          </a:prstGeom>
        </p:spPr>
      </p:pic>
      <p:pic>
        <p:nvPicPr>
          <p:cNvPr id="7" name="Imagen 6">
            <a:extLst>
              <a:ext uri="{FF2B5EF4-FFF2-40B4-BE49-F238E27FC236}">
                <a16:creationId xmlns:a16="http://schemas.microsoft.com/office/drawing/2014/main" id="{D53F7F2F-EAAB-4EFE-BA92-FC7B350F4029}"/>
              </a:ext>
            </a:extLst>
          </p:cNvPr>
          <p:cNvPicPr>
            <a:picLocks noChangeAspect="1"/>
          </p:cNvPicPr>
          <p:nvPr/>
        </p:nvPicPr>
        <p:blipFill>
          <a:blip r:embed="rId3"/>
          <a:stretch>
            <a:fillRect/>
          </a:stretch>
        </p:blipFill>
        <p:spPr>
          <a:xfrm>
            <a:off x="6473686" y="2356946"/>
            <a:ext cx="5353888" cy="413428"/>
          </a:xfrm>
          <a:prstGeom prst="rect">
            <a:avLst/>
          </a:prstGeom>
        </p:spPr>
      </p:pic>
      <p:pic>
        <p:nvPicPr>
          <p:cNvPr id="9" name="Imagen 8">
            <a:extLst>
              <a:ext uri="{FF2B5EF4-FFF2-40B4-BE49-F238E27FC236}">
                <a16:creationId xmlns:a16="http://schemas.microsoft.com/office/drawing/2014/main" id="{65866182-9AD7-4F9E-BBC3-9CE1C7D3A331}"/>
              </a:ext>
            </a:extLst>
          </p:cNvPr>
          <p:cNvPicPr>
            <a:picLocks noChangeAspect="1"/>
          </p:cNvPicPr>
          <p:nvPr/>
        </p:nvPicPr>
        <p:blipFill>
          <a:blip r:embed="rId4"/>
          <a:stretch>
            <a:fillRect/>
          </a:stretch>
        </p:blipFill>
        <p:spPr>
          <a:xfrm>
            <a:off x="6473687" y="2770374"/>
            <a:ext cx="5353887" cy="236567"/>
          </a:xfrm>
          <a:prstGeom prst="rect">
            <a:avLst/>
          </a:prstGeom>
        </p:spPr>
      </p:pic>
      <p:pic>
        <p:nvPicPr>
          <p:cNvPr id="11" name="Imagen 10">
            <a:extLst>
              <a:ext uri="{FF2B5EF4-FFF2-40B4-BE49-F238E27FC236}">
                <a16:creationId xmlns:a16="http://schemas.microsoft.com/office/drawing/2014/main" id="{303878A9-5744-40ED-9032-BA5CA60F1284}"/>
              </a:ext>
            </a:extLst>
          </p:cNvPr>
          <p:cNvPicPr>
            <a:picLocks noChangeAspect="1"/>
          </p:cNvPicPr>
          <p:nvPr/>
        </p:nvPicPr>
        <p:blipFill>
          <a:blip r:embed="rId5"/>
          <a:stretch>
            <a:fillRect/>
          </a:stretch>
        </p:blipFill>
        <p:spPr>
          <a:xfrm>
            <a:off x="6473686" y="3006941"/>
            <a:ext cx="5505725" cy="678788"/>
          </a:xfrm>
          <a:prstGeom prst="rect">
            <a:avLst/>
          </a:prstGeom>
        </p:spPr>
      </p:pic>
      <p:pic>
        <p:nvPicPr>
          <p:cNvPr id="13" name="Imagen 12">
            <a:extLst>
              <a:ext uri="{FF2B5EF4-FFF2-40B4-BE49-F238E27FC236}">
                <a16:creationId xmlns:a16="http://schemas.microsoft.com/office/drawing/2014/main" id="{EF575A8A-9DAB-4673-9117-EB3E69D9DB53}"/>
              </a:ext>
            </a:extLst>
          </p:cNvPr>
          <p:cNvPicPr>
            <a:picLocks noChangeAspect="1"/>
          </p:cNvPicPr>
          <p:nvPr/>
        </p:nvPicPr>
        <p:blipFill>
          <a:blip r:embed="rId6"/>
          <a:stretch>
            <a:fillRect/>
          </a:stretch>
        </p:blipFill>
        <p:spPr>
          <a:xfrm>
            <a:off x="6539946" y="3820666"/>
            <a:ext cx="5505725" cy="2237677"/>
          </a:xfrm>
          <a:prstGeom prst="rect">
            <a:avLst/>
          </a:prstGeom>
        </p:spPr>
      </p:pic>
    </p:spTree>
    <p:extLst>
      <p:ext uri="{BB962C8B-B14F-4D97-AF65-F5344CB8AC3E}">
        <p14:creationId xmlns:p14="http://schemas.microsoft.com/office/powerpoint/2010/main" val="997891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5D8E74-9D24-417D-B60C-7BEA3DE0E4AC}"/>
              </a:ext>
            </a:extLst>
          </p:cNvPr>
          <p:cNvSpPr>
            <a:spLocks noGrp="1"/>
          </p:cNvSpPr>
          <p:nvPr>
            <p:ph type="title"/>
          </p:nvPr>
        </p:nvSpPr>
        <p:spPr/>
        <p:txBody>
          <a:bodyPr/>
          <a:lstStyle/>
          <a:p>
            <a:r>
              <a:rPr lang="es-MX" dirty="0"/>
              <a:t>Muestra de las funciones de T-SQL</a:t>
            </a:r>
          </a:p>
        </p:txBody>
      </p:sp>
      <p:sp>
        <p:nvSpPr>
          <p:cNvPr id="3" name="Marcador de contenido 2">
            <a:extLst>
              <a:ext uri="{FF2B5EF4-FFF2-40B4-BE49-F238E27FC236}">
                <a16:creationId xmlns:a16="http://schemas.microsoft.com/office/drawing/2014/main" id="{99899604-226D-4C87-9142-C406E35C0B96}"/>
              </a:ext>
            </a:extLst>
          </p:cNvPr>
          <p:cNvSpPr>
            <a:spLocks noGrp="1"/>
          </p:cNvSpPr>
          <p:nvPr>
            <p:ph idx="1"/>
          </p:nvPr>
        </p:nvSpPr>
        <p:spPr>
          <a:xfrm>
            <a:off x="838200" y="3034747"/>
            <a:ext cx="10515600" cy="3458128"/>
          </a:xfrm>
        </p:spPr>
        <p:txBody>
          <a:bodyPr>
            <a:normAutofit lnSpcReduction="10000"/>
          </a:bodyPr>
          <a:lstStyle/>
          <a:p>
            <a:r>
              <a:rPr lang="es-MX" dirty="0"/>
              <a:t>Las 2 primeras funciones convierten el valor datetime a datetime2 y de datetime2 a datetime respectivamente.</a:t>
            </a:r>
          </a:p>
          <a:p>
            <a:r>
              <a:rPr lang="es-MX" dirty="0"/>
              <a:t>La penúltima función convierte montoComision a varchar</a:t>
            </a:r>
          </a:p>
          <a:p>
            <a:r>
              <a:rPr lang="es-MX" dirty="0"/>
              <a:t>La última función convierte el idMovimiento a varchar y el montoMovimiento a varchar. </a:t>
            </a:r>
          </a:p>
          <a:p>
            <a:r>
              <a:rPr lang="es-MX" dirty="0"/>
              <a:t>Las 4 funciones muestran al usuario el resultado mediante select y se especifican el nombre de las tablas y columnas de donde vienen los datos originales</a:t>
            </a:r>
          </a:p>
        </p:txBody>
      </p:sp>
      <p:pic>
        <p:nvPicPr>
          <p:cNvPr id="7" name="Imagen 6">
            <a:extLst>
              <a:ext uri="{FF2B5EF4-FFF2-40B4-BE49-F238E27FC236}">
                <a16:creationId xmlns:a16="http://schemas.microsoft.com/office/drawing/2014/main" id="{B47AC1D0-9C83-4D63-84CC-3936601BA5D0}"/>
              </a:ext>
            </a:extLst>
          </p:cNvPr>
          <p:cNvPicPr>
            <a:picLocks noChangeAspect="1"/>
          </p:cNvPicPr>
          <p:nvPr/>
        </p:nvPicPr>
        <p:blipFill>
          <a:blip r:embed="rId2"/>
          <a:stretch>
            <a:fillRect/>
          </a:stretch>
        </p:blipFill>
        <p:spPr>
          <a:xfrm>
            <a:off x="838200" y="1825625"/>
            <a:ext cx="10506457" cy="1209123"/>
          </a:xfrm>
          <a:prstGeom prst="rect">
            <a:avLst/>
          </a:prstGeom>
        </p:spPr>
      </p:pic>
    </p:spTree>
    <p:extLst>
      <p:ext uri="{BB962C8B-B14F-4D97-AF65-F5344CB8AC3E}">
        <p14:creationId xmlns:p14="http://schemas.microsoft.com/office/powerpoint/2010/main" val="794759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120CA9-CB0A-4B47-BBA3-85CF898A9C8D}"/>
              </a:ext>
            </a:extLst>
          </p:cNvPr>
          <p:cNvSpPr>
            <a:spLocks noGrp="1"/>
          </p:cNvSpPr>
          <p:nvPr>
            <p:ph type="title"/>
          </p:nvPr>
        </p:nvSpPr>
        <p:spPr/>
        <p:txBody>
          <a:bodyPr/>
          <a:lstStyle/>
          <a:p>
            <a:r>
              <a:rPr lang="es-MX" dirty="0"/>
              <a:t>Muestra de creación de las vistas</a:t>
            </a:r>
          </a:p>
        </p:txBody>
      </p:sp>
      <p:sp>
        <p:nvSpPr>
          <p:cNvPr id="3" name="Marcador de contenido 2">
            <a:extLst>
              <a:ext uri="{FF2B5EF4-FFF2-40B4-BE49-F238E27FC236}">
                <a16:creationId xmlns:a16="http://schemas.microsoft.com/office/drawing/2014/main" id="{7ED91D31-E65C-4CBD-9923-57AEE17CC588}"/>
              </a:ext>
            </a:extLst>
          </p:cNvPr>
          <p:cNvSpPr>
            <a:spLocks noGrp="1"/>
          </p:cNvSpPr>
          <p:nvPr>
            <p:ph idx="1"/>
          </p:nvPr>
        </p:nvSpPr>
        <p:spPr/>
        <p:txBody>
          <a:bodyPr/>
          <a:lstStyle/>
          <a:p>
            <a:r>
              <a:rPr lang="es-MX" dirty="0"/>
              <a:t>La siguiente vista nos muestra</a:t>
            </a:r>
          </a:p>
          <a:p>
            <a:pPr marL="0" indent="0">
              <a:buNone/>
            </a:pPr>
            <a:r>
              <a:rPr lang="es-MX" dirty="0"/>
              <a:t>los campos de la tabla sucursal</a:t>
            </a:r>
          </a:p>
          <a:p>
            <a:pPr marL="0" indent="0">
              <a:buNone/>
            </a:pPr>
            <a:r>
              <a:rPr lang="es-MX" dirty="0"/>
              <a:t>idSucursal y nombreSucursal</a:t>
            </a:r>
          </a:p>
          <a:p>
            <a:pPr marL="0" indent="0">
              <a:buNone/>
            </a:pPr>
            <a:r>
              <a:rPr lang="es-MX" dirty="0"/>
              <a:t>donde la longitud en caracteres</a:t>
            </a:r>
          </a:p>
          <a:p>
            <a:pPr marL="0" indent="0">
              <a:buNone/>
            </a:pPr>
            <a:r>
              <a:rPr lang="es-MX" dirty="0"/>
              <a:t>del campo direccionSucursal </a:t>
            </a:r>
          </a:p>
          <a:p>
            <a:pPr marL="0" indent="0">
              <a:buNone/>
            </a:pPr>
            <a:r>
              <a:rPr lang="es-MX" dirty="0"/>
              <a:t>sea igual o menor que 20. Además cada vista cuenta con </a:t>
            </a:r>
            <a:r>
              <a:rPr lang="es-MX" dirty="0" err="1"/>
              <a:t>go</a:t>
            </a:r>
            <a:r>
              <a:rPr lang="es-MX" dirty="0"/>
              <a:t> al final para finalizar el batch y en caso de que la view ya exista es dropeada para ser creada nuevamente.</a:t>
            </a:r>
          </a:p>
        </p:txBody>
      </p:sp>
      <p:pic>
        <p:nvPicPr>
          <p:cNvPr id="5" name="Imagen 4">
            <a:extLst>
              <a:ext uri="{FF2B5EF4-FFF2-40B4-BE49-F238E27FC236}">
                <a16:creationId xmlns:a16="http://schemas.microsoft.com/office/drawing/2014/main" id="{0BE0CC1F-18D3-478D-9927-078083C0E021}"/>
              </a:ext>
            </a:extLst>
          </p:cNvPr>
          <p:cNvPicPr>
            <a:picLocks noChangeAspect="1"/>
          </p:cNvPicPr>
          <p:nvPr/>
        </p:nvPicPr>
        <p:blipFill>
          <a:blip r:embed="rId2"/>
          <a:stretch>
            <a:fillRect/>
          </a:stretch>
        </p:blipFill>
        <p:spPr>
          <a:xfrm>
            <a:off x="5511868" y="1683924"/>
            <a:ext cx="6601089" cy="2431980"/>
          </a:xfrm>
          <a:prstGeom prst="rect">
            <a:avLst/>
          </a:prstGeom>
        </p:spPr>
      </p:pic>
    </p:spTree>
    <p:extLst>
      <p:ext uri="{BB962C8B-B14F-4D97-AF65-F5344CB8AC3E}">
        <p14:creationId xmlns:p14="http://schemas.microsoft.com/office/powerpoint/2010/main" val="41055478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E852C1-94C0-4E88-83EC-8BF601A2FFF3}"/>
              </a:ext>
            </a:extLst>
          </p:cNvPr>
          <p:cNvSpPr>
            <a:spLocks noGrp="1"/>
          </p:cNvSpPr>
          <p:nvPr>
            <p:ph type="title"/>
          </p:nvPr>
        </p:nvSpPr>
        <p:spPr/>
        <p:txBody>
          <a:bodyPr/>
          <a:lstStyle/>
          <a:p>
            <a:r>
              <a:rPr lang="es-MX" dirty="0"/>
              <a:t>Muestra de la población de las tablas</a:t>
            </a:r>
          </a:p>
        </p:txBody>
      </p:sp>
      <p:sp>
        <p:nvSpPr>
          <p:cNvPr id="3" name="Marcador de contenido 2">
            <a:extLst>
              <a:ext uri="{FF2B5EF4-FFF2-40B4-BE49-F238E27FC236}">
                <a16:creationId xmlns:a16="http://schemas.microsoft.com/office/drawing/2014/main" id="{69E47293-84C6-411E-8182-B6B098ED3B9B}"/>
              </a:ext>
            </a:extLst>
          </p:cNvPr>
          <p:cNvSpPr>
            <a:spLocks noGrp="1"/>
          </p:cNvSpPr>
          <p:nvPr>
            <p:ph idx="1"/>
          </p:nvPr>
        </p:nvSpPr>
        <p:spPr>
          <a:xfrm>
            <a:off x="838200" y="3991891"/>
            <a:ext cx="10515600" cy="2185072"/>
          </a:xfrm>
        </p:spPr>
        <p:txBody>
          <a:bodyPr/>
          <a:lstStyle/>
          <a:p>
            <a:r>
              <a:rPr lang="es-MX" dirty="0"/>
              <a:t>En el caso de esta tabla se ingresan el nombre de la sucursal, su dirección, ambos en formato varchar, el id de la ciudad ya que es una llave foránea, y por consiguiente debe ser de una ciudad ya existente, y el valor del campo estatus para observar la vigencia del dato.</a:t>
            </a:r>
          </a:p>
        </p:txBody>
      </p:sp>
      <p:pic>
        <p:nvPicPr>
          <p:cNvPr id="5" name="Imagen 4">
            <a:extLst>
              <a:ext uri="{FF2B5EF4-FFF2-40B4-BE49-F238E27FC236}">
                <a16:creationId xmlns:a16="http://schemas.microsoft.com/office/drawing/2014/main" id="{EF28DA60-2F59-4108-A6C5-80990B8E1051}"/>
              </a:ext>
            </a:extLst>
          </p:cNvPr>
          <p:cNvPicPr>
            <a:picLocks noChangeAspect="1"/>
          </p:cNvPicPr>
          <p:nvPr/>
        </p:nvPicPr>
        <p:blipFill>
          <a:blip r:embed="rId2"/>
          <a:stretch>
            <a:fillRect/>
          </a:stretch>
        </p:blipFill>
        <p:spPr>
          <a:xfrm>
            <a:off x="838200" y="1825624"/>
            <a:ext cx="11353800" cy="2185071"/>
          </a:xfrm>
          <a:prstGeom prst="rect">
            <a:avLst/>
          </a:prstGeom>
        </p:spPr>
      </p:pic>
    </p:spTree>
    <p:extLst>
      <p:ext uri="{BB962C8B-B14F-4D97-AF65-F5344CB8AC3E}">
        <p14:creationId xmlns:p14="http://schemas.microsoft.com/office/powerpoint/2010/main" val="17448482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C3F04D-2611-4E17-801B-4D56EF2CCC04}"/>
              </a:ext>
            </a:extLst>
          </p:cNvPr>
          <p:cNvSpPr>
            <a:spLocks noGrp="1"/>
          </p:cNvSpPr>
          <p:nvPr>
            <p:ph type="title"/>
          </p:nvPr>
        </p:nvSpPr>
        <p:spPr/>
        <p:txBody>
          <a:bodyPr/>
          <a:lstStyle/>
          <a:p>
            <a:r>
              <a:rPr lang="es-MX" dirty="0"/>
              <a:t>Muestra de la población de tablas NM</a:t>
            </a:r>
          </a:p>
        </p:txBody>
      </p:sp>
      <p:sp>
        <p:nvSpPr>
          <p:cNvPr id="3" name="Marcador de contenido 2">
            <a:extLst>
              <a:ext uri="{FF2B5EF4-FFF2-40B4-BE49-F238E27FC236}">
                <a16:creationId xmlns:a16="http://schemas.microsoft.com/office/drawing/2014/main" id="{A90CAEE0-159B-4BBA-A173-B34809C7C34B}"/>
              </a:ext>
            </a:extLst>
          </p:cNvPr>
          <p:cNvSpPr>
            <a:spLocks noGrp="1"/>
          </p:cNvSpPr>
          <p:nvPr>
            <p:ph idx="1"/>
          </p:nvPr>
        </p:nvSpPr>
        <p:spPr>
          <a:xfrm>
            <a:off x="838200" y="3836365"/>
            <a:ext cx="10515600" cy="2340597"/>
          </a:xfrm>
        </p:spPr>
        <p:txBody>
          <a:bodyPr/>
          <a:lstStyle/>
          <a:p>
            <a:r>
              <a:rPr lang="es-MX" dirty="0"/>
              <a:t>Se realiza el mismo procedimiento, con la diferencia de que se ingresan los valores que corresponderían con los de la tabla “N”, los de la tabla “M”, valores que deben existir en estas dos últimas tablas 1N anteriormente mencionadas, seguido del valor del campo estatus</a:t>
            </a:r>
          </a:p>
        </p:txBody>
      </p:sp>
      <p:pic>
        <p:nvPicPr>
          <p:cNvPr id="5" name="Imagen 4">
            <a:extLst>
              <a:ext uri="{FF2B5EF4-FFF2-40B4-BE49-F238E27FC236}">
                <a16:creationId xmlns:a16="http://schemas.microsoft.com/office/drawing/2014/main" id="{ABBEF990-5C45-4B5B-B8D8-625ACE71ABBA}"/>
              </a:ext>
            </a:extLst>
          </p:cNvPr>
          <p:cNvPicPr>
            <a:picLocks noChangeAspect="1"/>
          </p:cNvPicPr>
          <p:nvPr/>
        </p:nvPicPr>
        <p:blipFill>
          <a:blip r:embed="rId2"/>
          <a:stretch>
            <a:fillRect/>
          </a:stretch>
        </p:blipFill>
        <p:spPr>
          <a:xfrm>
            <a:off x="1775895" y="1758156"/>
            <a:ext cx="8640210" cy="2010740"/>
          </a:xfrm>
          <a:prstGeom prst="rect">
            <a:avLst/>
          </a:prstGeom>
        </p:spPr>
      </p:pic>
    </p:spTree>
    <p:extLst>
      <p:ext uri="{BB962C8B-B14F-4D97-AF65-F5344CB8AC3E}">
        <p14:creationId xmlns:p14="http://schemas.microsoft.com/office/powerpoint/2010/main" val="1808935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39C63A-0A38-4DD6-9777-389550BFC0AD}"/>
              </a:ext>
            </a:extLst>
          </p:cNvPr>
          <p:cNvSpPr>
            <a:spLocks noGrp="1"/>
          </p:cNvSpPr>
          <p:nvPr>
            <p:ph type="title"/>
          </p:nvPr>
        </p:nvSpPr>
        <p:spPr/>
        <p:txBody>
          <a:bodyPr/>
          <a:lstStyle/>
          <a:p>
            <a:r>
              <a:rPr lang="es-MX" dirty="0"/>
              <a:t>Visualización de las tablas y resultados</a:t>
            </a:r>
          </a:p>
        </p:txBody>
      </p:sp>
      <p:sp>
        <p:nvSpPr>
          <p:cNvPr id="3" name="Marcador de contenido 2">
            <a:extLst>
              <a:ext uri="{FF2B5EF4-FFF2-40B4-BE49-F238E27FC236}">
                <a16:creationId xmlns:a16="http://schemas.microsoft.com/office/drawing/2014/main" id="{56BC8426-5B53-4C47-9521-34D1CF84D74B}"/>
              </a:ext>
            </a:extLst>
          </p:cNvPr>
          <p:cNvSpPr>
            <a:spLocks noGrp="1"/>
          </p:cNvSpPr>
          <p:nvPr>
            <p:ph idx="1"/>
          </p:nvPr>
        </p:nvSpPr>
        <p:spPr>
          <a:xfrm>
            <a:off x="838200" y="1825625"/>
            <a:ext cx="7020339" cy="4351338"/>
          </a:xfrm>
        </p:spPr>
        <p:txBody>
          <a:bodyPr/>
          <a:lstStyle/>
          <a:p>
            <a:pPr marL="0" indent="0">
              <a:buNone/>
            </a:pPr>
            <a:r>
              <a:rPr lang="es-MX" dirty="0"/>
              <a:t>Se presenta la forma en que fueron comprobados el correcto funcionamiento de los triggers, procedimientos almacenados y vistas y de igual forma se presenta como visualizar los campos de cada tabla.</a:t>
            </a:r>
          </a:p>
        </p:txBody>
      </p:sp>
      <p:pic>
        <p:nvPicPr>
          <p:cNvPr id="5" name="Imagen 4">
            <a:extLst>
              <a:ext uri="{FF2B5EF4-FFF2-40B4-BE49-F238E27FC236}">
                <a16:creationId xmlns:a16="http://schemas.microsoft.com/office/drawing/2014/main" id="{DC77C085-ED31-479C-85F0-4113516C8471}"/>
              </a:ext>
            </a:extLst>
          </p:cNvPr>
          <p:cNvPicPr>
            <a:picLocks noChangeAspect="1"/>
          </p:cNvPicPr>
          <p:nvPr/>
        </p:nvPicPr>
        <p:blipFill>
          <a:blip r:embed="rId2"/>
          <a:stretch>
            <a:fillRect/>
          </a:stretch>
        </p:blipFill>
        <p:spPr>
          <a:xfrm>
            <a:off x="8186530" y="1690688"/>
            <a:ext cx="3462130" cy="4846982"/>
          </a:xfrm>
          <a:prstGeom prst="rect">
            <a:avLst/>
          </a:prstGeom>
        </p:spPr>
      </p:pic>
      <p:pic>
        <p:nvPicPr>
          <p:cNvPr id="7" name="Imagen 6">
            <a:extLst>
              <a:ext uri="{FF2B5EF4-FFF2-40B4-BE49-F238E27FC236}">
                <a16:creationId xmlns:a16="http://schemas.microsoft.com/office/drawing/2014/main" id="{958581C0-88AD-40D6-A051-C43FCFA0C950}"/>
              </a:ext>
            </a:extLst>
          </p:cNvPr>
          <p:cNvPicPr>
            <a:picLocks noChangeAspect="1"/>
          </p:cNvPicPr>
          <p:nvPr/>
        </p:nvPicPr>
        <p:blipFill>
          <a:blip r:embed="rId3"/>
          <a:stretch>
            <a:fillRect/>
          </a:stretch>
        </p:blipFill>
        <p:spPr>
          <a:xfrm>
            <a:off x="885877" y="3797562"/>
            <a:ext cx="7169699" cy="834059"/>
          </a:xfrm>
          <a:prstGeom prst="rect">
            <a:avLst/>
          </a:prstGeom>
        </p:spPr>
      </p:pic>
      <p:pic>
        <p:nvPicPr>
          <p:cNvPr id="9" name="Imagen 8">
            <a:extLst>
              <a:ext uri="{FF2B5EF4-FFF2-40B4-BE49-F238E27FC236}">
                <a16:creationId xmlns:a16="http://schemas.microsoft.com/office/drawing/2014/main" id="{E0A88ACD-BC4E-4364-8613-656F4F18E7B7}"/>
              </a:ext>
            </a:extLst>
          </p:cNvPr>
          <p:cNvPicPr>
            <a:picLocks noChangeAspect="1"/>
          </p:cNvPicPr>
          <p:nvPr/>
        </p:nvPicPr>
        <p:blipFill>
          <a:blip r:embed="rId4"/>
          <a:stretch>
            <a:fillRect/>
          </a:stretch>
        </p:blipFill>
        <p:spPr>
          <a:xfrm>
            <a:off x="802600" y="4638042"/>
            <a:ext cx="5427489" cy="927926"/>
          </a:xfrm>
          <a:prstGeom prst="rect">
            <a:avLst/>
          </a:prstGeom>
        </p:spPr>
      </p:pic>
      <p:pic>
        <p:nvPicPr>
          <p:cNvPr id="11" name="Imagen 10">
            <a:extLst>
              <a:ext uri="{FF2B5EF4-FFF2-40B4-BE49-F238E27FC236}">
                <a16:creationId xmlns:a16="http://schemas.microsoft.com/office/drawing/2014/main" id="{DD0DB813-13A4-489B-946C-46397F9C8944}"/>
              </a:ext>
            </a:extLst>
          </p:cNvPr>
          <p:cNvPicPr>
            <a:picLocks noChangeAspect="1"/>
          </p:cNvPicPr>
          <p:nvPr/>
        </p:nvPicPr>
        <p:blipFill>
          <a:blip r:embed="rId5"/>
          <a:stretch>
            <a:fillRect/>
          </a:stretch>
        </p:blipFill>
        <p:spPr>
          <a:xfrm>
            <a:off x="885877" y="5700905"/>
            <a:ext cx="2740747" cy="610995"/>
          </a:xfrm>
          <a:prstGeom prst="rect">
            <a:avLst/>
          </a:prstGeom>
        </p:spPr>
      </p:pic>
    </p:spTree>
    <p:extLst>
      <p:ext uri="{BB962C8B-B14F-4D97-AF65-F5344CB8AC3E}">
        <p14:creationId xmlns:p14="http://schemas.microsoft.com/office/powerpoint/2010/main" val="1343696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Diagrama&#10;&#10;Descripción generada automáticamente">
            <a:extLst>
              <a:ext uri="{FF2B5EF4-FFF2-40B4-BE49-F238E27FC236}">
                <a16:creationId xmlns:a16="http://schemas.microsoft.com/office/drawing/2014/main" id="{F706EB33-F658-4032-B409-4AE1D4B64332}"/>
              </a:ext>
            </a:extLst>
          </p:cNvPr>
          <p:cNvPicPr/>
          <p:nvPr/>
        </p:nvPicPr>
        <p:blipFill>
          <a:blip r:embed="rId2">
            <a:extLst>
              <a:ext uri="{28A0092B-C50C-407E-A947-70E740481C1C}">
                <a14:useLocalDpi xmlns:a14="http://schemas.microsoft.com/office/drawing/2010/main" val="0"/>
              </a:ext>
            </a:extLst>
          </a:blip>
          <a:stretch>
            <a:fillRect/>
          </a:stretch>
        </p:blipFill>
        <p:spPr>
          <a:xfrm>
            <a:off x="1969477" y="0"/>
            <a:ext cx="8253046" cy="6858000"/>
          </a:xfrm>
          <a:prstGeom prst="rect">
            <a:avLst/>
          </a:prstGeom>
        </p:spPr>
      </p:pic>
      <p:sp>
        <p:nvSpPr>
          <p:cNvPr id="2" name="Título 1">
            <a:extLst>
              <a:ext uri="{FF2B5EF4-FFF2-40B4-BE49-F238E27FC236}">
                <a16:creationId xmlns:a16="http://schemas.microsoft.com/office/drawing/2014/main" id="{478949B8-8EB8-4779-8778-6079B91BDB23}"/>
              </a:ext>
            </a:extLst>
          </p:cNvPr>
          <p:cNvSpPr>
            <a:spLocks noGrp="1"/>
          </p:cNvSpPr>
          <p:nvPr>
            <p:ph type="title"/>
          </p:nvPr>
        </p:nvSpPr>
        <p:spPr>
          <a:xfrm>
            <a:off x="2576144" y="266651"/>
            <a:ext cx="3100755" cy="1325563"/>
          </a:xfrm>
        </p:spPr>
        <p:txBody>
          <a:bodyPr>
            <a:normAutofit fontScale="90000"/>
          </a:bodyPr>
          <a:lstStyle/>
          <a:p>
            <a:r>
              <a:rPr lang="es-MX" dirty="0"/>
              <a:t>Modelo entidad relación</a:t>
            </a:r>
          </a:p>
        </p:txBody>
      </p:sp>
    </p:spTree>
    <p:extLst>
      <p:ext uri="{BB962C8B-B14F-4D97-AF65-F5344CB8AC3E}">
        <p14:creationId xmlns:p14="http://schemas.microsoft.com/office/powerpoint/2010/main" val="1565985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808FD6-1E42-493C-ADB7-7B92BA539116}"/>
              </a:ext>
            </a:extLst>
          </p:cNvPr>
          <p:cNvSpPr>
            <a:spLocks noGrp="1"/>
          </p:cNvSpPr>
          <p:nvPr>
            <p:ph type="title"/>
          </p:nvPr>
        </p:nvSpPr>
        <p:spPr/>
        <p:txBody>
          <a:bodyPr/>
          <a:lstStyle/>
          <a:p>
            <a:r>
              <a:rPr lang="es-MX" dirty="0"/>
              <a:t>Modelo relacional</a:t>
            </a:r>
          </a:p>
        </p:txBody>
      </p:sp>
      <p:sp>
        <p:nvSpPr>
          <p:cNvPr id="3" name="Marcador de contenido 2">
            <a:extLst>
              <a:ext uri="{FF2B5EF4-FFF2-40B4-BE49-F238E27FC236}">
                <a16:creationId xmlns:a16="http://schemas.microsoft.com/office/drawing/2014/main" id="{CDDD84B3-4F0E-48FF-9D3A-6330509484C3}"/>
              </a:ext>
            </a:extLst>
          </p:cNvPr>
          <p:cNvSpPr>
            <a:spLocks noGrp="1"/>
          </p:cNvSpPr>
          <p:nvPr>
            <p:ph idx="1"/>
          </p:nvPr>
        </p:nvSpPr>
        <p:spPr>
          <a:xfrm>
            <a:off x="838200" y="1467815"/>
            <a:ext cx="10515600" cy="5290793"/>
          </a:xfrm>
        </p:spPr>
        <p:txBody>
          <a:bodyPr numCol="2">
            <a:normAutofit fontScale="25000" lnSpcReduction="20000"/>
          </a:bodyPr>
          <a:lstStyle/>
          <a:p>
            <a:pPr>
              <a:lnSpc>
                <a:spcPct val="107000"/>
              </a:lnSpc>
              <a:spcAft>
                <a:spcPts val="800"/>
              </a:spcAft>
            </a:pPr>
            <a:r>
              <a:rPr lang="es-MX" sz="4800" b="1" dirty="0">
                <a:effectLst/>
                <a:latin typeface="Consolas" panose="020B0609020204030204" pitchFamily="49" charset="0"/>
                <a:ea typeface="Calibri" panose="020F0502020204030204" pitchFamily="34" charset="0"/>
                <a:cs typeface="Times New Roman" panose="02020603050405020304" pitchFamily="18" charset="0"/>
              </a:rPr>
              <a:t>ciudad</a:t>
            </a:r>
            <a:r>
              <a:rPr lang="es-MX" sz="4800" dirty="0">
                <a:effectLst/>
                <a:latin typeface="Consolas" panose="020B0609020204030204" pitchFamily="49" charset="0"/>
                <a:ea typeface="Calibri" panose="020F0502020204030204" pitchFamily="34" charset="0"/>
                <a:cs typeface="Times New Roman" panose="02020603050405020304" pitchFamily="18" charset="0"/>
              </a:rPr>
              <a:t>: idCiudad,nombreCiudad,idEstado,estatus</a:t>
            </a:r>
          </a:p>
          <a:p>
            <a:pPr>
              <a:lnSpc>
                <a:spcPct val="107000"/>
              </a:lnSpc>
              <a:spcAft>
                <a:spcPts val="800"/>
              </a:spcAft>
            </a:pPr>
            <a:r>
              <a:rPr lang="es-MX" sz="4800" b="1" dirty="0">
                <a:effectLst/>
                <a:latin typeface="Consolas" panose="020B0609020204030204" pitchFamily="49" charset="0"/>
                <a:ea typeface="Calibri" panose="020F0502020204030204" pitchFamily="34" charset="0"/>
                <a:cs typeface="Times New Roman" panose="02020603050405020304" pitchFamily="18" charset="0"/>
              </a:rPr>
              <a:t>estado</a:t>
            </a:r>
            <a:r>
              <a:rPr lang="es-MX" sz="4800" dirty="0">
                <a:effectLst/>
                <a:latin typeface="Consolas" panose="020B0609020204030204" pitchFamily="49" charset="0"/>
                <a:ea typeface="Calibri" panose="020F0502020204030204" pitchFamily="34" charset="0"/>
                <a:cs typeface="Times New Roman" panose="02020603050405020304" pitchFamily="18" charset="0"/>
              </a:rPr>
              <a:t>: idEstado,nombreEstado,estatus</a:t>
            </a:r>
          </a:p>
          <a:p>
            <a:pPr>
              <a:lnSpc>
                <a:spcPct val="107000"/>
              </a:lnSpc>
              <a:spcAft>
                <a:spcPts val="800"/>
              </a:spcAft>
            </a:pPr>
            <a:r>
              <a:rPr lang="es-MX" sz="4800" b="1" dirty="0">
                <a:effectLst/>
                <a:latin typeface="Consolas" panose="020B0609020204030204" pitchFamily="49" charset="0"/>
                <a:ea typeface="Calibri" panose="020F0502020204030204" pitchFamily="34" charset="0"/>
                <a:cs typeface="Times New Roman" panose="02020603050405020304" pitchFamily="18" charset="0"/>
              </a:rPr>
              <a:t>sucursal</a:t>
            </a:r>
            <a:r>
              <a:rPr lang="es-MX" sz="4800" dirty="0">
                <a:effectLst/>
                <a:latin typeface="Consolas" panose="020B0609020204030204" pitchFamily="49" charset="0"/>
                <a:ea typeface="Calibri" panose="020F0502020204030204" pitchFamily="34" charset="0"/>
                <a:cs typeface="Times New Roman" panose="02020603050405020304" pitchFamily="18" charset="0"/>
              </a:rPr>
              <a:t>: idSucursal,nombreSucursal,direccionSucursal,idCiudad,estatus</a:t>
            </a:r>
          </a:p>
          <a:p>
            <a:pPr>
              <a:lnSpc>
                <a:spcPct val="107000"/>
              </a:lnSpc>
              <a:spcAft>
                <a:spcPts val="800"/>
              </a:spcAft>
            </a:pPr>
            <a:r>
              <a:rPr lang="es-MX" sz="4800" b="1" dirty="0">
                <a:effectLst/>
                <a:latin typeface="Consolas" panose="020B0609020204030204" pitchFamily="49" charset="0"/>
                <a:ea typeface="Calibri" panose="020F0502020204030204" pitchFamily="34" charset="0"/>
                <a:cs typeface="Times New Roman" panose="02020603050405020304" pitchFamily="18" charset="0"/>
              </a:rPr>
              <a:t>tipoProducto</a:t>
            </a:r>
            <a:r>
              <a:rPr lang="es-MX" sz="4800" dirty="0">
                <a:effectLst/>
                <a:latin typeface="Consolas" panose="020B0609020204030204" pitchFamily="49" charset="0"/>
                <a:ea typeface="Calibri" panose="020F0502020204030204" pitchFamily="34" charset="0"/>
                <a:cs typeface="Times New Roman" panose="02020603050405020304" pitchFamily="18" charset="0"/>
              </a:rPr>
              <a:t>: idTipoProducto,nombreTipoProducto,estatus</a:t>
            </a:r>
          </a:p>
          <a:p>
            <a:pPr>
              <a:lnSpc>
                <a:spcPct val="107000"/>
              </a:lnSpc>
              <a:spcAft>
                <a:spcPts val="800"/>
              </a:spcAft>
            </a:pPr>
            <a:r>
              <a:rPr lang="es-MX" sz="4800" b="1" dirty="0">
                <a:effectLst/>
                <a:latin typeface="Consolas" panose="020B0609020204030204" pitchFamily="49" charset="0"/>
                <a:ea typeface="Calibri" panose="020F0502020204030204" pitchFamily="34" charset="0"/>
                <a:cs typeface="Times New Roman" panose="02020603050405020304" pitchFamily="18" charset="0"/>
              </a:rPr>
              <a:t>producto</a:t>
            </a:r>
            <a:r>
              <a:rPr lang="es-MX" sz="4800" dirty="0">
                <a:effectLst/>
                <a:latin typeface="Consolas" panose="020B0609020204030204" pitchFamily="49" charset="0"/>
                <a:ea typeface="Calibri" panose="020F0502020204030204" pitchFamily="34" charset="0"/>
                <a:cs typeface="Times New Roman" panose="02020603050405020304" pitchFamily="18" charset="0"/>
              </a:rPr>
              <a:t>: idProducto,codigoProducto,idTipoProducto,idSucursal,estatus</a:t>
            </a:r>
          </a:p>
          <a:p>
            <a:pPr>
              <a:lnSpc>
                <a:spcPct val="107000"/>
              </a:lnSpc>
              <a:spcAft>
                <a:spcPts val="800"/>
              </a:spcAft>
            </a:pPr>
            <a:r>
              <a:rPr lang="es-MX" sz="4800" b="1" dirty="0">
                <a:effectLst/>
                <a:latin typeface="Consolas" panose="020B0609020204030204" pitchFamily="49" charset="0"/>
                <a:ea typeface="Calibri" panose="020F0502020204030204" pitchFamily="34" charset="0"/>
                <a:cs typeface="Times New Roman" panose="02020603050405020304" pitchFamily="18" charset="0"/>
              </a:rPr>
              <a:t>cliente</a:t>
            </a:r>
            <a:r>
              <a:rPr lang="es-MX" sz="4800" dirty="0">
                <a:effectLst/>
                <a:latin typeface="Consolas" panose="020B0609020204030204" pitchFamily="49" charset="0"/>
                <a:ea typeface="Calibri" panose="020F0502020204030204" pitchFamily="34" charset="0"/>
                <a:cs typeface="Times New Roman" panose="02020603050405020304" pitchFamily="18" charset="0"/>
              </a:rPr>
              <a:t>: idCliente,nombreCliente,fechaNacimiento,direccionCliente,idCiudad,estatus</a:t>
            </a:r>
          </a:p>
          <a:p>
            <a:pPr>
              <a:lnSpc>
                <a:spcPct val="107000"/>
              </a:lnSpc>
              <a:spcAft>
                <a:spcPts val="800"/>
              </a:spcAft>
            </a:pPr>
            <a:r>
              <a:rPr lang="es-MX" sz="4800" b="1" dirty="0">
                <a:solidFill>
                  <a:srgbClr val="2F5496"/>
                </a:solidFill>
                <a:effectLst/>
                <a:latin typeface="Consolas" panose="020B0609020204030204" pitchFamily="49" charset="0"/>
                <a:ea typeface="Calibri" panose="020F0502020204030204" pitchFamily="34" charset="0"/>
                <a:cs typeface="Times New Roman" panose="02020603050405020304" pitchFamily="18" charset="0"/>
              </a:rPr>
              <a:t>clienteProducto</a:t>
            </a:r>
            <a:r>
              <a:rPr lang="es-MX" sz="4800" dirty="0">
                <a:effectLst/>
                <a:latin typeface="Consolas" panose="020B0609020204030204" pitchFamily="49" charset="0"/>
                <a:ea typeface="Calibri" panose="020F0502020204030204" pitchFamily="34" charset="0"/>
                <a:cs typeface="Times New Roman" panose="02020603050405020304" pitchFamily="18" charset="0"/>
              </a:rPr>
              <a:t>: idClienteProducto,idCliente,idProducto,estatus</a:t>
            </a:r>
          </a:p>
          <a:p>
            <a:pPr>
              <a:lnSpc>
                <a:spcPct val="107000"/>
              </a:lnSpc>
              <a:spcAft>
                <a:spcPts val="800"/>
              </a:spcAft>
            </a:pPr>
            <a:r>
              <a:rPr lang="es-MX" sz="4800" b="1" dirty="0">
                <a:effectLst/>
                <a:latin typeface="Consolas" panose="020B0609020204030204" pitchFamily="49" charset="0"/>
                <a:ea typeface="Calibri" panose="020F0502020204030204" pitchFamily="34" charset="0"/>
                <a:cs typeface="Times New Roman" panose="02020603050405020304" pitchFamily="18" charset="0"/>
              </a:rPr>
              <a:t>movimiento</a:t>
            </a:r>
            <a:r>
              <a:rPr lang="es-MX" sz="4800" dirty="0">
                <a:effectLst/>
                <a:latin typeface="Consolas" panose="020B0609020204030204" pitchFamily="49" charset="0"/>
                <a:ea typeface="Calibri" panose="020F0502020204030204" pitchFamily="34" charset="0"/>
                <a:cs typeface="Times New Roman" panose="02020603050405020304" pitchFamily="18" charset="0"/>
              </a:rPr>
              <a:t>: idMovimiento,montoMovimiento,idProducto,idAutorizacion,estatus</a:t>
            </a:r>
          </a:p>
          <a:p>
            <a:pPr>
              <a:lnSpc>
                <a:spcPct val="107000"/>
              </a:lnSpc>
              <a:spcAft>
                <a:spcPts val="800"/>
              </a:spcAft>
            </a:pPr>
            <a:r>
              <a:rPr lang="es-MX" sz="4800" b="1" dirty="0">
                <a:effectLst/>
                <a:latin typeface="Consolas" panose="020B0609020204030204" pitchFamily="49" charset="0"/>
                <a:ea typeface="Calibri" panose="020F0502020204030204" pitchFamily="34" charset="0"/>
                <a:cs typeface="Times New Roman" panose="02020603050405020304" pitchFamily="18" charset="0"/>
              </a:rPr>
              <a:t>comision</a:t>
            </a:r>
            <a:r>
              <a:rPr lang="es-MX" sz="4800" dirty="0">
                <a:effectLst/>
                <a:latin typeface="Consolas" panose="020B0609020204030204" pitchFamily="49" charset="0"/>
                <a:ea typeface="Calibri" panose="020F0502020204030204" pitchFamily="34" charset="0"/>
                <a:cs typeface="Times New Roman" panose="02020603050405020304" pitchFamily="18" charset="0"/>
              </a:rPr>
              <a:t>: idComision,nombreComision,montoComision,estatus</a:t>
            </a:r>
          </a:p>
          <a:p>
            <a:pPr>
              <a:lnSpc>
                <a:spcPct val="107000"/>
              </a:lnSpc>
              <a:spcAft>
                <a:spcPts val="800"/>
              </a:spcAft>
            </a:pPr>
            <a:endParaRPr lang="es-MX" sz="4800" dirty="0">
              <a:effectLst/>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800"/>
              </a:spcAft>
            </a:pPr>
            <a:r>
              <a:rPr lang="es-MX" sz="4800" b="1" dirty="0">
                <a:solidFill>
                  <a:srgbClr val="2F5496"/>
                </a:solidFill>
                <a:effectLst/>
                <a:latin typeface="Consolas" panose="020B0609020204030204" pitchFamily="49" charset="0"/>
                <a:ea typeface="Calibri" panose="020F0502020204030204" pitchFamily="34" charset="0"/>
                <a:cs typeface="Times New Roman" panose="02020603050405020304" pitchFamily="18" charset="0"/>
              </a:rPr>
              <a:t>comisionProducto</a:t>
            </a:r>
            <a:r>
              <a:rPr lang="es-MX" sz="4800" dirty="0">
                <a:effectLst/>
                <a:latin typeface="Consolas" panose="020B0609020204030204" pitchFamily="49" charset="0"/>
                <a:ea typeface="Calibri" panose="020F0502020204030204" pitchFamily="34" charset="0"/>
                <a:cs typeface="Times New Roman" panose="02020603050405020304" pitchFamily="18" charset="0"/>
              </a:rPr>
              <a:t>: idComisionProducto,idComision, idProducto,estatus</a:t>
            </a:r>
          </a:p>
          <a:p>
            <a:pPr>
              <a:lnSpc>
                <a:spcPct val="107000"/>
              </a:lnSpc>
              <a:spcAft>
                <a:spcPts val="800"/>
              </a:spcAft>
            </a:pPr>
            <a:r>
              <a:rPr lang="es-MX" sz="4800" b="1" dirty="0">
                <a:effectLst/>
                <a:latin typeface="Consolas" panose="020B0609020204030204" pitchFamily="49" charset="0"/>
                <a:ea typeface="Calibri" panose="020F0502020204030204" pitchFamily="34" charset="0"/>
                <a:cs typeface="Times New Roman" panose="02020603050405020304" pitchFamily="18" charset="0"/>
              </a:rPr>
              <a:t>atm</a:t>
            </a:r>
            <a:r>
              <a:rPr lang="es-MX" sz="4800" dirty="0">
                <a:effectLst/>
                <a:latin typeface="Consolas" panose="020B0609020204030204" pitchFamily="49" charset="0"/>
                <a:ea typeface="Calibri" panose="020F0502020204030204" pitchFamily="34" charset="0"/>
                <a:cs typeface="Times New Roman" panose="02020603050405020304" pitchFamily="18" charset="0"/>
              </a:rPr>
              <a:t>: idAtm,codigoAtm,fechaUltimoMantenimiento,dinero,idSucursal,estatus</a:t>
            </a:r>
          </a:p>
          <a:p>
            <a:pPr>
              <a:lnSpc>
                <a:spcPct val="107000"/>
              </a:lnSpc>
              <a:spcAft>
                <a:spcPts val="800"/>
              </a:spcAft>
            </a:pPr>
            <a:r>
              <a:rPr lang="es-MX" sz="4800" b="1" dirty="0">
                <a:effectLst/>
                <a:latin typeface="Consolas" panose="020B0609020204030204" pitchFamily="49" charset="0"/>
                <a:ea typeface="Calibri" panose="020F0502020204030204" pitchFamily="34" charset="0"/>
                <a:cs typeface="Times New Roman" panose="02020603050405020304" pitchFamily="18" charset="0"/>
              </a:rPr>
              <a:t>puesto</a:t>
            </a:r>
            <a:r>
              <a:rPr lang="es-MX" sz="4800" dirty="0">
                <a:effectLst/>
                <a:latin typeface="Consolas" panose="020B0609020204030204" pitchFamily="49" charset="0"/>
                <a:ea typeface="Calibri" panose="020F0502020204030204" pitchFamily="34" charset="0"/>
                <a:cs typeface="Times New Roman" panose="02020603050405020304" pitchFamily="18" charset="0"/>
              </a:rPr>
              <a:t>: idPuesto,nombrePuesto,estatus</a:t>
            </a:r>
          </a:p>
          <a:p>
            <a:pPr>
              <a:lnSpc>
                <a:spcPct val="107000"/>
              </a:lnSpc>
              <a:spcAft>
                <a:spcPts val="800"/>
              </a:spcAft>
            </a:pPr>
            <a:r>
              <a:rPr lang="es-MX" sz="4800" b="1" dirty="0">
                <a:effectLst/>
                <a:latin typeface="Consolas" panose="020B0609020204030204" pitchFamily="49" charset="0"/>
                <a:ea typeface="Calibri" panose="020F0502020204030204" pitchFamily="34" charset="0"/>
                <a:cs typeface="Times New Roman" panose="02020603050405020304" pitchFamily="18" charset="0"/>
              </a:rPr>
              <a:t>empleado</a:t>
            </a:r>
            <a:r>
              <a:rPr lang="es-MX" sz="4800" dirty="0">
                <a:effectLst/>
                <a:latin typeface="Consolas" panose="020B0609020204030204" pitchFamily="49" charset="0"/>
                <a:ea typeface="Calibri" panose="020F0502020204030204" pitchFamily="34" charset="0"/>
                <a:cs typeface="Times New Roman" panose="02020603050405020304" pitchFamily="18" charset="0"/>
              </a:rPr>
              <a:t>: idEmpleado,nombreEmpleado,idSucursal,idPuesto,estatus</a:t>
            </a:r>
          </a:p>
          <a:p>
            <a:pPr>
              <a:lnSpc>
                <a:spcPct val="107000"/>
              </a:lnSpc>
              <a:spcAft>
                <a:spcPts val="800"/>
              </a:spcAft>
            </a:pPr>
            <a:r>
              <a:rPr lang="es-MX" sz="4800" b="1" dirty="0">
                <a:effectLst/>
                <a:latin typeface="Consolas" panose="020B0609020204030204" pitchFamily="49" charset="0"/>
                <a:ea typeface="Calibri" panose="020F0502020204030204" pitchFamily="34" charset="0"/>
                <a:cs typeface="Times New Roman" panose="02020603050405020304" pitchFamily="18" charset="0"/>
              </a:rPr>
              <a:t>autorizacion</a:t>
            </a:r>
            <a:r>
              <a:rPr lang="es-MX" sz="4800" dirty="0">
                <a:effectLst/>
                <a:latin typeface="Consolas" panose="020B0609020204030204" pitchFamily="49" charset="0"/>
                <a:ea typeface="Calibri" panose="020F0502020204030204" pitchFamily="34" charset="0"/>
                <a:cs typeface="Times New Roman" panose="02020603050405020304" pitchFamily="18" charset="0"/>
              </a:rPr>
              <a:t>: idAutorizacion,descripcionAutorizacion,estatus</a:t>
            </a:r>
          </a:p>
          <a:p>
            <a:pPr>
              <a:lnSpc>
                <a:spcPct val="107000"/>
              </a:lnSpc>
              <a:spcAft>
                <a:spcPts val="800"/>
              </a:spcAft>
            </a:pPr>
            <a:r>
              <a:rPr lang="es-MX" sz="4800" b="1" dirty="0">
                <a:effectLst/>
                <a:latin typeface="Consolas" panose="020B0609020204030204" pitchFamily="49" charset="0"/>
                <a:ea typeface="Calibri" panose="020F0502020204030204" pitchFamily="34" charset="0"/>
                <a:cs typeface="Times New Roman" panose="02020603050405020304" pitchFamily="18" charset="0"/>
              </a:rPr>
              <a:t>domiciliacion</a:t>
            </a:r>
            <a:r>
              <a:rPr lang="es-MX" sz="4800" dirty="0">
                <a:effectLst/>
                <a:latin typeface="Consolas" panose="020B0609020204030204" pitchFamily="49" charset="0"/>
                <a:ea typeface="Calibri" panose="020F0502020204030204" pitchFamily="34" charset="0"/>
                <a:cs typeface="Times New Roman" panose="02020603050405020304" pitchFamily="18" charset="0"/>
              </a:rPr>
              <a:t>: idDomiciliacion,descripcionDomiciliacion,montoDomiciliacion,idServicio,idProducto,estatus</a:t>
            </a:r>
          </a:p>
          <a:p>
            <a:pPr>
              <a:lnSpc>
                <a:spcPct val="107000"/>
              </a:lnSpc>
              <a:spcAft>
                <a:spcPts val="800"/>
              </a:spcAft>
            </a:pPr>
            <a:r>
              <a:rPr lang="es-MX" sz="4800" b="1" dirty="0">
                <a:effectLst/>
                <a:latin typeface="Consolas" panose="020B0609020204030204" pitchFamily="49" charset="0"/>
                <a:ea typeface="Calibri" panose="020F0502020204030204" pitchFamily="34" charset="0"/>
                <a:cs typeface="Times New Roman" panose="02020603050405020304" pitchFamily="18" charset="0"/>
              </a:rPr>
              <a:t>servicio</a:t>
            </a:r>
            <a:r>
              <a:rPr lang="es-MX" sz="4800" dirty="0">
                <a:effectLst/>
                <a:latin typeface="Consolas" panose="020B0609020204030204" pitchFamily="49" charset="0"/>
                <a:ea typeface="Calibri" panose="020F0502020204030204" pitchFamily="34" charset="0"/>
                <a:cs typeface="Times New Roman" panose="02020603050405020304" pitchFamily="18" charset="0"/>
              </a:rPr>
              <a:t>: idServicio,descripcionServicio,estatus</a:t>
            </a:r>
          </a:p>
          <a:p>
            <a:pPr>
              <a:lnSpc>
                <a:spcPct val="107000"/>
              </a:lnSpc>
              <a:spcAft>
                <a:spcPts val="800"/>
              </a:spcAft>
            </a:pPr>
            <a:r>
              <a:rPr lang="es-MX" sz="4800" b="1" dirty="0">
                <a:effectLst/>
                <a:latin typeface="Consolas" panose="020B0609020204030204" pitchFamily="49" charset="0"/>
                <a:ea typeface="Calibri" panose="020F0502020204030204" pitchFamily="34" charset="0"/>
                <a:cs typeface="Times New Roman" panose="02020603050405020304" pitchFamily="18" charset="0"/>
              </a:rPr>
              <a:t>prestamo</a:t>
            </a:r>
            <a:r>
              <a:rPr lang="es-MX" sz="4800" dirty="0">
                <a:effectLst/>
                <a:latin typeface="Consolas" panose="020B0609020204030204" pitchFamily="49" charset="0"/>
                <a:ea typeface="Calibri" panose="020F0502020204030204" pitchFamily="34" charset="0"/>
                <a:cs typeface="Times New Roman" panose="02020603050405020304" pitchFamily="18" charset="0"/>
              </a:rPr>
              <a:t>: idPrestamo,fechaPrestamo,cantidadPrestamo,idCliente,estatus</a:t>
            </a:r>
          </a:p>
          <a:p>
            <a:pPr>
              <a:lnSpc>
                <a:spcPct val="107000"/>
              </a:lnSpc>
              <a:spcAft>
                <a:spcPts val="800"/>
              </a:spcAft>
            </a:pPr>
            <a:r>
              <a:rPr lang="es-MX" sz="4800" b="1" dirty="0">
                <a:solidFill>
                  <a:srgbClr val="2F5496"/>
                </a:solidFill>
                <a:effectLst/>
                <a:latin typeface="Consolas" panose="020B0609020204030204" pitchFamily="49" charset="0"/>
                <a:ea typeface="Calibri" panose="020F0502020204030204" pitchFamily="34" charset="0"/>
                <a:cs typeface="Times New Roman" panose="02020603050405020304" pitchFamily="18" charset="0"/>
              </a:rPr>
              <a:t>tablas nm </a:t>
            </a:r>
            <a:r>
              <a:rPr lang="es-MX" sz="4800" b="1" dirty="0">
                <a:effectLst/>
                <a:latin typeface="Consolas" panose="020B0609020204030204" pitchFamily="49" charset="0"/>
                <a:ea typeface="Calibri" panose="020F0502020204030204" pitchFamily="34" charset="0"/>
                <a:cs typeface="Times New Roman" panose="02020603050405020304" pitchFamily="18" charset="0"/>
              </a:rPr>
              <a:t>-----   tablas 1N</a:t>
            </a:r>
            <a:endParaRPr lang="es-MX" sz="4800" dirty="0">
              <a:effectLst/>
              <a:latin typeface="Consolas" panose="020B0609020204030204" pitchFamily="49" charset="0"/>
              <a:ea typeface="Calibri" panose="020F0502020204030204" pitchFamily="34" charset="0"/>
              <a:cs typeface="Times New Roman" panose="02020603050405020304" pitchFamily="18" charset="0"/>
            </a:endParaRPr>
          </a:p>
          <a:p>
            <a:endParaRPr lang="es-MX" dirty="0"/>
          </a:p>
        </p:txBody>
      </p:sp>
    </p:spTree>
    <p:extLst>
      <p:ext uri="{BB962C8B-B14F-4D97-AF65-F5344CB8AC3E}">
        <p14:creationId xmlns:p14="http://schemas.microsoft.com/office/powerpoint/2010/main" val="2190481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3EB2CB-AABD-43E8-8A56-22A4F0EDA1F8}"/>
              </a:ext>
            </a:extLst>
          </p:cNvPr>
          <p:cNvSpPr>
            <a:spLocks noGrp="1"/>
          </p:cNvSpPr>
          <p:nvPr>
            <p:ph type="title"/>
          </p:nvPr>
        </p:nvSpPr>
        <p:spPr/>
        <p:txBody>
          <a:bodyPr/>
          <a:lstStyle/>
          <a:p>
            <a:r>
              <a:rPr lang="es-MX" dirty="0"/>
              <a:t>Muestra de diccionario de datos</a:t>
            </a:r>
          </a:p>
        </p:txBody>
      </p:sp>
      <p:pic>
        <p:nvPicPr>
          <p:cNvPr id="4" name="Marcador de contenido 3" descr="Una captura de pantalla de un videojuego&#10;&#10;Descripción generada automáticamente con confianza baja">
            <a:extLst>
              <a:ext uri="{FF2B5EF4-FFF2-40B4-BE49-F238E27FC236}">
                <a16:creationId xmlns:a16="http://schemas.microsoft.com/office/drawing/2014/main" id="{D07AFC24-9658-4459-A86B-2340E3A9446E}"/>
              </a:ext>
            </a:extLst>
          </p:cNvPr>
          <p:cNvPicPr>
            <a:picLocks noGrp="1"/>
          </p:cNvPicPr>
          <p:nvPr>
            <p:ph idx="1"/>
          </p:nvPr>
        </p:nvPicPr>
        <p:blipFill>
          <a:blip r:embed="rId2"/>
          <a:stretch>
            <a:fillRect/>
          </a:stretch>
        </p:blipFill>
        <p:spPr>
          <a:xfrm>
            <a:off x="304800" y="1690688"/>
            <a:ext cx="11767930" cy="4484825"/>
          </a:xfrm>
          <a:prstGeom prst="rect">
            <a:avLst/>
          </a:prstGeom>
        </p:spPr>
      </p:pic>
    </p:spTree>
    <p:extLst>
      <p:ext uri="{BB962C8B-B14F-4D97-AF65-F5344CB8AC3E}">
        <p14:creationId xmlns:p14="http://schemas.microsoft.com/office/powerpoint/2010/main" val="3103338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4EBB18-0E79-4333-B761-CDE8E1BCBDF4}"/>
              </a:ext>
            </a:extLst>
          </p:cNvPr>
          <p:cNvSpPr>
            <a:spLocks noGrp="1"/>
          </p:cNvSpPr>
          <p:nvPr>
            <p:ph type="title"/>
          </p:nvPr>
        </p:nvSpPr>
        <p:spPr/>
        <p:txBody>
          <a:bodyPr/>
          <a:lstStyle/>
          <a:p>
            <a:r>
              <a:rPr lang="es-MX" dirty="0"/>
              <a:t>Creación de la DB</a:t>
            </a:r>
          </a:p>
        </p:txBody>
      </p:sp>
      <p:sp>
        <p:nvSpPr>
          <p:cNvPr id="3" name="Marcador de contenido 2">
            <a:extLst>
              <a:ext uri="{FF2B5EF4-FFF2-40B4-BE49-F238E27FC236}">
                <a16:creationId xmlns:a16="http://schemas.microsoft.com/office/drawing/2014/main" id="{E770E4D8-367D-4D8E-9D2B-EA398607ECFE}"/>
              </a:ext>
            </a:extLst>
          </p:cNvPr>
          <p:cNvSpPr>
            <a:spLocks noGrp="1"/>
          </p:cNvSpPr>
          <p:nvPr>
            <p:ph idx="1"/>
          </p:nvPr>
        </p:nvSpPr>
        <p:spPr>
          <a:xfrm>
            <a:off x="838200" y="1825625"/>
            <a:ext cx="4771788" cy="4351338"/>
          </a:xfrm>
        </p:spPr>
        <p:txBody>
          <a:bodyPr/>
          <a:lstStyle/>
          <a:p>
            <a:r>
              <a:rPr lang="es-MX" dirty="0"/>
              <a:t>El nombre que recibe es “Banco”, se verifica que no exista anteriormente y se ser así es dropeada, y seguidamente se crean los archivos mdf y ldf.</a:t>
            </a:r>
          </a:p>
        </p:txBody>
      </p:sp>
      <p:pic>
        <p:nvPicPr>
          <p:cNvPr id="9" name="Imagen 8">
            <a:extLst>
              <a:ext uri="{FF2B5EF4-FFF2-40B4-BE49-F238E27FC236}">
                <a16:creationId xmlns:a16="http://schemas.microsoft.com/office/drawing/2014/main" id="{BBE3C99C-182A-4B71-9888-F845BE8D7788}"/>
              </a:ext>
            </a:extLst>
          </p:cNvPr>
          <p:cNvPicPr>
            <a:picLocks noChangeAspect="1"/>
          </p:cNvPicPr>
          <p:nvPr/>
        </p:nvPicPr>
        <p:blipFill>
          <a:blip r:embed="rId2"/>
          <a:stretch>
            <a:fillRect/>
          </a:stretch>
        </p:blipFill>
        <p:spPr>
          <a:xfrm>
            <a:off x="5360297" y="1420881"/>
            <a:ext cx="6835458" cy="3866735"/>
          </a:xfrm>
          <a:prstGeom prst="rect">
            <a:avLst/>
          </a:prstGeom>
        </p:spPr>
      </p:pic>
    </p:spTree>
    <p:extLst>
      <p:ext uri="{BB962C8B-B14F-4D97-AF65-F5344CB8AC3E}">
        <p14:creationId xmlns:p14="http://schemas.microsoft.com/office/powerpoint/2010/main" val="798488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1167B0-635C-46AB-A5B3-556D01A00054}"/>
              </a:ext>
            </a:extLst>
          </p:cNvPr>
          <p:cNvSpPr>
            <a:spLocks noGrp="1"/>
          </p:cNvSpPr>
          <p:nvPr>
            <p:ph type="title"/>
          </p:nvPr>
        </p:nvSpPr>
        <p:spPr/>
        <p:txBody>
          <a:bodyPr/>
          <a:lstStyle/>
          <a:p>
            <a:r>
              <a:rPr lang="es-MX" dirty="0"/>
              <a:t>Muestra de creación de tablas</a:t>
            </a:r>
          </a:p>
        </p:txBody>
      </p:sp>
      <p:sp>
        <p:nvSpPr>
          <p:cNvPr id="3" name="Marcador de contenido 2">
            <a:extLst>
              <a:ext uri="{FF2B5EF4-FFF2-40B4-BE49-F238E27FC236}">
                <a16:creationId xmlns:a16="http://schemas.microsoft.com/office/drawing/2014/main" id="{29555C9F-1061-4664-8EB2-B8A59B4A1A88}"/>
              </a:ext>
            </a:extLst>
          </p:cNvPr>
          <p:cNvSpPr>
            <a:spLocks noGrp="1"/>
          </p:cNvSpPr>
          <p:nvPr>
            <p:ph idx="1"/>
          </p:nvPr>
        </p:nvSpPr>
        <p:spPr>
          <a:xfrm>
            <a:off x="838200" y="1825625"/>
            <a:ext cx="4661452" cy="4351338"/>
          </a:xfrm>
        </p:spPr>
        <p:txBody>
          <a:bodyPr/>
          <a:lstStyle/>
          <a:p>
            <a:r>
              <a:rPr lang="es-MX" dirty="0"/>
              <a:t>Se emplea el idSucursal como identificador único auto incrementable, un nombre que lo diferencia de los demás datos, una dirección, una llave foránea idCiudad para tener una relación con la tabla ciudad y un estatus para tener la vigencia del dato.</a:t>
            </a:r>
          </a:p>
        </p:txBody>
      </p:sp>
      <p:pic>
        <p:nvPicPr>
          <p:cNvPr id="7" name="Imagen 6">
            <a:extLst>
              <a:ext uri="{FF2B5EF4-FFF2-40B4-BE49-F238E27FC236}">
                <a16:creationId xmlns:a16="http://schemas.microsoft.com/office/drawing/2014/main" id="{85376CD2-8D9C-4B8F-8FC0-6BBDEF66C6B2}"/>
              </a:ext>
            </a:extLst>
          </p:cNvPr>
          <p:cNvPicPr>
            <a:picLocks noChangeAspect="1"/>
          </p:cNvPicPr>
          <p:nvPr/>
        </p:nvPicPr>
        <p:blipFill>
          <a:blip r:embed="rId2"/>
          <a:stretch>
            <a:fillRect/>
          </a:stretch>
        </p:blipFill>
        <p:spPr>
          <a:xfrm>
            <a:off x="5654329" y="1825625"/>
            <a:ext cx="6537671" cy="3260025"/>
          </a:xfrm>
          <a:prstGeom prst="rect">
            <a:avLst/>
          </a:prstGeom>
        </p:spPr>
      </p:pic>
    </p:spTree>
    <p:extLst>
      <p:ext uri="{BB962C8B-B14F-4D97-AF65-F5344CB8AC3E}">
        <p14:creationId xmlns:p14="http://schemas.microsoft.com/office/powerpoint/2010/main" val="2860680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E7A1EF-D695-484B-A8AD-0C7EE92BDAA5}"/>
              </a:ext>
            </a:extLst>
          </p:cNvPr>
          <p:cNvSpPr>
            <a:spLocks noGrp="1"/>
          </p:cNvSpPr>
          <p:nvPr>
            <p:ph type="title"/>
          </p:nvPr>
        </p:nvSpPr>
        <p:spPr/>
        <p:txBody>
          <a:bodyPr/>
          <a:lstStyle/>
          <a:p>
            <a:r>
              <a:rPr lang="es-MX" dirty="0"/>
              <a:t>Muestra de creación de tablas NM</a:t>
            </a:r>
          </a:p>
        </p:txBody>
      </p:sp>
      <p:sp>
        <p:nvSpPr>
          <p:cNvPr id="3" name="Marcador de contenido 2">
            <a:extLst>
              <a:ext uri="{FF2B5EF4-FFF2-40B4-BE49-F238E27FC236}">
                <a16:creationId xmlns:a16="http://schemas.microsoft.com/office/drawing/2014/main" id="{9AEF49FE-9F9C-4178-B10B-BAA146C82D34}"/>
              </a:ext>
            </a:extLst>
          </p:cNvPr>
          <p:cNvSpPr>
            <a:spLocks noGrp="1"/>
          </p:cNvSpPr>
          <p:nvPr>
            <p:ph idx="1"/>
          </p:nvPr>
        </p:nvSpPr>
        <p:spPr>
          <a:xfrm>
            <a:off x="838200" y="1825625"/>
            <a:ext cx="5257800" cy="4351338"/>
          </a:xfrm>
        </p:spPr>
        <p:txBody>
          <a:bodyPr/>
          <a:lstStyle/>
          <a:p>
            <a:r>
              <a:rPr lang="es-MX" dirty="0"/>
              <a:t>Se tiene un idClienteProducto como identificador único auto incrementable. Se crea un idCliente que es con el que se tiene una relación, lo mismo con la tabla producto y el campo estatus</a:t>
            </a:r>
          </a:p>
        </p:txBody>
      </p:sp>
      <p:pic>
        <p:nvPicPr>
          <p:cNvPr id="5" name="Imagen 4">
            <a:extLst>
              <a:ext uri="{FF2B5EF4-FFF2-40B4-BE49-F238E27FC236}">
                <a16:creationId xmlns:a16="http://schemas.microsoft.com/office/drawing/2014/main" id="{B572CCBD-834D-481B-8F20-C634BCFFAB8C}"/>
              </a:ext>
            </a:extLst>
          </p:cNvPr>
          <p:cNvPicPr>
            <a:picLocks noChangeAspect="1"/>
          </p:cNvPicPr>
          <p:nvPr/>
        </p:nvPicPr>
        <p:blipFill>
          <a:blip r:embed="rId2"/>
          <a:stretch>
            <a:fillRect/>
          </a:stretch>
        </p:blipFill>
        <p:spPr>
          <a:xfrm>
            <a:off x="6096000" y="2885216"/>
            <a:ext cx="6096001" cy="2232155"/>
          </a:xfrm>
          <a:prstGeom prst="rect">
            <a:avLst/>
          </a:prstGeom>
        </p:spPr>
      </p:pic>
    </p:spTree>
    <p:extLst>
      <p:ext uri="{BB962C8B-B14F-4D97-AF65-F5344CB8AC3E}">
        <p14:creationId xmlns:p14="http://schemas.microsoft.com/office/powerpoint/2010/main" val="3089731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BC537D-6D41-4661-846A-5318AADFF2E2}"/>
              </a:ext>
            </a:extLst>
          </p:cNvPr>
          <p:cNvSpPr>
            <a:spLocks noGrp="1"/>
          </p:cNvSpPr>
          <p:nvPr>
            <p:ph type="title"/>
          </p:nvPr>
        </p:nvSpPr>
        <p:spPr/>
        <p:txBody>
          <a:bodyPr/>
          <a:lstStyle/>
          <a:p>
            <a:r>
              <a:rPr lang="es-MX" dirty="0"/>
              <a:t>Muestra de creación de los índices</a:t>
            </a:r>
          </a:p>
        </p:txBody>
      </p:sp>
      <p:sp>
        <p:nvSpPr>
          <p:cNvPr id="3" name="Marcador de contenido 2">
            <a:extLst>
              <a:ext uri="{FF2B5EF4-FFF2-40B4-BE49-F238E27FC236}">
                <a16:creationId xmlns:a16="http://schemas.microsoft.com/office/drawing/2014/main" id="{3A629CFF-EAAA-47DE-B276-94904B675EF8}"/>
              </a:ext>
            </a:extLst>
          </p:cNvPr>
          <p:cNvSpPr>
            <a:spLocks noGrp="1"/>
          </p:cNvSpPr>
          <p:nvPr>
            <p:ph idx="1"/>
          </p:nvPr>
        </p:nvSpPr>
        <p:spPr>
          <a:xfrm>
            <a:off x="838200" y="3293671"/>
            <a:ext cx="10515600" cy="2883291"/>
          </a:xfrm>
        </p:spPr>
        <p:txBody>
          <a:bodyPr/>
          <a:lstStyle/>
          <a:p>
            <a:r>
              <a:rPr lang="es-MX" dirty="0"/>
              <a:t>El nombre del índice consta en el de la tabla, precedido por “IX_” y la que corresponde con el índice mencionado y el id de la tabla que corresponde entre paréntesis + ; y GO. Lo mismo con las tablas NM</a:t>
            </a:r>
          </a:p>
        </p:txBody>
      </p:sp>
      <p:pic>
        <p:nvPicPr>
          <p:cNvPr id="5" name="Imagen 4">
            <a:extLst>
              <a:ext uri="{FF2B5EF4-FFF2-40B4-BE49-F238E27FC236}">
                <a16:creationId xmlns:a16="http://schemas.microsoft.com/office/drawing/2014/main" id="{4AD8E9ED-6635-45D9-8469-B385F86795CF}"/>
              </a:ext>
            </a:extLst>
          </p:cNvPr>
          <p:cNvPicPr>
            <a:picLocks noChangeAspect="1"/>
          </p:cNvPicPr>
          <p:nvPr/>
        </p:nvPicPr>
        <p:blipFill>
          <a:blip r:embed="rId2"/>
          <a:stretch>
            <a:fillRect/>
          </a:stretch>
        </p:blipFill>
        <p:spPr>
          <a:xfrm>
            <a:off x="439756" y="1690688"/>
            <a:ext cx="11312487" cy="1602984"/>
          </a:xfrm>
          <a:prstGeom prst="rect">
            <a:avLst/>
          </a:prstGeom>
        </p:spPr>
      </p:pic>
    </p:spTree>
    <p:extLst>
      <p:ext uri="{BB962C8B-B14F-4D97-AF65-F5344CB8AC3E}">
        <p14:creationId xmlns:p14="http://schemas.microsoft.com/office/powerpoint/2010/main" val="4047125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1DC1BA-1599-4B53-8AAB-17FBB31BEA42}"/>
              </a:ext>
            </a:extLst>
          </p:cNvPr>
          <p:cNvSpPr>
            <a:spLocks noGrp="1"/>
          </p:cNvSpPr>
          <p:nvPr>
            <p:ph type="title"/>
          </p:nvPr>
        </p:nvSpPr>
        <p:spPr/>
        <p:txBody>
          <a:bodyPr/>
          <a:lstStyle/>
          <a:p>
            <a:r>
              <a:rPr lang="es-MX" dirty="0"/>
              <a:t>Muestra de la creación de las relaciones</a:t>
            </a:r>
          </a:p>
        </p:txBody>
      </p:sp>
      <p:sp>
        <p:nvSpPr>
          <p:cNvPr id="3" name="Marcador de contenido 2">
            <a:extLst>
              <a:ext uri="{FF2B5EF4-FFF2-40B4-BE49-F238E27FC236}">
                <a16:creationId xmlns:a16="http://schemas.microsoft.com/office/drawing/2014/main" id="{9D80F64D-044B-4BD3-B97D-C23ABF9BEB7A}"/>
              </a:ext>
            </a:extLst>
          </p:cNvPr>
          <p:cNvSpPr>
            <a:spLocks noGrp="1"/>
          </p:cNvSpPr>
          <p:nvPr>
            <p:ph idx="1"/>
          </p:nvPr>
        </p:nvSpPr>
        <p:spPr>
          <a:xfrm>
            <a:off x="838200" y="1825625"/>
            <a:ext cx="5175969" cy="4351338"/>
          </a:xfrm>
        </p:spPr>
        <p:txBody>
          <a:bodyPr/>
          <a:lstStyle/>
          <a:p>
            <a:r>
              <a:rPr lang="es-MX" dirty="0"/>
              <a:t>En las relaciones 1N la tabla que tiene la “N” es la que en su creación contiene la llave foránea correspondiente con la tabla con la que se relaciona. Y en la creación del constraint es sobre la que se crea este, nombrándolo como “FK_’tablaN’+’tabla1’” y creando la foreign key con los datos de la ‘tabla1’</a:t>
            </a:r>
          </a:p>
        </p:txBody>
      </p:sp>
      <p:sp>
        <p:nvSpPr>
          <p:cNvPr id="7" name="Marcador de contenido 2">
            <a:extLst>
              <a:ext uri="{FF2B5EF4-FFF2-40B4-BE49-F238E27FC236}">
                <a16:creationId xmlns:a16="http://schemas.microsoft.com/office/drawing/2014/main" id="{F234E1D6-7145-43C5-9547-D098D65F9939}"/>
              </a:ext>
            </a:extLst>
          </p:cNvPr>
          <p:cNvSpPr txBox="1">
            <a:spLocks/>
          </p:cNvSpPr>
          <p:nvPr/>
        </p:nvSpPr>
        <p:spPr>
          <a:xfrm>
            <a:off x="6096000" y="4697692"/>
            <a:ext cx="6014167" cy="216030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dirty="0"/>
              <a:t>En las relaciones NM se crean dos constraints para la misma tabla NM, una con fk de la tabla “N” y lo mismo con la “M”, nombrando el constraint como “</a:t>
            </a:r>
            <a:r>
              <a:rPr lang="es-MX" dirty="0" err="1"/>
              <a:t>FK_’tablaNM’+’tablaN</a:t>
            </a:r>
            <a:r>
              <a:rPr lang="es-MX" dirty="0"/>
              <a:t>’” y el otro constraint con “</a:t>
            </a:r>
            <a:r>
              <a:rPr lang="es-MX" dirty="0" err="1"/>
              <a:t>FK_’tablaNM’+’tablaM</a:t>
            </a:r>
            <a:r>
              <a:rPr lang="es-MX" dirty="0"/>
              <a:t>’” </a:t>
            </a:r>
          </a:p>
        </p:txBody>
      </p:sp>
      <p:pic>
        <p:nvPicPr>
          <p:cNvPr id="11" name="Imagen 10">
            <a:extLst>
              <a:ext uri="{FF2B5EF4-FFF2-40B4-BE49-F238E27FC236}">
                <a16:creationId xmlns:a16="http://schemas.microsoft.com/office/drawing/2014/main" id="{5A1DA972-EAE6-4247-8B62-A45E606CF3AE}"/>
              </a:ext>
            </a:extLst>
          </p:cNvPr>
          <p:cNvPicPr>
            <a:picLocks noChangeAspect="1"/>
          </p:cNvPicPr>
          <p:nvPr/>
        </p:nvPicPr>
        <p:blipFill>
          <a:blip r:embed="rId2"/>
          <a:stretch>
            <a:fillRect/>
          </a:stretch>
        </p:blipFill>
        <p:spPr>
          <a:xfrm>
            <a:off x="6177832" y="1514584"/>
            <a:ext cx="6014167" cy="3183108"/>
          </a:xfrm>
          <a:prstGeom prst="rect">
            <a:avLst/>
          </a:prstGeom>
        </p:spPr>
      </p:pic>
    </p:spTree>
    <p:extLst>
      <p:ext uri="{BB962C8B-B14F-4D97-AF65-F5344CB8AC3E}">
        <p14:creationId xmlns:p14="http://schemas.microsoft.com/office/powerpoint/2010/main" val="53337569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2490</TotalTime>
  <Words>1040</Words>
  <Application>Microsoft Office PowerPoint</Application>
  <PresentationFormat>Panorámica</PresentationFormat>
  <Paragraphs>66</Paragraphs>
  <Slides>18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18</vt:i4>
      </vt:variant>
    </vt:vector>
  </HeadingPairs>
  <TitlesOfParts>
    <vt:vector size="23" baseType="lpstr">
      <vt:lpstr>Arial</vt:lpstr>
      <vt:lpstr>Calibri</vt:lpstr>
      <vt:lpstr>Calibri Light</vt:lpstr>
      <vt:lpstr>Consolas</vt:lpstr>
      <vt:lpstr>Tema de Office</vt:lpstr>
      <vt:lpstr>Taller de bases de datos</vt:lpstr>
      <vt:lpstr>Modelo entidad relación</vt:lpstr>
      <vt:lpstr>Modelo relacional</vt:lpstr>
      <vt:lpstr>Muestra de diccionario de datos</vt:lpstr>
      <vt:lpstr>Creación de la DB</vt:lpstr>
      <vt:lpstr>Muestra de creación de tablas</vt:lpstr>
      <vt:lpstr>Muestra de creación de tablas NM</vt:lpstr>
      <vt:lpstr>Muestra de creación de los índices</vt:lpstr>
      <vt:lpstr>Muestra de la creación de las relaciones</vt:lpstr>
      <vt:lpstr>Muestra de creación de los triggers</vt:lpstr>
      <vt:lpstr>Muestra de la creación de procedimientos almacenados</vt:lpstr>
      <vt:lpstr>Muestra de las funciones T-SQL</vt:lpstr>
      <vt:lpstr>Muestra de las funciones de T-SQL</vt:lpstr>
      <vt:lpstr>Muestra de las funciones de T-SQL</vt:lpstr>
      <vt:lpstr>Muestra de creación de las vistas</vt:lpstr>
      <vt:lpstr>Muestra de la población de las tablas</vt:lpstr>
      <vt:lpstr>Muestra de la población de tablas NM</vt:lpstr>
      <vt:lpstr>Visualización de las tablas y resultados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Taller de bases de datos</dc:title>
  <dc:creator>Andres rdz hdz</dc:creator>
  <cp:lastModifiedBy>Andres rdz hdz</cp:lastModifiedBy>
  <cp:revision>15</cp:revision>
  <dcterms:created xsi:type="dcterms:W3CDTF">2021-06-20T00:04:19Z</dcterms:created>
  <dcterms:modified xsi:type="dcterms:W3CDTF">2021-06-21T17:35:16Z</dcterms:modified>
</cp:coreProperties>
</file>