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154559"/>
          </a:xfrm>
        </p:spPr>
        <p:txBody>
          <a:bodyPr/>
          <a:lstStyle/>
          <a:p>
            <a:r>
              <a:rPr lang="es-CO" dirty="0" smtClean="0"/>
              <a:t>METODOLOGIA RUP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28600" y="3429000"/>
            <a:ext cx="4419600" cy="1371600"/>
          </a:xfrm>
        </p:spPr>
        <p:txBody>
          <a:bodyPr>
            <a:normAutofit fontScale="77500" lnSpcReduction="20000"/>
          </a:bodyPr>
          <a:lstStyle/>
          <a:p>
            <a:r>
              <a:rPr lang="es-CO" dirty="0" smtClean="0"/>
              <a:t>Integrantes del grupo:</a:t>
            </a:r>
          </a:p>
          <a:p>
            <a:r>
              <a:rPr lang="es-CO" dirty="0" smtClean="0"/>
              <a:t>Daniel Barajas</a:t>
            </a:r>
          </a:p>
          <a:p>
            <a:r>
              <a:rPr lang="es-CO" dirty="0" smtClean="0"/>
              <a:t>Andrés Bonilla</a:t>
            </a:r>
          </a:p>
          <a:p>
            <a:r>
              <a:rPr lang="es-CO" dirty="0" smtClean="0"/>
              <a:t>Diana Moreno</a:t>
            </a:r>
          </a:p>
          <a:p>
            <a:r>
              <a:rPr lang="es-CO" dirty="0" smtClean="0"/>
              <a:t>Dennise Bonilla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9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Control de cambios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Los cambios son inevitable, pero es necesario </a:t>
            </a:r>
            <a:r>
              <a:rPr lang="es-CO" dirty="0" err="1" smtClean="0"/>
              <a:t>svaluar</a:t>
            </a:r>
            <a:r>
              <a:rPr lang="es-CO" dirty="0" smtClean="0"/>
              <a:t> si estos son necesarios y rastrear su impacto.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RUP indica como controlar, rastrear y monitorear los cambios dentro de los procesos iterativo de desarrollo.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02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Ciclos y fases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smtClean="0"/>
              <a:t>RUP divide el proceso de desarrollo en ciclos, teniendo un producto al final de cada ciclo.</a:t>
            </a:r>
            <a:endParaRPr lang="es-ES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Cada ciclo se divide en cuatro fases:</a:t>
            </a:r>
          </a:p>
          <a:p>
            <a:r>
              <a:rPr lang="es-CO" dirty="0" smtClean="0"/>
              <a:t>Inicio </a:t>
            </a:r>
          </a:p>
          <a:p>
            <a:r>
              <a:rPr lang="es-CO" dirty="0" smtClean="0"/>
              <a:t>Elaboración </a:t>
            </a:r>
          </a:p>
          <a:p>
            <a:r>
              <a:rPr lang="es-CO" dirty="0" smtClean="0"/>
              <a:t>Construcción </a:t>
            </a:r>
          </a:p>
          <a:p>
            <a:r>
              <a:rPr lang="es-CO" dirty="0" smtClean="0"/>
              <a:t>Transición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Cada fase concluye con un hito bien definido donde deben tomarse ciertas decisiones.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3803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Fases de RUP: Inicio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smtClean="0"/>
              <a:t>Se establece la oportunidad y alcance del proyecto.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Identificar todas las entidades externas con las que se trata (actores) y se define la interacción a un alto nivel de abstracción:</a:t>
            </a:r>
          </a:p>
          <a:p>
            <a:r>
              <a:rPr lang="es-CO" dirty="0" smtClean="0"/>
              <a:t>Identificar todos los casos de uso</a:t>
            </a:r>
          </a:p>
          <a:p>
            <a:r>
              <a:rPr lang="es-CO" dirty="0" smtClean="0"/>
              <a:t>Describir algunos detalles</a:t>
            </a:r>
          </a:p>
          <a:p>
            <a:pPr marL="0" indent="0">
              <a:buNone/>
            </a:pPr>
            <a:r>
              <a:rPr lang="es-CO" dirty="0" smtClean="0"/>
              <a:t>La oportunidad del negocio incluye:</a:t>
            </a:r>
          </a:p>
          <a:p>
            <a:r>
              <a:rPr lang="es-CO" dirty="0" smtClean="0"/>
              <a:t>Criterios de éxito </a:t>
            </a:r>
          </a:p>
          <a:p>
            <a:r>
              <a:rPr lang="es-CO" dirty="0" smtClean="0"/>
              <a:t>Identificación de riesgos </a:t>
            </a:r>
          </a:p>
          <a:p>
            <a:r>
              <a:rPr lang="es-CO" dirty="0" smtClean="0"/>
              <a:t>Estimación de recursos necesarios</a:t>
            </a:r>
          </a:p>
          <a:p>
            <a:r>
              <a:rPr lang="es-CO" dirty="0" smtClean="0"/>
              <a:t>Plan de las fases incluyendo hitos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991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Inicio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s-CO" dirty="0" smtClean="0"/>
              <a:t>Productos:</a:t>
            </a:r>
          </a:p>
          <a:p>
            <a:r>
              <a:rPr lang="es-CO" dirty="0" smtClean="0"/>
              <a:t>Un documento de visión general: 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Requerimientos generales del proyecto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Características principales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Restricción</a:t>
            </a:r>
          </a:p>
          <a:p>
            <a:r>
              <a:rPr lang="es-CO" dirty="0" smtClean="0"/>
              <a:t>Modelo inicial de casos de uso (10% a 20% listos)</a:t>
            </a:r>
          </a:p>
          <a:p>
            <a:r>
              <a:rPr lang="es-CO" dirty="0" smtClean="0"/>
              <a:t>Glosario </a:t>
            </a:r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Casos de negocio:</a:t>
            </a:r>
          </a:p>
          <a:p>
            <a:pPr marL="0" indent="0">
              <a:buNone/>
            </a:pPr>
            <a:r>
              <a:rPr lang="es-CO" dirty="0" smtClean="0"/>
              <a:t>    - Contexto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Criterios de éxito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Pronostico financiero</a:t>
            </a:r>
          </a:p>
          <a:p>
            <a:r>
              <a:rPr lang="es-CO" dirty="0" smtClean="0"/>
              <a:t>Identificación inicial de riesgo</a:t>
            </a:r>
          </a:p>
          <a:p>
            <a:r>
              <a:rPr lang="es-CO" dirty="0" smtClean="0"/>
              <a:t>Plan de proyecto</a:t>
            </a:r>
          </a:p>
          <a:p>
            <a:r>
              <a:rPr lang="es-CO" dirty="0" smtClean="0"/>
              <a:t>Uno o mas prototipos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2525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Inicio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HITO: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Las partes interesadas deben acordar el alcance y la estimación de tiempo y costo.</a:t>
            </a:r>
          </a:p>
          <a:p>
            <a:r>
              <a:rPr lang="es-CO" dirty="0" smtClean="0"/>
              <a:t>Compresión 	de los requerimientos plasmados en casos de uso.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115616" y="292494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Inicio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792895" y="292494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Elaboración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084168" y="2930015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Transición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427984" y="294421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Construcción</a:t>
            </a:r>
          </a:p>
        </p:txBody>
      </p:sp>
      <p:sp>
        <p:nvSpPr>
          <p:cNvPr id="9" name="8 Combinar"/>
          <p:cNvSpPr/>
          <p:nvPr/>
        </p:nvSpPr>
        <p:spPr>
          <a:xfrm>
            <a:off x="2627784" y="2132856"/>
            <a:ext cx="165111" cy="792088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1410848" y="1772816"/>
            <a:ext cx="25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Objetivos de ciclo de vida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99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</a:t>
            </a:r>
            <a:r>
              <a:rPr lang="es-CO" dirty="0" smtClean="0"/>
              <a:t>: Elaboración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Objetivos:</a:t>
            </a:r>
          </a:p>
          <a:p>
            <a:pPr marL="0" indent="0">
              <a:buNone/>
            </a:pPr>
            <a:r>
              <a:rPr lang="es-CO" dirty="0" smtClean="0"/>
              <a:t>    - Analizar el dominio del problema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Establecer una arquitectura base sólida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Desarrollar un plan de proyecto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Eliminar los elemento de mayor riesgo para el desarrollo           </a:t>
            </a:r>
            <a:r>
              <a:rPr lang="es-CO" dirty="0"/>
              <a:t> </a:t>
            </a:r>
            <a:r>
              <a:rPr lang="es-CO" dirty="0" smtClean="0"/>
              <a:t>    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s-CO" dirty="0" smtClean="0"/>
              <a:t>    exitoso del proyecto.</a:t>
            </a:r>
          </a:p>
          <a:p>
            <a:r>
              <a:rPr lang="es-CO" dirty="0" smtClean="0"/>
              <a:t>Visión de una “una milla de amplitud y una pulgada de profundidad” porque las decisiones de arquitectura requieren una visión global del sistema.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46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Elaboración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s-CO" dirty="0" smtClean="0"/>
              <a:t>Productos:</a:t>
            </a:r>
          </a:p>
          <a:p>
            <a:pPr marL="0" indent="0">
              <a:buNone/>
            </a:pPr>
            <a:r>
              <a:rPr lang="es-CO" dirty="0" smtClean="0"/>
              <a:t>Es la parte mas critica del </a:t>
            </a:r>
          </a:p>
          <a:p>
            <a:pPr marL="0" indent="0">
              <a:buNone/>
            </a:pPr>
            <a:r>
              <a:rPr lang="es-CO" dirty="0" smtClean="0"/>
              <a:t>proceso:</a:t>
            </a:r>
          </a:p>
          <a:p>
            <a:r>
              <a:rPr lang="es-CO" dirty="0" smtClean="0"/>
              <a:t>Al final toda la ingeniería </a:t>
            </a:r>
          </a:p>
          <a:p>
            <a:pPr marL="0" indent="0">
              <a:buNone/>
            </a:pPr>
            <a:r>
              <a:rPr lang="es-CO" dirty="0" smtClean="0"/>
              <a:t>“dura” esta echa.</a:t>
            </a:r>
          </a:p>
          <a:p>
            <a:r>
              <a:rPr lang="es-CO" dirty="0" smtClean="0"/>
              <a:t>Se puede decidir si vale la pena seguir adelante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A partir de aquí la arquitectura, los requerimientos y los planes de desarrollo son estables.</a:t>
            </a:r>
          </a:p>
          <a:p>
            <a:pPr marL="0" indent="0">
              <a:buNone/>
            </a:pPr>
            <a:r>
              <a:rPr lang="es-CO" dirty="0" smtClean="0"/>
              <a:t>Ya hay menos riesgos y se pueden planificar el resto del proyecto con menos incertidumbre.</a:t>
            </a:r>
          </a:p>
          <a:p>
            <a:pPr marL="0" indent="0">
              <a:buNone/>
            </a:pPr>
            <a:r>
              <a:rPr lang="es-CO" dirty="0" smtClean="0"/>
              <a:t>Se construye una arquitectura ejecutable con temple:</a:t>
            </a:r>
          </a:p>
          <a:p>
            <a:r>
              <a:rPr lang="es-CO" dirty="0" smtClean="0"/>
              <a:t>Los casos de uso críticos</a:t>
            </a:r>
          </a:p>
          <a:p>
            <a:r>
              <a:rPr lang="es-CO" dirty="0" smtClean="0"/>
              <a:t>Los riesgos identificados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Elaboración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s-CO" dirty="0"/>
              <a:t>Productos:</a:t>
            </a:r>
          </a:p>
          <a:p>
            <a:pPr marL="0" indent="0">
              <a:buNone/>
            </a:pPr>
            <a:r>
              <a:rPr lang="es-CO" dirty="0" smtClean="0"/>
              <a:t>Modelo de casos de uso (80% completo) con descripciones detalladas.</a:t>
            </a:r>
          </a:p>
          <a:p>
            <a:pPr marL="0" indent="0">
              <a:buNone/>
            </a:pPr>
            <a:r>
              <a:rPr lang="es-CO" dirty="0" smtClean="0"/>
              <a:t>Otros requerimientos no funcionales o no asociados a casos de uso.</a:t>
            </a:r>
          </a:p>
          <a:p>
            <a:pPr marL="0" indent="0">
              <a:buNone/>
            </a:pPr>
            <a:r>
              <a:rPr lang="es-CO" dirty="0" smtClean="0"/>
              <a:t>Descripción de la arquitectura del Software.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Un prototipo ejecutable de la arquitectura.</a:t>
            </a:r>
          </a:p>
          <a:p>
            <a:pPr marL="0" indent="0">
              <a:buNone/>
            </a:pPr>
            <a:r>
              <a:rPr lang="es-CO" dirty="0" smtClean="0"/>
              <a:t>Lista revisada de riesgos y del caso del negocio.</a:t>
            </a:r>
          </a:p>
          <a:p>
            <a:pPr marL="0" indent="0">
              <a:buNone/>
            </a:pPr>
            <a:r>
              <a:rPr lang="es-CO" dirty="0" smtClean="0"/>
              <a:t>Plan de desarrollo para el resto del proyecto.</a:t>
            </a:r>
          </a:p>
          <a:p>
            <a:pPr marL="0" indent="0">
              <a:buNone/>
            </a:pPr>
            <a:r>
              <a:rPr lang="es-CO" dirty="0" smtClean="0"/>
              <a:t>Un manual de usuario preliminar.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57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Elaboración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O" dirty="0" smtClean="0"/>
              <a:t>HITO: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Condiciones de éxito de la elaboración:</a:t>
            </a:r>
          </a:p>
          <a:p>
            <a:r>
              <a:rPr lang="es-CO" dirty="0" smtClean="0"/>
              <a:t>¿Es estable la visión del producto?</a:t>
            </a:r>
          </a:p>
          <a:p>
            <a:r>
              <a:rPr lang="es-CO" dirty="0" smtClean="0"/>
              <a:t>¿Es estable la arquitectura?</a:t>
            </a:r>
          </a:p>
          <a:p>
            <a:r>
              <a:rPr lang="es-CO" dirty="0" smtClean="0"/>
              <a:t>¿Las pruebas de ejecución demuestran que los riesgos han sido abordados y resueltos?</a:t>
            </a:r>
          </a:p>
          <a:p>
            <a:r>
              <a:rPr lang="es-CO" dirty="0" smtClean="0"/>
              <a:t>¿Es el plan del proyecto algo realista?</a:t>
            </a:r>
          </a:p>
          <a:p>
            <a:r>
              <a:rPr lang="es-CO" dirty="0" smtClean="0"/>
              <a:t>¿Están de acuerdo con el plan de todas las  personas involucradas? </a:t>
            </a:r>
          </a:p>
          <a:p>
            <a:endParaRPr lang="es-CO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115616" y="273358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Inicio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92895" y="273358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Elaboración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084168" y="2738655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Transición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427984" y="275285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Construcción</a:t>
            </a:r>
          </a:p>
        </p:txBody>
      </p:sp>
      <p:sp>
        <p:nvSpPr>
          <p:cNvPr id="8" name="7 Combinar"/>
          <p:cNvSpPr/>
          <p:nvPr/>
        </p:nvSpPr>
        <p:spPr>
          <a:xfrm>
            <a:off x="4262669" y="1963335"/>
            <a:ext cx="165111" cy="792088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854354" y="1615813"/>
            <a:ext cx="30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Arquitectura del ciclo de vida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35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</a:t>
            </a:r>
            <a:r>
              <a:rPr lang="es-CO" dirty="0" smtClean="0"/>
              <a:t>: Construcción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/>
              <a:t>En esta fase todas las componentes restantes se desarrollan e incorporan al producto.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Todo el probado en profundidad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El énfasis esta en la producción eficiente y no ya en la creación intelectual.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Puede hacerse construcción en paralelo, pero esto exige una planificación detallada y una arquitectura muy estable.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90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¿Qué es RUP</a:t>
            </a:r>
            <a:r>
              <a:rPr lang="es-CO" sz="3200" dirty="0" smtClean="0"/>
              <a:t>?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smtClean="0"/>
              <a:t>RUP es un proceso de desarrollo de software:</a:t>
            </a:r>
          </a:p>
          <a:p>
            <a:r>
              <a:rPr lang="es-CO" dirty="0" smtClean="0"/>
              <a:t>Forma disciplina de asignar tareas y responsabilidades en una empresa de desarrollo (quién hace qué, cuándo, y cómo)</a:t>
            </a:r>
          </a:p>
          <a:p>
            <a:pPr marL="0" indent="0">
              <a:buNone/>
            </a:pPr>
            <a:r>
              <a:rPr lang="es-CO" dirty="0" smtClean="0"/>
              <a:t>Objetivos:</a:t>
            </a:r>
          </a:p>
          <a:p>
            <a:r>
              <a:rPr lang="es-CO" dirty="0" smtClean="0"/>
              <a:t>Asegurar la producción de software de calidad dentro de los plazos y presupuestos predecibles. Dirigido por casos de uso, centrado en la arquitectura, iterativo (mini-proyectos) e incrementar (versiones).</a:t>
            </a:r>
          </a:p>
          <a:p>
            <a:pPr marL="0" indent="0">
              <a:buNone/>
            </a:pPr>
            <a:r>
              <a:rPr lang="es-CO" dirty="0" smtClean="0"/>
              <a:t>También es un producto:</a:t>
            </a:r>
          </a:p>
          <a:p>
            <a:r>
              <a:rPr lang="es-CO" dirty="0" smtClean="0"/>
              <a:t>Desarrollo y mantenimiento por </a:t>
            </a:r>
            <a:r>
              <a:rPr lang="es-CO" dirty="0" err="1" smtClean="0"/>
              <a:t>Rational</a:t>
            </a:r>
            <a:r>
              <a:rPr lang="es-CO" dirty="0" smtClean="0"/>
              <a:t>.</a:t>
            </a:r>
          </a:p>
          <a:p>
            <a:r>
              <a:rPr lang="es-CO" dirty="0" smtClean="0"/>
              <a:t>Actualizado constantemente para tener en cuenta las mejores prácticas de acuerdo con la experiencia.</a:t>
            </a:r>
          </a:p>
        </p:txBody>
      </p:sp>
    </p:spTree>
    <p:extLst>
      <p:ext uri="{BB962C8B-B14F-4D97-AF65-F5344CB8AC3E}">
        <p14:creationId xmlns:p14="http://schemas.microsoft.com/office/powerpoint/2010/main" val="6396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Construcción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Productos: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El producto de Software integrado y corriendo en la plataforma adecuada.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Manuales de usuario.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Una descripción del “release” actual.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29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Construcción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smtClean="0"/>
              <a:t>HITO: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Se obtiene un producto Beta que debe decidirse si puede ponerse en ejecución sin mayores riesgos:</a:t>
            </a:r>
          </a:p>
          <a:p>
            <a:pPr marL="0" indent="0">
              <a:buNone/>
            </a:pPr>
            <a:r>
              <a:rPr lang="es-CO" dirty="0" smtClean="0"/>
              <a:t>Condiciones de éxito:</a:t>
            </a:r>
          </a:p>
          <a:p>
            <a:r>
              <a:rPr lang="es-CO" dirty="0" smtClean="0"/>
              <a:t>¿El producto esta maduro y estable para instalarlo en el ambiente del cliente?</a:t>
            </a:r>
          </a:p>
          <a:p>
            <a:r>
              <a:rPr lang="es-CO" dirty="0" smtClean="0"/>
              <a:t>¿Están los interesados listos para recibirlo? 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115616" y="273358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Inicio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92895" y="273358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Elaboración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084168" y="2738655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Transición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427984" y="275285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Construcción</a:t>
            </a:r>
          </a:p>
        </p:txBody>
      </p:sp>
      <p:sp>
        <p:nvSpPr>
          <p:cNvPr id="8" name="7 Combinar"/>
          <p:cNvSpPr/>
          <p:nvPr/>
        </p:nvSpPr>
        <p:spPr>
          <a:xfrm>
            <a:off x="5919057" y="1963335"/>
            <a:ext cx="165111" cy="792088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741472" y="159400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Capacidad Operacional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4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</a:t>
            </a:r>
            <a:r>
              <a:rPr lang="es-CO" dirty="0" smtClean="0"/>
              <a:t>: Transición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dirty="0" smtClean="0"/>
              <a:t>El objetivo es traspasar el software desarrollado a la comunidad de usuarios.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Una vez instalado surgirán nuevos elementos que implicarán nuevos desarrollos (ciclos).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Incluye:</a:t>
            </a:r>
          </a:p>
          <a:p>
            <a:r>
              <a:rPr lang="es-CO" dirty="0" smtClean="0"/>
              <a:t>Pruebas Beta para validar el producto con las expectativas del cliente.</a:t>
            </a:r>
          </a:p>
          <a:p>
            <a:r>
              <a:rPr lang="es-CO" dirty="0" smtClean="0"/>
              <a:t>Ejecución paralela con sistemas antiguos.</a:t>
            </a:r>
          </a:p>
          <a:p>
            <a:r>
              <a:rPr lang="es-CO" dirty="0" smtClean="0"/>
              <a:t>Conversión de datos</a:t>
            </a:r>
          </a:p>
          <a:p>
            <a:r>
              <a:rPr lang="es-CO" dirty="0" smtClean="0"/>
              <a:t>Entrenamiento de usuarios</a:t>
            </a:r>
          </a:p>
          <a:p>
            <a:r>
              <a:rPr lang="es-CO" dirty="0" smtClean="0"/>
              <a:t>Distribuir el producto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17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Transición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976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Objetivos:</a:t>
            </a:r>
          </a:p>
          <a:p>
            <a:r>
              <a:rPr lang="es-CO" dirty="0" smtClean="0"/>
              <a:t>Obtener autosuficiencia de parte de los usuarios.</a:t>
            </a:r>
          </a:p>
          <a:p>
            <a:r>
              <a:rPr lang="es-CO" dirty="0" smtClean="0"/>
              <a:t>Concordancia en los logros del producto de parte de las personas involucradas.</a:t>
            </a:r>
          </a:p>
          <a:p>
            <a:r>
              <a:rPr lang="es-CO" dirty="0" smtClean="0"/>
              <a:t>Lograr el consenso cuanto antes para liberar el producto al mercado. 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113926" y="4417842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Inicio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91205" y="4417842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Elaboración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082478" y="4422913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Transición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426294" y="4437112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Construcción</a:t>
            </a:r>
          </a:p>
        </p:txBody>
      </p:sp>
      <p:sp>
        <p:nvSpPr>
          <p:cNvPr id="8" name="7 Combinar"/>
          <p:cNvSpPr/>
          <p:nvPr/>
        </p:nvSpPr>
        <p:spPr>
          <a:xfrm flipV="1">
            <a:off x="7585788" y="5096240"/>
            <a:ext cx="165111" cy="759498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7210839" y="59492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Producto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8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RUP</a:t>
            </a:r>
            <a:r>
              <a:rPr lang="es-CO" sz="3200" dirty="0"/>
              <a:t>?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Aumenta la productividad de los desarrolladores mediante acceso a: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- Base de conocimiento , plantillas y herramientas.</a:t>
            </a:r>
          </a:p>
          <a:p>
            <a:r>
              <a:rPr lang="es-CO" dirty="0" smtClean="0"/>
              <a:t>Se centra en la producción y mantenimiento de modelos de sistema más que en producir documentos.</a:t>
            </a:r>
          </a:p>
          <a:p>
            <a:r>
              <a:rPr lang="es-CO" dirty="0" smtClean="0"/>
              <a:t>RUP es una guía de como usar UML de la forma mas efectiva.</a:t>
            </a:r>
          </a:p>
          <a:p>
            <a:r>
              <a:rPr lang="es-CO" dirty="0" smtClean="0"/>
              <a:t>Existen herramientas de apoyo a todo proceso: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- Modelamiento visual, programación, pruebas,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25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Las mejores prácticas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RUP pretende implementar las mejores prácticas actuales en ingeniería de software: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Desarrollo iterativo del software</a:t>
            </a:r>
          </a:p>
          <a:p>
            <a:pPr marL="0" indent="0">
              <a:buNone/>
            </a:pPr>
            <a:r>
              <a:rPr lang="es-CO" dirty="0" smtClean="0"/>
              <a:t>   - Administración de requerimientos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Uso de arquitecturas basadas en componentes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Modelamiento visual de software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Verificación de la calidad del software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Control de cambios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071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Desarrollo iterativo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El software moderno es complejo y novedoso. No es realista usar un modelo lineal de desarrollo como el de cascada.</a:t>
            </a:r>
          </a:p>
          <a:p>
            <a:r>
              <a:rPr lang="es-CO" dirty="0" smtClean="0"/>
              <a:t>Un proceso iterativo permite una compresión creciente de los requerimientos a la vez que se va haciendo crecer el sistema.</a:t>
            </a:r>
          </a:p>
          <a:p>
            <a:r>
              <a:rPr lang="es-CO" dirty="0" smtClean="0"/>
              <a:t>RUP sigue un modelo iterativo que aborda las tareas más riesgosas primero.</a:t>
            </a:r>
          </a:p>
          <a:p>
            <a:r>
              <a:rPr lang="es-CO" dirty="0" smtClean="0"/>
              <a:t>Con esto se ayuda a reducir los riesgos del proyecto y tener un subsistema ejecutable tempranamente.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70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Administración de requerimientos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RUP se describe cómo: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Obtener los requerimientos </a:t>
            </a:r>
          </a:p>
          <a:p>
            <a:pPr marL="0" indent="0">
              <a:buNone/>
            </a:pPr>
            <a:r>
              <a:rPr lang="es-CO" dirty="0" smtClean="0"/>
              <a:t>    - Organizarlos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Documentar requerimientos de funcionalidad y restricciones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Rastrear y documentar decisiones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Captar y comunicar requerimientos del negocio</a:t>
            </a:r>
          </a:p>
          <a:p>
            <a:r>
              <a:rPr lang="es-CO" dirty="0" smtClean="0"/>
              <a:t>Los casos de uso y los escenarios indicados por el proceso han probado ser una buena forma de captar requerimientos y guiar el diseño, la implementación 	y las pruebas.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2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Arquitecturas basadas en componentes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El proceso se basa en diseñar tempranamente una arquitectura base ejecutable.</a:t>
            </a:r>
          </a:p>
          <a:p>
            <a:pPr marL="0" indent="0">
              <a:buNone/>
            </a:pPr>
            <a:r>
              <a:rPr lang="es-CO" dirty="0" smtClean="0"/>
              <a:t>La arquitectura debe ser:</a:t>
            </a:r>
          </a:p>
          <a:p>
            <a:r>
              <a:rPr lang="es-CO" dirty="0" smtClean="0"/>
              <a:t>Flexible </a:t>
            </a:r>
          </a:p>
          <a:p>
            <a:r>
              <a:rPr lang="es-CO" dirty="0" smtClean="0"/>
              <a:t>Fácil de modificar</a:t>
            </a:r>
          </a:p>
          <a:p>
            <a:r>
              <a:rPr lang="es-CO" dirty="0" smtClean="0"/>
              <a:t>Intuitivamente comprensible</a:t>
            </a:r>
          </a:p>
          <a:p>
            <a:r>
              <a:rPr lang="es-CO" dirty="0" smtClean="0"/>
              <a:t>Promueve la reutilización de componentes</a:t>
            </a:r>
          </a:p>
          <a:p>
            <a:pPr marL="0" indent="0">
              <a:buNone/>
            </a:pPr>
            <a:r>
              <a:rPr lang="es-CO" dirty="0" smtClean="0"/>
              <a:t>RUP apoya el desarrollo basado en componentes, tanto nuevos como preexistentes.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00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Modelamiento Visual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Modelamiento visual de la estructura y el comportamiento de la arquitectura y de los componentes de la arquitectura y los componentes.</a:t>
            </a:r>
          </a:p>
          <a:p>
            <a:pPr marL="0" indent="0">
              <a:buNone/>
            </a:pPr>
            <a:r>
              <a:rPr lang="es-CO" dirty="0" smtClean="0"/>
              <a:t>Bloques de construcción:</a:t>
            </a:r>
          </a:p>
          <a:p>
            <a:r>
              <a:rPr lang="es-CO" dirty="0" smtClean="0"/>
              <a:t>Ocultan detalles</a:t>
            </a:r>
          </a:p>
          <a:p>
            <a:r>
              <a:rPr lang="es-CO" dirty="0" smtClean="0"/>
              <a:t>Permiten la comunicación en el equipo de desarrollo</a:t>
            </a:r>
          </a:p>
          <a:p>
            <a:r>
              <a:rPr lang="es-CO" dirty="0" smtClean="0"/>
              <a:t>Permiten analizar las consistencias:</a:t>
            </a:r>
          </a:p>
          <a:p>
            <a:pPr marL="0" indent="0">
              <a:buNone/>
            </a:pPr>
            <a:r>
              <a:rPr lang="es-CO" dirty="0" smtClean="0"/>
              <a:t>    - entre las componentes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entre diseño y comunicación</a:t>
            </a:r>
          </a:p>
          <a:p>
            <a:pPr marL="0" indent="0">
              <a:buNone/>
            </a:pPr>
            <a:r>
              <a:rPr lang="es-CO" dirty="0" smtClean="0"/>
              <a:t>UML es la base del modelamiento visual de RUP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Verificación de cualidades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No solo la funcionalidad es esencial, también el rendimiento y la confiabilidad.</a:t>
            </a:r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RUP ayuda a planificar, diseñar, implementar, ejecutar y evaluar pruebas que verifiquen estas cualidades.</a:t>
            </a:r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El aseguramiento de la calidad es parte del proceso de </a:t>
            </a:r>
            <a:r>
              <a:rPr lang="es-CO" dirty="0"/>
              <a:t> </a:t>
            </a:r>
            <a:r>
              <a:rPr lang="es-CO" dirty="0" smtClean="0"/>
              <a:t>desarrollo y no la responsabilidad de un grupo independiente.</a:t>
            </a:r>
          </a:p>
          <a:p>
            <a:pPr marL="0" indent="0">
              <a:buNone/>
            </a:pPr>
            <a:r>
              <a:rPr lang="es-CO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96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ja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215</TotalTime>
  <Words>1351</Words>
  <Application>Microsoft Office PowerPoint</Application>
  <PresentationFormat>Presentación en pantalla (4:3)</PresentationFormat>
  <Paragraphs>221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Paja</vt:lpstr>
      <vt:lpstr>METODOLOGIA RUP</vt:lpstr>
      <vt:lpstr>¿Qué es RUP?</vt:lpstr>
      <vt:lpstr>¿Qué es RUP?</vt:lpstr>
      <vt:lpstr>Las mejores prácticas</vt:lpstr>
      <vt:lpstr>Desarrollo iterativo</vt:lpstr>
      <vt:lpstr>Administración de requerimientos </vt:lpstr>
      <vt:lpstr>Arquitecturas basadas en componentes</vt:lpstr>
      <vt:lpstr>Modelamiento Visual</vt:lpstr>
      <vt:lpstr>Verificación de cualidades</vt:lpstr>
      <vt:lpstr>Control de cambios</vt:lpstr>
      <vt:lpstr>Ciclos y fases</vt:lpstr>
      <vt:lpstr>Fases de RUP: Inicio</vt:lpstr>
      <vt:lpstr>Fases de RUP: Inicio</vt:lpstr>
      <vt:lpstr>Fases de RUP: Inicio</vt:lpstr>
      <vt:lpstr>Fases de RUP: Elaboración</vt:lpstr>
      <vt:lpstr>Fases de RUP: Elaboración</vt:lpstr>
      <vt:lpstr>Fases de RUP: Elaboración</vt:lpstr>
      <vt:lpstr>Fases de RUP: Elaboración</vt:lpstr>
      <vt:lpstr>Fases de RUP: Construcción</vt:lpstr>
      <vt:lpstr>Fases de RUP: Construcción</vt:lpstr>
      <vt:lpstr>Fases de RUP: Construcción</vt:lpstr>
      <vt:lpstr>Fases de RUP: Transición</vt:lpstr>
      <vt:lpstr>Fases de RUP: Transición</vt:lpstr>
    </vt:vector>
  </TitlesOfParts>
  <Company>LAGERENCIA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RUP</dc:title>
  <dc:creator>USUARIO</dc:creator>
  <cp:lastModifiedBy>monica</cp:lastModifiedBy>
  <cp:revision>16</cp:revision>
  <dcterms:created xsi:type="dcterms:W3CDTF">2015-11-01T20:11:30Z</dcterms:created>
  <dcterms:modified xsi:type="dcterms:W3CDTF">2015-11-11T18:17:06Z</dcterms:modified>
</cp:coreProperties>
</file>