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66" r:id="rId4"/>
    <p:sldId id="263" r:id="rId5"/>
    <p:sldId id="268" r:id="rId6"/>
    <p:sldId id="258" r:id="rId7"/>
    <p:sldId id="259" r:id="rId8"/>
    <p:sldId id="260" r:id="rId9"/>
    <p:sldId id="261" r:id="rId10"/>
    <p:sldId id="262" r:id="rId11"/>
    <p:sldId id="264" r:id="rId12"/>
    <p:sldId id="265"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D5BF"/>
    <a:srgbClr val="05366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7" autoAdjust="0"/>
    <p:restoredTop sz="83099" autoAdjust="0"/>
  </p:normalViewPr>
  <p:slideViewPr>
    <p:cSldViewPr snapToGrid="0">
      <p:cViewPr varScale="1">
        <p:scale>
          <a:sx n="79" d="100"/>
          <a:sy n="79" d="100"/>
        </p:scale>
        <p:origin x="24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DA2EDD-7324-48D2-AA19-158E25357409}" type="datetimeFigureOut">
              <a:rPr lang="en-US" smtClean="0"/>
              <a:t>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1909D3-373F-4EF7-91C6-A0E2AB3BDE54}" type="slidenum">
              <a:rPr lang="en-US" smtClean="0"/>
              <a:t>‹#›</a:t>
            </a:fld>
            <a:endParaRPr lang="en-US"/>
          </a:p>
        </p:txBody>
      </p:sp>
    </p:spTree>
    <p:extLst>
      <p:ext uri="{BB962C8B-B14F-4D97-AF65-F5344CB8AC3E}">
        <p14:creationId xmlns:p14="http://schemas.microsoft.com/office/powerpoint/2010/main" val="288987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1909D3-373F-4EF7-91C6-A0E2AB3BDE54}" type="slidenum">
              <a:rPr lang="en-US" smtClean="0"/>
              <a:t>1</a:t>
            </a:fld>
            <a:endParaRPr lang="en-US"/>
          </a:p>
        </p:txBody>
      </p:sp>
    </p:spTree>
    <p:extLst>
      <p:ext uri="{BB962C8B-B14F-4D97-AF65-F5344CB8AC3E}">
        <p14:creationId xmlns:p14="http://schemas.microsoft.com/office/powerpoint/2010/main" val="10251465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Related to the need of more data to make a deeper analysis and reach deeper conclusions</a:t>
            </a:r>
          </a:p>
          <a:p>
            <a:pPr marL="228600" indent="-228600">
              <a:buAutoNum type="arabicPeriod"/>
            </a:pPr>
            <a:r>
              <a:rPr lang="en-US" dirty="0"/>
              <a:t>Using the popular stations data, the physical ads of the marketing campaign (if existing) can be placed in strategic points for more exposure to casual users</a:t>
            </a:r>
          </a:p>
          <a:p>
            <a:pPr marL="228600" indent="-228600">
              <a:buAutoNum type="arabicPeriod"/>
            </a:pPr>
            <a:r>
              <a:rPr lang="en-US" dirty="0"/>
              <a:t>Casual users take longer rides, which means they usually buy the all day pass, maybe modifying the 45 minute mark of free rides for members or getting discounts on all day passes if you are an annual member would result on more casual riders becoming annual members.</a:t>
            </a:r>
          </a:p>
        </p:txBody>
      </p:sp>
      <p:sp>
        <p:nvSpPr>
          <p:cNvPr id="4" name="Slide Number Placeholder 3"/>
          <p:cNvSpPr>
            <a:spLocks noGrp="1"/>
          </p:cNvSpPr>
          <p:nvPr>
            <p:ph type="sldNum" sz="quarter" idx="5"/>
          </p:nvPr>
        </p:nvSpPr>
        <p:spPr/>
        <p:txBody>
          <a:bodyPr/>
          <a:lstStyle/>
          <a:p>
            <a:fld id="{F81909D3-373F-4EF7-91C6-A0E2AB3BDE54}" type="slidenum">
              <a:rPr lang="en-US" smtClean="0"/>
              <a:t>12</a:t>
            </a:fld>
            <a:endParaRPr lang="en-US"/>
          </a:p>
        </p:txBody>
      </p:sp>
    </p:spTree>
    <p:extLst>
      <p:ext uri="{BB962C8B-B14F-4D97-AF65-F5344CB8AC3E}">
        <p14:creationId xmlns:p14="http://schemas.microsoft.com/office/powerpoint/2010/main" val="2950969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was found in zip files separated by month and the terms and conditions for the data set use are found on </a:t>
            </a:r>
            <a:r>
              <a:rPr lang="en-US" dirty="0" err="1"/>
              <a:t>Divvys</a:t>
            </a:r>
            <a:r>
              <a:rPr lang="en-US" dirty="0"/>
              <a:t> website too. Data was for whole year 2022 and was cleaned mostly using queries on </a:t>
            </a:r>
            <a:r>
              <a:rPr lang="en-US" dirty="0" err="1"/>
              <a:t>Bigquery</a:t>
            </a:r>
            <a:r>
              <a:rPr lang="en-US" dirty="0"/>
              <a:t> and splitting, adding and spectating the files on excel. </a:t>
            </a:r>
            <a:r>
              <a:rPr lang="en-US" sz="1200" dirty="0"/>
              <a:t>After cleaning, about 4,300,000 trips were remain for analysis</a:t>
            </a:r>
          </a:p>
          <a:p>
            <a:endParaRPr lang="en-US" dirty="0"/>
          </a:p>
        </p:txBody>
      </p:sp>
      <p:sp>
        <p:nvSpPr>
          <p:cNvPr id="4" name="Slide Number Placeholder 3"/>
          <p:cNvSpPr>
            <a:spLocks noGrp="1"/>
          </p:cNvSpPr>
          <p:nvPr>
            <p:ph type="sldNum" sz="quarter" idx="5"/>
          </p:nvPr>
        </p:nvSpPr>
        <p:spPr/>
        <p:txBody>
          <a:bodyPr/>
          <a:lstStyle/>
          <a:p>
            <a:fld id="{F81909D3-373F-4EF7-91C6-A0E2AB3BDE54}" type="slidenum">
              <a:rPr lang="en-US" smtClean="0"/>
              <a:t>4</a:t>
            </a:fld>
            <a:endParaRPr lang="en-US"/>
          </a:p>
        </p:txBody>
      </p:sp>
    </p:spTree>
    <p:extLst>
      <p:ext uri="{BB962C8B-B14F-4D97-AF65-F5344CB8AC3E}">
        <p14:creationId xmlns:p14="http://schemas.microsoft.com/office/powerpoint/2010/main" val="15771400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check both users behavior, how long their rides are, which ones are longer, how many trips they take during the months, weeks, and hours of the day, top stations and compare it between users to get relevant insights and differences and look for some new areas to explore and collect new data</a:t>
            </a:r>
          </a:p>
        </p:txBody>
      </p:sp>
      <p:sp>
        <p:nvSpPr>
          <p:cNvPr id="4" name="Slide Number Placeholder 3"/>
          <p:cNvSpPr>
            <a:spLocks noGrp="1"/>
          </p:cNvSpPr>
          <p:nvPr>
            <p:ph type="sldNum" sz="quarter" idx="5"/>
          </p:nvPr>
        </p:nvSpPr>
        <p:spPr/>
        <p:txBody>
          <a:bodyPr/>
          <a:lstStyle/>
          <a:p>
            <a:fld id="{F81909D3-373F-4EF7-91C6-A0E2AB3BDE54}" type="slidenum">
              <a:rPr lang="en-US" smtClean="0"/>
              <a:t>5</a:t>
            </a:fld>
            <a:endParaRPr lang="en-US"/>
          </a:p>
        </p:txBody>
      </p:sp>
    </p:spTree>
    <p:extLst>
      <p:ext uri="{BB962C8B-B14F-4D97-AF65-F5344CB8AC3E}">
        <p14:creationId xmlns:p14="http://schemas.microsoft.com/office/powerpoint/2010/main" val="3908103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Relevant insights here are trips length compared between members and casuals and that monthly behavior doesn’t tells us much.</a:t>
            </a:r>
          </a:p>
          <a:p>
            <a:endParaRPr lang="en-US" dirty="0"/>
          </a:p>
        </p:txBody>
      </p:sp>
      <p:sp>
        <p:nvSpPr>
          <p:cNvPr id="4" name="Slide Number Placeholder 3"/>
          <p:cNvSpPr>
            <a:spLocks noGrp="1"/>
          </p:cNvSpPr>
          <p:nvPr>
            <p:ph type="sldNum" sz="quarter" idx="5"/>
          </p:nvPr>
        </p:nvSpPr>
        <p:spPr/>
        <p:txBody>
          <a:bodyPr/>
          <a:lstStyle/>
          <a:p>
            <a:fld id="{F81909D3-373F-4EF7-91C6-A0E2AB3BDE54}" type="slidenum">
              <a:rPr lang="en-US" smtClean="0"/>
              <a:t>6</a:t>
            </a:fld>
            <a:endParaRPr lang="en-US"/>
          </a:p>
        </p:txBody>
      </p:sp>
    </p:spTree>
    <p:extLst>
      <p:ext uri="{BB962C8B-B14F-4D97-AF65-F5344CB8AC3E}">
        <p14:creationId xmlns:p14="http://schemas.microsoft.com/office/powerpoint/2010/main" val="4293072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Relevant insights here are that casuals use </a:t>
            </a:r>
            <a:r>
              <a:rPr lang="en-US" dirty="0" err="1"/>
              <a:t>Cyclistic</a:t>
            </a:r>
            <a:r>
              <a:rPr lang="en-US" dirty="0"/>
              <a:t> more on weekends and annual members on weekdays which might tell casuals use </a:t>
            </a:r>
            <a:r>
              <a:rPr lang="en-US" dirty="0" err="1"/>
              <a:t>Cyclistic</a:t>
            </a:r>
            <a:r>
              <a:rPr lang="en-US" dirty="0"/>
              <a:t> for fun and annual members to commute to work.</a:t>
            </a:r>
          </a:p>
          <a:p>
            <a:endParaRPr lang="en-US" dirty="0"/>
          </a:p>
        </p:txBody>
      </p:sp>
      <p:sp>
        <p:nvSpPr>
          <p:cNvPr id="4" name="Slide Number Placeholder 3"/>
          <p:cNvSpPr>
            <a:spLocks noGrp="1"/>
          </p:cNvSpPr>
          <p:nvPr>
            <p:ph type="sldNum" sz="quarter" idx="5"/>
          </p:nvPr>
        </p:nvSpPr>
        <p:spPr/>
        <p:txBody>
          <a:bodyPr/>
          <a:lstStyle/>
          <a:p>
            <a:fld id="{F81909D3-373F-4EF7-91C6-A0E2AB3BDE54}" type="slidenum">
              <a:rPr lang="en-US" smtClean="0"/>
              <a:t>7</a:t>
            </a:fld>
            <a:endParaRPr lang="en-US"/>
          </a:p>
        </p:txBody>
      </p:sp>
    </p:spTree>
    <p:extLst>
      <p:ext uri="{BB962C8B-B14F-4D97-AF65-F5344CB8AC3E}">
        <p14:creationId xmlns:p14="http://schemas.microsoft.com/office/powerpoint/2010/main" val="34966831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Relevant insights: both of them peak at 5PM but annual members also peak at 8 AM which might reinforce that they use </a:t>
            </a:r>
            <a:r>
              <a:rPr lang="en-US" dirty="0" err="1"/>
              <a:t>Cyclistic</a:t>
            </a:r>
            <a:r>
              <a:rPr lang="en-US" dirty="0"/>
              <a:t> to commute to work</a:t>
            </a:r>
          </a:p>
        </p:txBody>
      </p:sp>
      <p:sp>
        <p:nvSpPr>
          <p:cNvPr id="4" name="Slide Number Placeholder 3"/>
          <p:cNvSpPr>
            <a:spLocks noGrp="1"/>
          </p:cNvSpPr>
          <p:nvPr>
            <p:ph type="sldNum" sz="quarter" idx="5"/>
          </p:nvPr>
        </p:nvSpPr>
        <p:spPr/>
        <p:txBody>
          <a:bodyPr/>
          <a:lstStyle/>
          <a:p>
            <a:fld id="{F81909D3-373F-4EF7-91C6-A0E2AB3BDE54}" type="slidenum">
              <a:rPr lang="en-US" smtClean="0"/>
              <a:t>8</a:t>
            </a:fld>
            <a:endParaRPr lang="en-US"/>
          </a:p>
        </p:txBody>
      </p:sp>
    </p:spTree>
    <p:extLst>
      <p:ext uri="{BB962C8B-B14F-4D97-AF65-F5344CB8AC3E}">
        <p14:creationId xmlns:p14="http://schemas.microsoft.com/office/powerpoint/2010/main" val="4843372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graph and then relevant insights: Casuals use </a:t>
            </a:r>
            <a:r>
              <a:rPr lang="en-US" dirty="0" err="1"/>
              <a:t>cyyclistic</a:t>
            </a:r>
            <a:r>
              <a:rPr lang="en-US" dirty="0"/>
              <a:t> more at coastal zones and annual members use it more on downtown and at city outskirts which may reinforce the hypothesis of </a:t>
            </a:r>
            <a:r>
              <a:rPr lang="en-US" dirty="0" err="1"/>
              <a:t>cyclistic’s</a:t>
            </a:r>
            <a:r>
              <a:rPr lang="en-US" dirty="0"/>
              <a:t> usage</a:t>
            </a:r>
          </a:p>
        </p:txBody>
      </p:sp>
      <p:sp>
        <p:nvSpPr>
          <p:cNvPr id="4" name="Slide Number Placeholder 3"/>
          <p:cNvSpPr>
            <a:spLocks noGrp="1"/>
          </p:cNvSpPr>
          <p:nvPr>
            <p:ph type="sldNum" sz="quarter" idx="5"/>
          </p:nvPr>
        </p:nvSpPr>
        <p:spPr/>
        <p:txBody>
          <a:bodyPr/>
          <a:lstStyle/>
          <a:p>
            <a:fld id="{F81909D3-373F-4EF7-91C6-A0E2AB3BDE54}" type="slidenum">
              <a:rPr lang="en-US" smtClean="0"/>
              <a:t>9</a:t>
            </a:fld>
            <a:endParaRPr lang="en-US"/>
          </a:p>
        </p:txBody>
      </p:sp>
    </p:spTree>
    <p:extLst>
      <p:ext uri="{BB962C8B-B14F-4D97-AF65-F5344CB8AC3E}">
        <p14:creationId xmlns:p14="http://schemas.microsoft.com/office/powerpoint/2010/main" val="17825945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Relevant insights: only casual users used docked bikes, the longer the trip, the bigger the disparity between casuals and annual members, casual riders then, tend to take longer rides with </a:t>
            </a:r>
            <a:r>
              <a:rPr lang="en-US" dirty="0" err="1"/>
              <a:t>Cyclistic</a:t>
            </a:r>
            <a:r>
              <a:rPr lang="en-US" dirty="0"/>
              <a:t>. Also tell about how the most used stations can help target the physical ads for more exposure to casual users.</a:t>
            </a:r>
          </a:p>
        </p:txBody>
      </p:sp>
      <p:sp>
        <p:nvSpPr>
          <p:cNvPr id="4" name="Slide Number Placeholder 3"/>
          <p:cNvSpPr>
            <a:spLocks noGrp="1"/>
          </p:cNvSpPr>
          <p:nvPr>
            <p:ph type="sldNum" sz="quarter" idx="5"/>
          </p:nvPr>
        </p:nvSpPr>
        <p:spPr/>
        <p:txBody>
          <a:bodyPr/>
          <a:lstStyle/>
          <a:p>
            <a:fld id="{F81909D3-373F-4EF7-91C6-A0E2AB3BDE54}" type="slidenum">
              <a:rPr lang="en-US" smtClean="0"/>
              <a:t>10</a:t>
            </a:fld>
            <a:endParaRPr lang="en-US"/>
          </a:p>
        </p:txBody>
      </p:sp>
    </p:spTree>
    <p:extLst>
      <p:ext uri="{BB962C8B-B14F-4D97-AF65-F5344CB8AC3E}">
        <p14:creationId xmlns:p14="http://schemas.microsoft.com/office/powerpoint/2010/main" val="36065537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-casuals take longer trips in average</a:t>
            </a:r>
          </a:p>
          <a:p>
            <a:endParaRPr lang="en-US" dirty="0"/>
          </a:p>
          <a:p>
            <a:r>
              <a:rPr lang="en-US" dirty="0"/>
              <a:t>-casual riders use </a:t>
            </a:r>
            <a:r>
              <a:rPr lang="en-US" dirty="0" err="1"/>
              <a:t>cyclistic</a:t>
            </a:r>
            <a:r>
              <a:rPr lang="en-US" dirty="0"/>
              <a:t> the most on weekends while annual members use it the most on weekdays</a:t>
            </a:r>
          </a:p>
          <a:p>
            <a:endParaRPr lang="en-US" dirty="0"/>
          </a:p>
          <a:p>
            <a:r>
              <a:rPr lang="en-US" dirty="0"/>
              <a:t>-Casual users ride more at coastal zones</a:t>
            </a:r>
          </a:p>
          <a:p>
            <a:endParaRPr lang="en-US" dirty="0"/>
          </a:p>
          <a:p>
            <a:r>
              <a:rPr lang="en-US" dirty="0"/>
              <a:t>-Casuals take longer trips in total length, (+12 </a:t>
            </a:r>
            <a:r>
              <a:rPr lang="en-US" dirty="0" err="1"/>
              <a:t>hrs</a:t>
            </a:r>
            <a:r>
              <a:rPr lang="en-US" dirty="0"/>
              <a:t>)</a:t>
            </a:r>
          </a:p>
          <a:p>
            <a:endParaRPr lang="en-US" dirty="0"/>
          </a:p>
          <a:p>
            <a:r>
              <a:rPr lang="en-US" dirty="0"/>
              <a:t>-Need more data to further explain differences in usage between member type, specially to prove the hypothesis stated.</a:t>
            </a:r>
          </a:p>
        </p:txBody>
      </p:sp>
      <p:sp>
        <p:nvSpPr>
          <p:cNvPr id="4" name="Slide Number Placeholder 3"/>
          <p:cNvSpPr>
            <a:spLocks noGrp="1"/>
          </p:cNvSpPr>
          <p:nvPr>
            <p:ph type="sldNum" sz="quarter" idx="5"/>
          </p:nvPr>
        </p:nvSpPr>
        <p:spPr/>
        <p:txBody>
          <a:bodyPr/>
          <a:lstStyle/>
          <a:p>
            <a:fld id="{F81909D3-373F-4EF7-91C6-A0E2AB3BDE54}" type="slidenum">
              <a:rPr lang="en-US" smtClean="0"/>
              <a:t>11</a:t>
            </a:fld>
            <a:endParaRPr lang="en-US"/>
          </a:p>
        </p:txBody>
      </p:sp>
    </p:spTree>
    <p:extLst>
      <p:ext uri="{BB962C8B-B14F-4D97-AF65-F5344CB8AC3E}">
        <p14:creationId xmlns:p14="http://schemas.microsoft.com/office/powerpoint/2010/main" val="3584155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2/8/2023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2/8/2023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2/8/2023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ivvy-tripdata.s3.amazonaws.com/index.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9BFDE-7229-7626-8CD1-7C9EE93A26A6}"/>
              </a:ext>
            </a:extLst>
          </p:cNvPr>
          <p:cNvSpPr>
            <a:spLocks noGrp="1"/>
          </p:cNvSpPr>
          <p:nvPr>
            <p:ph type="ctrTitle"/>
          </p:nvPr>
        </p:nvSpPr>
        <p:spPr/>
        <p:txBody>
          <a:bodyPr>
            <a:normAutofit fontScale="90000"/>
          </a:bodyPr>
          <a:lstStyle/>
          <a:p>
            <a:r>
              <a:rPr lang="en-US" dirty="0"/>
              <a:t>Differences in usage between annual members and casual riders</a:t>
            </a:r>
          </a:p>
        </p:txBody>
      </p:sp>
      <p:sp>
        <p:nvSpPr>
          <p:cNvPr id="3" name="Subtitle 2">
            <a:extLst>
              <a:ext uri="{FF2B5EF4-FFF2-40B4-BE49-F238E27FC236}">
                <a16:creationId xmlns:a16="http://schemas.microsoft.com/office/drawing/2014/main" id="{05129B6E-BF2B-502F-4345-8FB8345EDB6B}"/>
              </a:ext>
            </a:extLst>
          </p:cNvPr>
          <p:cNvSpPr>
            <a:spLocks noGrp="1"/>
          </p:cNvSpPr>
          <p:nvPr>
            <p:ph type="subTitle" idx="1"/>
          </p:nvPr>
        </p:nvSpPr>
        <p:spPr/>
        <p:txBody>
          <a:bodyPr/>
          <a:lstStyle/>
          <a:p>
            <a:r>
              <a:rPr lang="en-US" cap="none" dirty="0">
                <a:latin typeface="+mn-lt"/>
              </a:rPr>
              <a:t>Presented by: Andres Gonzalez</a:t>
            </a:r>
          </a:p>
          <a:p>
            <a:r>
              <a:rPr lang="en-US" cap="none" dirty="0">
                <a:latin typeface="+mn-lt"/>
              </a:rPr>
              <a:t>Last update: Feb/05/2023</a:t>
            </a:r>
          </a:p>
        </p:txBody>
      </p:sp>
    </p:spTree>
    <p:extLst>
      <p:ext uri="{BB962C8B-B14F-4D97-AF65-F5344CB8AC3E}">
        <p14:creationId xmlns:p14="http://schemas.microsoft.com/office/powerpoint/2010/main" val="3209467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3" name="Straight Connector 22">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01D30B-A203-0D86-CA30-29DA1FBA6E3F}"/>
              </a:ext>
            </a:extLst>
          </p:cNvPr>
          <p:cNvSpPr>
            <a:spLocks noGrp="1"/>
          </p:cNvSpPr>
          <p:nvPr>
            <p:ph type="title"/>
          </p:nvPr>
        </p:nvSpPr>
        <p:spPr>
          <a:xfrm>
            <a:off x="7859485" y="634946"/>
            <a:ext cx="3690257" cy="1450757"/>
          </a:xfrm>
        </p:spPr>
        <p:txBody>
          <a:bodyPr vert="horz" lIns="91440" tIns="45720" rIns="91440" bIns="45720" rtlCol="0" anchor="b">
            <a:normAutofit/>
          </a:bodyPr>
          <a:lstStyle/>
          <a:p>
            <a:r>
              <a:rPr lang="en-US" dirty="0"/>
              <a:t>Other key </a:t>
            </a:r>
            <a:br>
              <a:rPr lang="en-US" dirty="0"/>
            </a:br>
            <a:r>
              <a:rPr lang="en-US" dirty="0"/>
              <a:t>findings</a:t>
            </a:r>
          </a:p>
        </p:txBody>
      </p:sp>
      <p:cxnSp>
        <p:nvCxnSpPr>
          <p:cNvPr id="27" name="Straight Connector 26">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63E41C1-9D9A-51D2-51C1-2141EB0AB703}"/>
              </a:ext>
            </a:extLst>
          </p:cNvPr>
          <p:cNvSpPr>
            <a:spLocks noGrp="1"/>
          </p:cNvSpPr>
          <p:nvPr>
            <p:ph sz="half" idx="1"/>
          </p:nvPr>
        </p:nvSpPr>
        <p:spPr>
          <a:xfrm>
            <a:off x="7859485" y="2198914"/>
            <a:ext cx="3690257" cy="3670180"/>
          </a:xfrm>
        </p:spPr>
        <p:txBody>
          <a:bodyPr vert="horz" lIns="0" tIns="45720" rIns="0" bIns="45720" rtlCol="0">
            <a:normAutofit/>
          </a:bodyPr>
          <a:lstStyle/>
          <a:p>
            <a:pPr>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29" name="Rectangle 28">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a:extLst>
              <a:ext uri="{FF2B5EF4-FFF2-40B4-BE49-F238E27FC236}">
                <a16:creationId xmlns:a16="http://schemas.microsoft.com/office/drawing/2014/main" id="{B6688801-4FAB-1DFE-785F-66B72D6A5EC4}"/>
              </a:ext>
            </a:extLst>
          </p:cNvPr>
          <p:cNvPicPr>
            <a:picLocks noChangeAspect="1"/>
          </p:cNvPicPr>
          <p:nvPr/>
        </p:nvPicPr>
        <p:blipFill>
          <a:blip r:embed="rId3"/>
          <a:stretch>
            <a:fillRect/>
          </a:stretch>
        </p:blipFill>
        <p:spPr>
          <a:xfrm>
            <a:off x="4244727" y="1065095"/>
            <a:ext cx="2708815" cy="681616"/>
          </a:xfrm>
          <a:prstGeom prst="rect">
            <a:avLst/>
          </a:prstGeom>
        </p:spPr>
      </p:pic>
      <p:pic>
        <p:nvPicPr>
          <p:cNvPr id="8" name="Picture 7">
            <a:extLst>
              <a:ext uri="{FF2B5EF4-FFF2-40B4-BE49-F238E27FC236}">
                <a16:creationId xmlns:a16="http://schemas.microsoft.com/office/drawing/2014/main" id="{D65FF2FC-BE59-AE04-0FD4-357078186806}"/>
              </a:ext>
            </a:extLst>
          </p:cNvPr>
          <p:cNvPicPr>
            <a:picLocks noChangeAspect="1"/>
          </p:cNvPicPr>
          <p:nvPr/>
        </p:nvPicPr>
        <p:blipFill>
          <a:blip r:embed="rId4"/>
          <a:stretch>
            <a:fillRect/>
          </a:stretch>
        </p:blipFill>
        <p:spPr>
          <a:xfrm>
            <a:off x="4208688" y="1877711"/>
            <a:ext cx="2708815" cy="724335"/>
          </a:xfrm>
          <a:prstGeom prst="rect">
            <a:avLst/>
          </a:prstGeom>
        </p:spPr>
      </p:pic>
      <p:pic>
        <p:nvPicPr>
          <p:cNvPr id="10" name="Picture 9">
            <a:extLst>
              <a:ext uri="{FF2B5EF4-FFF2-40B4-BE49-F238E27FC236}">
                <a16:creationId xmlns:a16="http://schemas.microsoft.com/office/drawing/2014/main" id="{4632EB59-AA93-9281-8E46-729C7AA4BDEA}"/>
              </a:ext>
            </a:extLst>
          </p:cNvPr>
          <p:cNvPicPr>
            <a:picLocks noChangeAspect="1"/>
          </p:cNvPicPr>
          <p:nvPr/>
        </p:nvPicPr>
        <p:blipFill>
          <a:blip r:embed="rId5"/>
          <a:stretch>
            <a:fillRect/>
          </a:stretch>
        </p:blipFill>
        <p:spPr>
          <a:xfrm>
            <a:off x="4222978" y="2805669"/>
            <a:ext cx="2708815" cy="672187"/>
          </a:xfrm>
          <a:prstGeom prst="rect">
            <a:avLst/>
          </a:prstGeom>
        </p:spPr>
      </p:pic>
      <p:pic>
        <p:nvPicPr>
          <p:cNvPr id="12" name="Picture 11">
            <a:extLst>
              <a:ext uri="{FF2B5EF4-FFF2-40B4-BE49-F238E27FC236}">
                <a16:creationId xmlns:a16="http://schemas.microsoft.com/office/drawing/2014/main" id="{C64448A8-B163-FC53-C735-8D25BE1BD009}"/>
              </a:ext>
            </a:extLst>
          </p:cNvPr>
          <p:cNvPicPr>
            <a:picLocks noChangeAspect="1"/>
          </p:cNvPicPr>
          <p:nvPr/>
        </p:nvPicPr>
        <p:blipFill>
          <a:blip r:embed="rId6"/>
          <a:stretch>
            <a:fillRect/>
          </a:stretch>
        </p:blipFill>
        <p:spPr>
          <a:xfrm>
            <a:off x="3894392" y="3694927"/>
            <a:ext cx="3458058" cy="2162477"/>
          </a:xfrm>
          <a:prstGeom prst="rect">
            <a:avLst/>
          </a:prstGeom>
        </p:spPr>
      </p:pic>
      <p:pic>
        <p:nvPicPr>
          <p:cNvPr id="14" name="Picture 13">
            <a:extLst>
              <a:ext uri="{FF2B5EF4-FFF2-40B4-BE49-F238E27FC236}">
                <a16:creationId xmlns:a16="http://schemas.microsoft.com/office/drawing/2014/main" id="{6A101F8F-2FE4-9C85-A892-21FF0ABB510C}"/>
              </a:ext>
            </a:extLst>
          </p:cNvPr>
          <p:cNvPicPr>
            <a:picLocks noChangeAspect="1"/>
          </p:cNvPicPr>
          <p:nvPr/>
        </p:nvPicPr>
        <p:blipFill>
          <a:blip r:embed="rId7"/>
          <a:stretch>
            <a:fillRect/>
          </a:stretch>
        </p:blipFill>
        <p:spPr>
          <a:xfrm>
            <a:off x="642258" y="911347"/>
            <a:ext cx="3059396" cy="4957747"/>
          </a:xfrm>
          <a:prstGeom prst="rect">
            <a:avLst/>
          </a:prstGeom>
        </p:spPr>
      </p:pic>
      <p:sp>
        <p:nvSpPr>
          <p:cNvPr id="15" name="Content Placeholder 2">
            <a:extLst>
              <a:ext uri="{FF2B5EF4-FFF2-40B4-BE49-F238E27FC236}">
                <a16:creationId xmlns:a16="http://schemas.microsoft.com/office/drawing/2014/main" id="{49F63D10-59B9-20C2-0BD6-0DFEDC93FC84}"/>
              </a:ext>
            </a:extLst>
          </p:cNvPr>
          <p:cNvSpPr txBox="1">
            <a:spLocks/>
          </p:cNvSpPr>
          <p:nvPr/>
        </p:nvSpPr>
        <p:spPr>
          <a:xfrm>
            <a:off x="8011885" y="2351314"/>
            <a:ext cx="3690257" cy="367018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sz="2400" dirty="0"/>
              <a:t>Only </a:t>
            </a:r>
            <a:r>
              <a:rPr lang="en-US" sz="2400" b="1" dirty="0">
                <a:solidFill>
                  <a:srgbClr val="00D5BF"/>
                </a:solidFill>
              </a:rPr>
              <a:t>casual users </a:t>
            </a:r>
            <a:r>
              <a:rPr lang="en-US" sz="2400" dirty="0"/>
              <a:t>used docked bikes in 2022.</a:t>
            </a:r>
          </a:p>
          <a:p>
            <a:pPr>
              <a:buFont typeface="Arial" panose="020B0604020202020204" pitchFamily="34" charset="0"/>
              <a:buChar char="•"/>
            </a:pPr>
            <a:r>
              <a:rPr lang="en-US" sz="2400" b="1" dirty="0">
                <a:solidFill>
                  <a:srgbClr val="00D5BF"/>
                </a:solidFill>
              </a:rPr>
              <a:t>Casual users </a:t>
            </a:r>
            <a:r>
              <a:rPr lang="en-US" sz="2400" dirty="0"/>
              <a:t>are more likely to take longer rides than </a:t>
            </a:r>
            <a:r>
              <a:rPr lang="en-US" sz="2400" b="1" dirty="0">
                <a:solidFill>
                  <a:srgbClr val="053661"/>
                </a:solidFill>
              </a:rPr>
              <a:t>annual members</a:t>
            </a:r>
            <a:r>
              <a:rPr lang="en-US" sz="2400" dirty="0"/>
              <a:t>.</a:t>
            </a:r>
          </a:p>
          <a:p>
            <a:pPr>
              <a:buFont typeface="Arial" panose="020B0604020202020204" pitchFamily="34" charset="0"/>
              <a:buChar char="•"/>
            </a:pPr>
            <a:r>
              <a:rPr lang="en-US" sz="2400" dirty="0"/>
              <a:t>Most used stations.</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1A181181-29BF-394C-2558-DD2FEDB82A63}"/>
              </a:ext>
            </a:extLst>
          </p:cNvPr>
          <p:cNvPicPr>
            <a:picLocks noChangeAspect="1"/>
          </p:cNvPicPr>
          <p:nvPr/>
        </p:nvPicPr>
        <p:blipFill>
          <a:blip r:embed="rId8"/>
          <a:stretch>
            <a:fillRect/>
          </a:stretch>
        </p:blipFill>
        <p:spPr>
          <a:xfrm>
            <a:off x="1328876" y="240185"/>
            <a:ext cx="1686160" cy="628738"/>
          </a:xfrm>
          <a:prstGeom prst="rect">
            <a:avLst/>
          </a:prstGeom>
        </p:spPr>
      </p:pic>
    </p:spTree>
    <p:extLst>
      <p:ext uri="{BB962C8B-B14F-4D97-AF65-F5344CB8AC3E}">
        <p14:creationId xmlns:p14="http://schemas.microsoft.com/office/powerpoint/2010/main" val="3896912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266FB-670A-1773-908D-0765A3538C1E}"/>
              </a:ext>
            </a:extLst>
          </p:cNvPr>
          <p:cNvSpPr>
            <a:spLocks noGrp="1"/>
          </p:cNvSpPr>
          <p:nvPr>
            <p:ph type="title"/>
          </p:nvPr>
        </p:nvSpPr>
        <p:spPr/>
        <p:txBody>
          <a:bodyPr/>
          <a:lstStyle/>
          <a:p>
            <a:pPr algn="ctr"/>
            <a:r>
              <a:rPr lang="en-US" dirty="0"/>
              <a:t>Conclusions</a:t>
            </a:r>
            <a:br>
              <a:rPr lang="en-US" dirty="0"/>
            </a:br>
            <a:r>
              <a:rPr lang="en-US" sz="2400" dirty="0"/>
              <a:t>Summary of differences between casual and annual members:</a:t>
            </a:r>
            <a:endParaRPr lang="en-US" dirty="0"/>
          </a:p>
        </p:txBody>
      </p:sp>
      <p:sp>
        <p:nvSpPr>
          <p:cNvPr id="3" name="Content Placeholder 2">
            <a:extLst>
              <a:ext uri="{FF2B5EF4-FFF2-40B4-BE49-F238E27FC236}">
                <a16:creationId xmlns:a16="http://schemas.microsoft.com/office/drawing/2014/main" id="{BCB84A24-3320-3E2F-B4E0-3D11C6FA3C03}"/>
              </a:ext>
            </a:extLst>
          </p:cNvPr>
          <p:cNvSpPr>
            <a:spLocks noGrp="1"/>
          </p:cNvSpPr>
          <p:nvPr>
            <p:ph sz="half" idx="1"/>
          </p:nvPr>
        </p:nvSpPr>
        <p:spPr/>
        <p:txBody>
          <a:bodyPr/>
          <a:lstStyle/>
          <a:p>
            <a:pPr>
              <a:lnSpc>
                <a:spcPct val="100000"/>
              </a:lnSpc>
              <a:buFont typeface="Arial" panose="020B0604020202020204" pitchFamily="34" charset="0"/>
              <a:buChar char="•"/>
            </a:pPr>
            <a:r>
              <a:rPr lang="en-US" sz="2400" dirty="0"/>
              <a:t>Average ride length for </a:t>
            </a:r>
            <a:r>
              <a:rPr lang="en-US" sz="2400" b="1" dirty="0">
                <a:solidFill>
                  <a:srgbClr val="00D5BF"/>
                </a:solidFill>
              </a:rPr>
              <a:t>casual users</a:t>
            </a:r>
            <a:r>
              <a:rPr lang="en-US" sz="2400" dirty="0"/>
              <a:t> is 2 times longer than </a:t>
            </a:r>
            <a:r>
              <a:rPr lang="en-US" sz="2400" b="1" dirty="0">
                <a:solidFill>
                  <a:srgbClr val="053661"/>
                </a:solidFill>
              </a:rPr>
              <a:t>members</a:t>
            </a:r>
            <a:r>
              <a:rPr lang="en-US" sz="2400" dirty="0"/>
              <a:t> ride length.</a:t>
            </a:r>
          </a:p>
          <a:p>
            <a:pPr>
              <a:lnSpc>
                <a:spcPct val="100000"/>
              </a:lnSpc>
              <a:buFont typeface="Arial" panose="020B0604020202020204" pitchFamily="34" charset="0"/>
              <a:buChar char="•"/>
            </a:pPr>
            <a:r>
              <a:rPr lang="en-US" sz="2400" b="1" dirty="0">
                <a:solidFill>
                  <a:srgbClr val="00D5BF"/>
                </a:solidFill>
              </a:rPr>
              <a:t>Casual</a:t>
            </a:r>
            <a:r>
              <a:rPr lang="en-US" sz="2400" dirty="0"/>
              <a:t> riders use </a:t>
            </a:r>
            <a:r>
              <a:rPr lang="en-US" sz="2400" dirty="0" err="1"/>
              <a:t>Cyclistic</a:t>
            </a:r>
            <a:r>
              <a:rPr lang="en-US" sz="2400" dirty="0"/>
              <a:t> the most on weekends and annual </a:t>
            </a:r>
            <a:r>
              <a:rPr lang="en-US" sz="2400" b="1" dirty="0">
                <a:solidFill>
                  <a:srgbClr val="053661"/>
                </a:solidFill>
              </a:rPr>
              <a:t>members</a:t>
            </a:r>
            <a:r>
              <a:rPr lang="en-US" sz="2400" dirty="0"/>
              <a:t> use </a:t>
            </a:r>
            <a:r>
              <a:rPr lang="en-US" sz="2400" dirty="0" err="1"/>
              <a:t>Cyclistic</a:t>
            </a:r>
            <a:r>
              <a:rPr lang="en-US" sz="2400" dirty="0"/>
              <a:t> the most on weekdays.</a:t>
            </a:r>
          </a:p>
          <a:p>
            <a:pPr>
              <a:lnSpc>
                <a:spcPct val="100000"/>
              </a:lnSpc>
              <a:buFont typeface="Calibri" panose="020F0502020204030204" pitchFamily="34" charset="0"/>
              <a:buChar char="•"/>
            </a:pPr>
            <a:r>
              <a:rPr lang="en-US" sz="2400" b="1" dirty="0">
                <a:solidFill>
                  <a:srgbClr val="00D5BF"/>
                </a:solidFill>
              </a:rPr>
              <a:t>Casual users </a:t>
            </a:r>
            <a:r>
              <a:rPr lang="en-US" sz="2400" dirty="0"/>
              <a:t>start more trips at the coastal zone.</a:t>
            </a:r>
          </a:p>
          <a:p>
            <a:pPr>
              <a:buFont typeface="Arial" panose="020B0604020202020204" pitchFamily="34" charset="0"/>
              <a:buChar char="•"/>
            </a:pPr>
            <a:endParaRPr lang="en-US" dirty="0"/>
          </a:p>
          <a:p>
            <a:endParaRPr lang="en-US" dirty="0"/>
          </a:p>
        </p:txBody>
      </p:sp>
      <p:sp>
        <p:nvSpPr>
          <p:cNvPr id="4" name="Content Placeholder 3">
            <a:extLst>
              <a:ext uri="{FF2B5EF4-FFF2-40B4-BE49-F238E27FC236}">
                <a16:creationId xmlns:a16="http://schemas.microsoft.com/office/drawing/2014/main" id="{E2A1E53B-F37F-7C3C-2952-8B67EFDCBC30}"/>
              </a:ext>
            </a:extLst>
          </p:cNvPr>
          <p:cNvSpPr>
            <a:spLocks noGrp="1"/>
          </p:cNvSpPr>
          <p:nvPr>
            <p:ph sz="half" idx="2"/>
          </p:nvPr>
        </p:nvSpPr>
        <p:spPr/>
        <p:txBody>
          <a:bodyPr/>
          <a:lstStyle/>
          <a:p>
            <a:pPr>
              <a:lnSpc>
                <a:spcPct val="100000"/>
              </a:lnSpc>
              <a:buFont typeface="Arial" panose="020B0604020202020204" pitchFamily="34" charset="0"/>
              <a:buChar char="•"/>
            </a:pPr>
            <a:r>
              <a:rPr lang="en-US" sz="2400" b="1" dirty="0">
                <a:solidFill>
                  <a:srgbClr val="00D5BF"/>
                </a:solidFill>
              </a:rPr>
              <a:t>Casual users </a:t>
            </a:r>
            <a:r>
              <a:rPr lang="en-US" sz="2400" dirty="0"/>
              <a:t>are more likely to take longer rides than </a:t>
            </a:r>
            <a:r>
              <a:rPr lang="en-US" sz="2400" b="1" dirty="0">
                <a:solidFill>
                  <a:srgbClr val="053661"/>
                </a:solidFill>
              </a:rPr>
              <a:t>annual members</a:t>
            </a:r>
            <a:r>
              <a:rPr lang="en-US" sz="2400" dirty="0"/>
              <a:t>.</a:t>
            </a:r>
          </a:p>
          <a:p>
            <a:pPr>
              <a:buFont typeface="Arial" panose="020B0604020202020204" pitchFamily="34" charset="0"/>
              <a:buChar char="•"/>
            </a:pPr>
            <a:r>
              <a:rPr lang="en-US" sz="2400" b="1" dirty="0">
                <a:solidFill>
                  <a:srgbClr val="00D5BF"/>
                </a:solidFill>
              </a:rPr>
              <a:t>Casual users </a:t>
            </a:r>
            <a:r>
              <a:rPr lang="en-US" sz="2400" dirty="0"/>
              <a:t>might use </a:t>
            </a:r>
            <a:r>
              <a:rPr lang="en-US" sz="2400" dirty="0" err="1"/>
              <a:t>Cyclistic</a:t>
            </a:r>
            <a:r>
              <a:rPr lang="en-US" sz="2400" dirty="0"/>
              <a:t> more for leisure and </a:t>
            </a:r>
            <a:r>
              <a:rPr lang="en-US" sz="2400" b="1" dirty="0">
                <a:solidFill>
                  <a:srgbClr val="053661"/>
                </a:solidFill>
              </a:rPr>
              <a:t>annual members </a:t>
            </a:r>
            <a:r>
              <a:rPr lang="en-US" sz="2400" dirty="0"/>
              <a:t>use it more to commute to work, but further analysis is required</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3886390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266FB-670A-1773-908D-0765A3538C1E}"/>
              </a:ext>
            </a:extLst>
          </p:cNvPr>
          <p:cNvSpPr>
            <a:spLocks noGrp="1"/>
          </p:cNvSpPr>
          <p:nvPr>
            <p:ph type="title"/>
          </p:nvPr>
        </p:nvSpPr>
        <p:spPr/>
        <p:txBody>
          <a:bodyPr/>
          <a:lstStyle/>
          <a:p>
            <a:pPr algn="ctr"/>
            <a:r>
              <a:rPr lang="es-MX" dirty="0"/>
              <a:t>N</a:t>
            </a:r>
            <a:r>
              <a:rPr lang="en-US" dirty="0" err="1"/>
              <a:t>ext</a:t>
            </a:r>
            <a:r>
              <a:rPr lang="en-US" dirty="0"/>
              <a:t> steps</a:t>
            </a:r>
          </a:p>
        </p:txBody>
      </p:sp>
      <p:sp>
        <p:nvSpPr>
          <p:cNvPr id="7" name="Oval 6">
            <a:extLst>
              <a:ext uri="{FF2B5EF4-FFF2-40B4-BE49-F238E27FC236}">
                <a16:creationId xmlns:a16="http://schemas.microsoft.com/office/drawing/2014/main" id="{4FC22CCB-4E90-944F-8156-0B840B27E6A8}"/>
              </a:ext>
            </a:extLst>
          </p:cNvPr>
          <p:cNvSpPr/>
          <p:nvPr/>
        </p:nvSpPr>
        <p:spPr>
          <a:xfrm>
            <a:off x="2145322" y="2260878"/>
            <a:ext cx="874207" cy="874207"/>
          </a:xfrm>
          <a:prstGeom prst="ellipse">
            <a:avLst/>
          </a:prstGeom>
          <a:solidFill>
            <a:srgbClr val="00D5BF"/>
          </a:solidFill>
          <a:ln>
            <a:solidFill>
              <a:srgbClr val="00D5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1" name="Oval 10">
            <a:extLst>
              <a:ext uri="{FF2B5EF4-FFF2-40B4-BE49-F238E27FC236}">
                <a16:creationId xmlns:a16="http://schemas.microsoft.com/office/drawing/2014/main" id="{88776811-0B25-5FD1-093B-9037AB3CD906}"/>
              </a:ext>
            </a:extLst>
          </p:cNvPr>
          <p:cNvSpPr/>
          <p:nvPr/>
        </p:nvSpPr>
        <p:spPr>
          <a:xfrm>
            <a:off x="5658896" y="2260875"/>
            <a:ext cx="874207" cy="874207"/>
          </a:xfrm>
          <a:prstGeom prst="ellipse">
            <a:avLst/>
          </a:prstGeom>
          <a:solidFill>
            <a:srgbClr val="00D5BF"/>
          </a:solidFill>
          <a:ln>
            <a:solidFill>
              <a:srgbClr val="00D5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2" name="Oval 11">
            <a:extLst>
              <a:ext uri="{FF2B5EF4-FFF2-40B4-BE49-F238E27FC236}">
                <a16:creationId xmlns:a16="http://schemas.microsoft.com/office/drawing/2014/main" id="{3A6D5B79-B990-CEDD-9387-5F9AD8B758ED}"/>
              </a:ext>
            </a:extLst>
          </p:cNvPr>
          <p:cNvSpPr/>
          <p:nvPr/>
        </p:nvSpPr>
        <p:spPr>
          <a:xfrm>
            <a:off x="9172470" y="2255846"/>
            <a:ext cx="874207" cy="874207"/>
          </a:xfrm>
          <a:prstGeom prst="ellipse">
            <a:avLst/>
          </a:prstGeom>
          <a:solidFill>
            <a:srgbClr val="00D5BF"/>
          </a:solidFill>
          <a:ln>
            <a:solidFill>
              <a:srgbClr val="00D5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4" name="TextBox 13">
            <a:extLst>
              <a:ext uri="{FF2B5EF4-FFF2-40B4-BE49-F238E27FC236}">
                <a16:creationId xmlns:a16="http://schemas.microsoft.com/office/drawing/2014/main" id="{230E03AB-FB54-AA73-30B0-C8F299EC1A46}"/>
              </a:ext>
            </a:extLst>
          </p:cNvPr>
          <p:cNvSpPr txBox="1"/>
          <p:nvPr/>
        </p:nvSpPr>
        <p:spPr>
          <a:xfrm>
            <a:off x="4880484" y="3429000"/>
            <a:ext cx="2491991" cy="2831544"/>
          </a:xfrm>
          <a:prstGeom prst="rect">
            <a:avLst/>
          </a:prstGeom>
          <a:noFill/>
        </p:spPr>
        <p:txBody>
          <a:bodyPr wrap="square" rtlCol="0">
            <a:spAutoFit/>
          </a:bodyPr>
          <a:lstStyle/>
          <a:p>
            <a:pPr algn="ctr"/>
            <a:r>
              <a:rPr lang="en-US" sz="2400" dirty="0">
                <a:latin typeface="Calibri" panose="020F0502020204030204" pitchFamily="34" charset="0"/>
                <a:ea typeface="Calibri" panose="020F0502020204030204" pitchFamily="34" charset="0"/>
                <a:cs typeface="Arial" panose="020B0604020202020204" pitchFamily="34" charset="0"/>
              </a:rPr>
              <a:t>Target a</a:t>
            </a:r>
            <a:r>
              <a:rPr lang="en-US" sz="2400" dirty="0">
                <a:effectLst/>
                <a:latin typeface="Calibri" panose="020F0502020204030204" pitchFamily="34" charset="0"/>
                <a:ea typeface="Calibri" panose="020F0502020204030204" pitchFamily="34" charset="0"/>
                <a:cs typeface="Arial" panose="020B0604020202020204" pitchFamily="34" charset="0"/>
              </a:rPr>
              <a:t>d campaigns on the coastal zones.</a:t>
            </a:r>
          </a:p>
          <a:p>
            <a:pPr algn="ctr"/>
            <a:endParaRPr lang="en-US" sz="1600" dirty="0">
              <a:solidFill>
                <a:schemeClr val="bg1">
                  <a:lumMod val="75000"/>
                </a:schemeClr>
              </a:solidFill>
              <a:effectLst/>
              <a:latin typeface="Calibri" panose="020F0502020204030204" pitchFamily="34" charset="0"/>
              <a:ea typeface="Calibri" panose="020F0502020204030204" pitchFamily="34" charset="0"/>
              <a:cs typeface="Arial" panose="020B0604020202020204" pitchFamily="34" charset="0"/>
            </a:endParaRPr>
          </a:p>
          <a:p>
            <a:pPr algn="ctr"/>
            <a:r>
              <a:rPr lang="en-US" sz="1600" dirty="0">
                <a:solidFill>
                  <a:schemeClr val="bg1">
                    <a:lumMod val="75000"/>
                  </a:schemeClr>
                </a:solidFill>
                <a:effectLst/>
                <a:latin typeface="Calibri" panose="020F0502020204030204" pitchFamily="34" charset="0"/>
                <a:ea typeface="Calibri" panose="020F0502020204030204" pitchFamily="34" charset="0"/>
                <a:cs typeface="Arial" panose="020B0604020202020204" pitchFamily="34" charset="0"/>
              </a:rPr>
              <a:t>Target physical ads on this areas to get more exposure to casual members</a:t>
            </a:r>
          </a:p>
          <a:p>
            <a:endParaRPr lang="en-US" sz="24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15" name="TextBox 14">
            <a:extLst>
              <a:ext uri="{FF2B5EF4-FFF2-40B4-BE49-F238E27FC236}">
                <a16:creationId xmlns:a16="http://schemas.microsoft.com/office/drawing/2014/main" id="{C84DCF66-6DD6-355A-4750-AA93AAAAD21E}"/>
              </a:ext>
            </a:extLst>
          </p:cNvPr>
          <p:cNvSpPr txBox="1"/>
          <p:nvPr/>
        </p:nvSpPr>
        <p:spPr>
          <a:xfrm>
            <a:off x="8424539" y="3347893"/>
            <a:ext cx="2491991" cy="3323987"/>
          </a:xfrm>
          <a:prstGeom prst="rect">
            <a:avLst/>
          </a:prstGeom>
          <a:noFill/>
        </p:spPr>
        <p:txBody>
          <a:bodyPr wrap="square" rtlCol="0">
            <a:spAutoFit/>
          </a:bodyPr>
          <a:lstStyle/>
          <a:p>
            <a:pPr algn="ctr"/>
            <a:r>
              <a:rPr lang="en-US" sz="2400" dirty="0">
                <a:effectLst/>
                <a:latin typeface="Calibri" panose="020F0502020204030204" pitchFamily="34" charset="0"/>
                <a:ea typeface="Calibri" panose="020F0502020204030204" pitchFamily="34" charset="0"/>
                <a:cs typeface="Arial" panose="020B0604020202020204" pitchFamily="34" charset="0"/>
              </a:rPr>
              <a:t>Make </a:t>
            </a:r>
            <a:r>
              <a:rPr lang="en-US" sz="2400" dirty="0" err="1">
                <a:effectLst/>
                <a:latin typeface="Calibri" panose="020F0502020204030204" pitchFamily="34" charset="0"/>
                <a:ea typeface="Calibri" panose="020F0502020204030204" pitchFamily="34" charset="0"/>
                <a:cs typeface="Arial" panose="020B0604020202020204" pitchFamily="34" charset="0"/>
              </a:rPr>
              <a:t>Cyclistic</a:t>
            </a:r>
            <a:r>
              <a:rPr lang="en-US" sz="2400" dirty="0">
                <a:effectLst/>
                <a:latin typeface="Calibri" panose="020F0502020204030204" pitchFamily="34" charset="0"/>
                <a:ea typeface="Calibri" panose="020F0502020204030204" pitchFamily="34" charset="0"/>
                <a:cs typeface="Arial" panose="020B0604020202020204" pitchFamily="34" charset="0"/>
              </a:rPr>
              <a:t> memberships more attractive to new members.</a:t>
            </a:r>
          </a:p>
          <a:p>
            <a:pPr algn="ctr"/>
            <a:r>
              <a:rPr lang="en-US" sz="1600" dirty="0">
                <a:solidFill>
                  <a:schemeClr val="bg1">
                    <a:lumMod val="75000"/>
                  </a:schemeClr>
                </a:solidFill>
                <a:latin typeface="Calibri" panose="020F0502020204030204" pitchFamily="34" charset="0"/>
                <a:ea typeface="Calibri" panose="020F0502020204030204" pitchFamily="34" charset="0"/>
                <a:cs typeface="Arial" panose="020B0604020202020204" pitchFamily="34" charset="0"/>
              </a:rPr>
              <a:t>M</a:t>
            </a:r>
            <a:r>
              <a:rPr lang="en-US" sz="1600" dirty="0">
                <a:solidFill>
                  <a:schemeClr val="bg1">
                    <a:lumMod val="75000"/>
                  </a:schemeClr>
                </a:solidFill>
                <a:effectLst/>
                <a:latin typeface="Calibri" panose="020F0502020204030204" pitchFamily="34" charset="0"/>
                <a:ea typeface="Calibri" panose="020F0502020204030204" pitchFamily="34" charset="0"/>
                <a:cs typeface="Arial" panose="020B0604020202020204" pitchFamily="34" charset="0"/>
              </a:rPr>
              <a:t>odifying free ride limit, cheaper all day passes if you are an annual member</a:t>
            </a:r>
          </a:p>
          <a:p>
            <a:endParaRPr lang="en-US" sz="2400" dirty="0">
              <a:effectLst/>
              <a:latin typeface="Calibri" panose="020F0502020204030204" pitchFamily="34" charset="0"/>
              <a:ea typeface="Calibri" panose="020F0502020204030204" pitchFamily="34" charset="0"/>
              <a:cs typeface="Arial" panose="020B0604020202020204" pitchFamily="34" charset="0"/>
            </a:endParaRPr>
          </a:p>
          <a:p>
            <a:endParaRPr lang="en-US" sz="24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16" name="TextBox 15">
            <a:extLst>
              <a:ext uri="{FF2B5EF4-FFF2-40B4-BE49-F238E27FC236}">
                <a16:creationId xmlns:a16="http://schemas.microsoft.com/office/drawing/2014/main" id="{4B33D542-482A-BC53-9B18-01FE84C8BCCE}"/>
              </a:ext>
            </a:extLst>
          </p:cNvPr>
          <p:cNvSpPr txBox="1"/>
          <p:nvPr/>
        </p:nvSpPr>
        <p:spPr>
          <a:xfrm>
            <a:off x="1336429" y="3444064"/>
            <a:ext cx="2491991" cy="2387641"/>
          </a:xfrm>
          <a:prstGeom prst="rect">
            <a:avLst/>
          </a:prstGeom>
          <a:noFill/>
        </p:spPr>
        <p:txBody>
          <a:bodyPr wrap="square" rtlCol="0">
            <a:spAutoFit/>
          </a:bodyPr>
          <a:lstStyle/>
          <a:p>
            <a:pPr marL="0" indent="0" algn="ctr">
              <a:lnSpc>
                <a:spcPct val="107000"/>
              </a:lnSpc>
              <a:spcAft>
                <a:spcPts val="800"/>
              </a:spcAft>
              <a:buNone/>
            </a:pPr>
            <a:r>
              <a:rPr lang="en-US" sz="2400" dirty="0">
                <a:effectLst/>
                <a:latin typeface="Calibri" panose="020F0502020204030204" pitchFamily="34" charset="0"/>
                <a:ea typeface="Calibri" panose="020F0502020204030204" pitchFamily="34" charset="0"/>
                <a:cs typeface="Arial" panose="020B0604020202020204" pitchFamily="34" charset="0"/>
              </a:rPr>
              <a:t>Further research on how is </a:t>
            </a:r>
            <a:r>
              <a:rPr lang="en-US" sz="2400" dirty="0" err="1">
                <a:effectLst/>
                <a:latin typeface="Calibri" panose="020F0502020204030204" pitchFamily="34" charset="0"/>
                <a:ea typeface="Calibri" panose="020F0502020204030204" pitchFamily="34" charset="0"/>
                <a:cs typeface="Arial" panose="020B0604020202020204" pitchFamily="34" charset="0"/>
              </a:rPr>
              <a:t>Cyclistic</a:t>
            </a:r>
            <a:r>
              <a:rPr lang="en-US" sz="2400" dirty="0">
                <a:effectLst/>
                <a:latin typeface="Calibri" panose="020F0502020204030204" pitchFamily="34" charset="0"/>
                <a:ea typeface="Calibri" panose="020F0502020204030204" pitchFamily="34" charset="0"/>
                <a:cs typeface="Arial" panose="020B0604020202020204" pitchFamily="34" charset="0"/>
              </a:rPr>
              <a:t> used by its users.</a:t>
            </a:r>
          </a:p>
          <a:p>
            <a:pPr algn="ctr">
              <a:lnSpc>
                <a:spcPct val="107000"/>
              </a:lnSpc>
              <a:spcAft>
                <a:spcPts val="800"/>
              </a:spcAft>
            </a:pPr>
            <a:r>
              <a:rPr lang="en-US" sz="1600" dirty="0">
                <a:solidFill>
                  <a:schemeClr val="bg1">
                    <a:lumMod val="75000"/>
                  </a:schemeClr>
                </a:solidFill>
                <a:effectLst/>
                <a:latin typeface="Calibri" panose="020F0502020204030204" pitchFamily="34" charset="0"/>
                <a:ea typeface="Calibri" panose="020F0502020204030204" pitchFamily="34" charset="0"/>
                <a:cs typeface="Arial" panose="020B0604020202020204" pitchFamily="34" charset="0"/>
              </a:rPr>
              <a:t>Surveys on what they use </a:t>
            </a:r>
            <a:r>
              <a:rPr lang="en-US" sz="1600" dirty="0" err="1">
                <a:solidFill>
                  <a:schemeClr val="bg1">
                    <a:lumMod val="75000"/>
                  </a:schemeClr>
                </a:solidFill>
                <a:effectLst/>
                <a:latin typeface="Calibri" panose="020F0502020204030204" pitchFamily="34" charset="0"/>
                <a:ea typeface="Calibri" panose="020F0502020204030204" pitchFamily="34" charset="0"/>
                <a:cs typeface="Arial" panose="020B0604020202020204" pitchFamily="34" charset="0"/>
              </a:rPr>
              <a:t>Cyclistic</a:t>
            </a:r>
            <a:r>
              <a:rPr lang="en-US" sz="1600" dirty="0">
                <a:solidFill>
                  <a:schemeClr val="bg1">
                    <a:lumMod val="75000"/>
                  </a:schemeClr>
                </a:solidFill>
                <a:effectLst/>
                <a:latin typeface="Calibri" panose="020F0502020204030204" pitchFamily="34" charset="0"/>
                <a:ea typeface="Calibri" panose="020F0502020204030204" pitchFamily="34" charset="0"/>
                <a:cs typeface="Arial" panose="020B0604020202020204" pitchFamily="34" charset="0"/>
              </a:rPr>
              <a:t> for </a:t>
            </a:r>
          </a:p>
          <a:p>
            <a:pPr marL="0" indent="0" algn="ctr">
              <a:lnSpc>
                <a:spcPct val="107000"/>
              </a:lnSpc>
              <a:spcAft>
                <a:spcPts val="800"/>
              </a:spcAft>
              <a:buNone/>
            </a:pPr>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178788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266FB-670A-1773-908D-0765A3538C1E}"/>
              </a:ext>
            </a:extLst>
          </p:cNvPr>
          <p:cNvSpPr>
            <a:spLocks noGrp="1"/>
          </p:cNvSpPr>
          <p:nvPr>
            <p:ph type="title"/>
          </p:nvPr>
        </p:nvSpPr>
        <p:spPr>
          <a:xfrm>
            <a:off x="1066800" y="2703621"/>
            <a:ext cx="10058400" cy="1450757"/>
          </a:xfrm>
        </p:spPr>
        <p:txBody>
          <a:bodyPr>
            <a:normAutofit fontScale="90000"/>
          </a:bodyPr>
          <a:lstStyle/>
          <a:p>
            <a:pPr algn="ctr"/>
            <a:r>
              <a:rPr lang="es-MX" sz="11500" dirty="0" err="1"/>
              <a:t>Any</a:t>
            </a:r>
            <a:r>
              <a:rPr lang="es-MX" sz="11500" dirty="0"/>
              <a:t> </a:t>
            </a:r>
            <a:r>
              <a:rPr lang="es-MX" sz="11500" dirty="0" err="1"/>
              <a:t>Questions</a:t>
            </a:r>
            <a:r>
              <a:rPr lang="es-MX" sz="11500" dirty="0"/>
              <a:t>?</a:t>
            </a:r>
            <a:endParaRPr lang="en-US" sz="11500" dirty="0"/>
          </a:p>
        </p:txBody>
      </p:sp>
    </p:spTree>
    <p:extLst>
      <p:ext uri="{BB962C8B-B14F-4D97-AF65-F5344CB8AC3E}">
        <p14:creationId xmlns:p14="http://schemas.microsoft.com/office/powerpoint/2010/main" val="3902597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53B96-838E-C751-CD90-54DA6DC36C15}"/>
              </a:ext>
            </a:extLst>
          </p:cNvPr>
          <p:cNvSpPr>
            <a:spLocks noGrp="1"/>
          </p:cNvSpPr>
          <p:nvPr>
            <p:ph type="title"/>
          </p:nvPr>
        </p:nvSpPr>
        <p:spPr/>
        <p:txBody>
          <a:bodyPr/>
          <a:lstStyle/>
          <a:p>
            <a:r>
              <a:rPr lang="en-US" dirty="0"/>
              <a:t>Today’s program</a:t>
            </a:r>
          </a:p>
        </p:txBody>
      </p:sp>
      <p:sp>
        <p:nvSpPr>
          <p:cNvPr id="3" name="Content Placeholder 2">
            <a:extLst>
              <a:ext uri="{FF2B5EF4-FFF2-40B4-BE49-F238E27FC236}">
                <a16:creationId xmlns:a16="http://schemas.microsoft.com/office/drawing/2014/main" id="{9845A991-7997-391C-7381-B3C9186D402E}"/>
              </a:ext>
            </a:extLst>
          </p:cNvPr>
          <p:cNvSpPr>
            <a:spLocks noGrp="1"/>
          </p:cNvSpPr>
          <p:nvPr>
            <p:ph idx="1"/>
          </p:nvPr>
        </p:nvSpPr>
        <p:spPr/>
        <p:txBody>
          <a:bodyPr>
            <a:normAutofit/>
          </a:bodyPr>
          <a:lstStyle/>
          <a:p>
            <a:pPr>
              <a:buFont typeface="Arial" panose="020B0604020202020204" pitchFamily="34" charset="0"/>
              <a:buChar char="•"/>
            </a:pPr>
            <a:r>
              <a:rPr lang="en-US" sz="2400" dirty="0"/>
              <a:t>Defining Objective</a:t>
            </a:r>
          </a:p>
          <a:p>
            <a:pPr>
              <a:buFont typeface="Arial" panose="020B0604020202020204" pitchFamily="34" charset="0"/>
              <a:buChar char="•"/>
            </a:pPr>
            <a:r>
              <a:rPr lang="en-US" sz="2400" dirty="0"/>
              <a:t>Data used</a:t>
            </a:r>
          </a:p>
          <a:p>
            <a:pPr>
              <a:buFont typeface="Arial" panose="020B0604020202020204" pitchFamily="34" charset="0"/>
              <a:buChar char="•"/>
            </a:pPr>
            <a:r>
              <a:rPr lang="en-US" sz="2400" dirty="0"/>
              <a:t>Insights</a:t>
            </a:r>
          </a:p>
          <a:p>
            <a:pPr>
              <a:buFont typeface="Arial" panose="020B0604020202020204" pitchFamily="34" charset="0"/>
              <a:buChar char="•"/>
            </a:pPr>
            <a:r>
              <a:rPr lang="en-US" sz="2400" dirty="0"/>
              <a:t>Conclusions</a:t>
            </a:r>
          </a:p>
          <a:p>
            <a:pPr>
              <a:buFont typeface="Arial" panose="020B0604020202020204" pitchFamily="34" charset="0"/>
              <a:buChar char="•"/>
            </a:pPr>
            <a:r>
              <a:rPr lang="en-US" sz="2400" dirty="0"/>
              <a:t>Next steps</a:t>
            </a:r>
          </a:p>
          <a:p>
            <a:pPr>
              <a:buFont typeface="Arial" panose="020B0604020202020204" pitchFamily="34" charset="0"/>
              <a:buChar char="•"/>
            </a:pPr>
            <a:endParaRPr lang="en-US" sz="2400" dirty="0"/>
          </a:p>
          <a:p>
            <a:pPr>
              <a:buFont typeface="Arial" panose="020B0604020202020204" pitchFamily="34" charset="0"/>
              <a:buChar char="•"/>
            </a:pPr>
            <a:endParaRPr lang="en-US" sz="2400" dirty="0"/>
          </a:p>
        </p:txBody>
      </p:sp>
    </p:spTree>
    <p:extLst>
      <p:ext uri="{BB962C8B-B14F-4D97-AF65-F5344CB8AC3E}">
        <p14:creationId xmlns:p14="http://schemas.microsoft.com/office/powerpoint/2010/main" val="1831881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53B96-838E-C751-CD90-54DA6DC36C15}"/>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9845A991-7997-391C-7381-B3C9186D402E}"/>
              </a:ext>
            </a:extLst>
          </p:cNvPr>
          <p:cNvSpPr>
            <a:spLocks noGrp="1"/>
          </p:cNvSpPr>
          <p:nvPr>
            <p:ph idx="1"/>
          </p:nvPr>
        </p:nvSpPr>
        <p:spPr/>
        <p:txBody>
          <a:bodyPr>
            <a:normAutofit/>
          </a:bodyPr>
          <a:lstStyle/>
          <a:p>
            <a:pPr>
              <a:buFont typeface="Arial" panose="020B0604020202020204" pitchFamily="34" charset="0"/>
              <a:buChar char="•"/>
            </a:pPr>
            <a:r>
              <a:rPr lang="en-US" sz="3200" dirty="0"/>
              <a:t>Define and analyze bike usage differences between </a:t>
            </a:r>
            <a:r>
              <a:rPr lang="en-US" sz="3200" b="1" dirty="0">
                <a:solidFill>
                  <a:srgbClr val="053661"/>
                </a:solidFill>
              </a:rPr>
              <a:t>annual members</a:t>
            </a:r>
            <a:r>
              <a:rPr lang="en-US" sz="3200" dirty="0"/>
              <a:t> and </a:t>
            </a:r>
            <a:r>
              <a:rPr lang="en-US" sz="3200" b="1" dirty="0">
                <a:solidFill>
                  <a:srgbClr val="00D5BF"/>
                </a:solidFill>
              </a:rPr>
              <a:t>casual riders </a:t>
            </a:r>
            <a:r>
              <a:rPr lang="en-US" sz="3200" dirty="0"/>
              <a:t>to develop a better targeted marketing campaign.</a:t>
            </a:r>
          </a:p>
        </p:txBody>
      </p:sp>
    </p:spTree>
    <p:extLst>
      <p:ext uri="{BB962C8B-B14F-4D97-AF65-F5344CB8AC3E}">
        <p14:creationId xmlns:p14="http://schemas.microsoft.com/office/powerpoint/2010/main" val="3953564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53B96-838E-C751-CD90-54DA6DC36C15}"/>
              </a:ext>
            </a:extLst>
          </p:cNvPr>
          <p:cNvSpPr>
            <a:spLocks noGrp="1"/>
          </p:cNvSpPr>
          <p:nvPr>
            <p:ph type="title"/>
          </p:nvPr>
        </p:nvSpPr>
        <p:spPr/>
        <p:txBody>
          <a:bodyPr/>
          <a:lstStyle/>
          <a:p>
            <a:r>
              <a:rPr lang="en-US" dirty="0"/>
              <a:t>Data used for analysis</a:t>
            </a:r>
          </a:p>
        </p:txBody>
      </p:sp>
      <p:sp>
        <p:nvSpPr>
          <p:cNvPr id="3" name="Content Placeholder 2">
            <a:extLst>
              <a:ext uri="{FF2B5EF4-FFF2-40B4-BE49-F238E27FC236}">
                <a16:creationId xmlns:a16="http://schemas.microsoft.com/office/drawing/2014/main" id="{9845A991-7997-391C-7381-B3C9186D402E}"/>
              </a:ext>
            </a:extLst>
          </p:cNvPr>
          <p:cNvSpPr>
            <a:spLocks noGrp="1"/>
          </p:cNvSpPr>
          <p:nvPr>
            <p:ph idx="1"/>
          </p:nvPr>
        </p:nvSpPr>
        <p:spPr/>
        <p:txBody>
          <a:bodyPr>
            <a:normAutofit/>
          </a:bodyPr>
          <a:lstStyle/>
          <a:p>
            <a:pPr>
              <a:buFont typeface="Arial" panose="020B0604020202020204" pitchFamily="34" charset="0"/>
              <a:buChar char="•"/>
            </a:pPr>
            <a:r>
              <a:rPr lang="en-US" sz="2400" dirty="0"/>
              <a:t>All data imported from Divvy’s website: </a:t>
            </a:r>
            <a:r>
              <a:rPr lang="en-US" sz="2400" dirty="0">
                <a:hlinkClick r:id="rId3"/>
              </a:rPr>
              <a:t>Index of bucket "divvy-</a:t>
            </a:r>
            <a:r>
              <a:rPr lang="en-US" sz="2400" dirty="0" err="1">
                <a:hlinkClick r:id="rId3"/>
              </a:rPr>
              <a:t>tripdata</a:t>
            </a:r>
            <a:r>
              <a:rPr lang="en-US" sz="2400" dirty="0">
                <a:hlinkClick r:id="rId3"/>
              </a:rPr>
              <a:t>“</a:t>
            </a:r>
            <a:endParaRPr lang="en-US" sz="2400" dirty="0"/>
          </a:p>
          <a:p>
            <a:pPr>
              <a:buFont typeface="Arial" panose="020B0604020202020204" pitchFamily="34" charset="0"/>
              <a:buChar char="•"/>
            </a:pPr>
            <a:r>
              <a:rPr lang="en-US" sz="2400" dirty="0"/>
              <a:t>Monthly data from January 2022 to December 2022.</a:t>
            </a:r>
          </a:p>
          <a:p>
            <a:pPr>
              <a:buFont typeface="Arial" panose="020B0604020202020204" pitchFamily="34" charset="0"/>
              <a:buChar char="•"/>
            </a:pPr>
            <a:r>
              <a:rPr lang="en-US" sz="2400" dirty="0"/>
              <a:t>Data cleaned using </a:t>
            </a:r>
            <a:r>
              <a:rPr lang="en-US" sz="2400" dirty="0" err="1"/>
              <a:t>BigQuery</a:t>
            </a:r>
            <a:r>
              <a:rPr lang="en-US" sz="2400" dirty="0"/>
              <a:t> and Excel</a:t>
            </a:r>
          </a:p>
        </p:txBody>
      </p:sp>
    </p:spTree>
    <p:extLst>
      <p:ext uri="{BB962C8B-B14F-4D97-AF65-F5344CB8AC3E}">
        <p14:creationId xmlns:p14="http://schemas.microsoft.com/office/powerpoint/2010/main" val="602757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53B96-838E-C751-CD90-54DA6DC36C15}"/>
              </a:ext>
            </a:extLst>
          </p:cNvPr>
          <p:cNvSpPr>
            <a:spLocks noGrp="1"/>
          </p:cNvSpPr>
          <p:nvPr>
            <p:ph type="title"/>
          </p:nvPr>
        </p:nvSpPr>
        <p:spPr/>
        <p:txBody>
          <a:bodyPr/>
          <a:lstStyle/>
          <a:p>
            <a:r>
              <a:rPr lang="en-US" dirty="0"/>
              <a:t>Insights Summary</a:t>
            </a:r>
          </a:p>
        </p:txBody>
      </p:sp>
      <p:sp>
        <p:nvSpPr>
          <p:cNvPr id="3" name="Content Placeholder 2">
            <a:extLst>
              <a:ext uri="{FF2B5EF4-FFF2-40B4-BE49-F238E27FC236}">
                <a16:creationId xmlns:a16="http://schemas.microsoft.com/office/drawing/2014/main" id="{9845A991-7997-391C-7381-B3C9186D402E}"/>
              </a:ext>
            </a:extLst>
          </p:cNvPr>
          <p:cNvSpPr>
            <a:spLocks noGrp="1"/>
          </p:cNvSpPr>
          <p:nvPr>
            <p:ph idx="1"/>
          </p:nvPr>
        </p:nvSpPr>
        <p:spPr/>
        <p:txBody>
          <a:bodyPr>
            <a:normAutofit/>
          </a:bodyPr>
          <a:lstStyle/>
          <a:p>
            <a:pPr>
              <a:buFont typeface="Arial" panose="020B0604020202020204" pitchFamily="34" charset="0"/>
              <a:buChar char="•"/>
            </a:pPr>
            <a:r>
              <a:rPr lang="en-US" sz="2400" dirty="0"/>
              <a:t>Trips behavior by month, day of the week and hour of the day.</a:t>
            </a:r>
          </a:p>
          <a:p>
            <a:pPr>
              <a:buFont typeface="Arial" panose="020B0604020202020204" pitchFamily="34" charset="0"/>
              <a:buChar char="•"/>
            </a:pPr>
            <a:r>
              <a:rPr lang="en-US" sz="2400" dirty="0"/>
              <a:t>Most used stations.</a:t>
            </a:r>
          </a:p>
          <a:p>
            <a:pPr>
              <a:buFont typeface="Arial" panose="020B0604020202020204" pitchFamily="34" charset="0"/>
              <a:buChar char="•"/>
            </a:pPr>
            <a:r>
              <a:rPr lang="en-US" sz="2400" dirty="0"/>
              <a:t>Ride length behaviors.</a:t>
            </a:r>
          </a:p>
        </p:txBody>
      </p:sp>
    </p:spTree>
    <p:extLst>
      <p:ext uri="{BB962C8B-B14F-4D97-AF65-F5344CB8AC3E}">
        <p14:creationId xmlns:p14="http://schemas.microsoft.com/office/powerpoint/2010/main" val="3476258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3" name="Straight Connector 22">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01D30B-A203-0D86-CA30-29DA1FBA6E3F}"/>
              </a:ext>
            </a:extLst>
          </p:cNvPr>
          <p:cNvSpPr>
            <a:spLocks noGrp="1"/>
          </p:cNvSpPr>
          <p:nvPr>
            <p:ph type="title"/>
          </p:nvPr>
        </p:nvSpPr>
        <p:spPr>
          <a:xfrm>
            <a:off x="7859485" y="634946"/>
            <a:ext cx="3690257" cy="1450757"/>
          </a:xfrm>
        </p:spPr>
        <p:txBody>
          <a:bodyPr vert="horz" lIns="91440" tIns="45720" rIns="91440" bIns="45720" rtlCol="0" anchor="b">
            <a:normAutofit/>
          </a:bodyPr>
          <a:lstStyle/>
          <a:p>
            <a:r>
              <a:rPr lang="en-US" dirty="0"/>
              <a:t>2022 rides by month</a:t>
            </a:r>
          </a:p>
        </p:txBody>
      </p:sp>
      <p:pic>
        <p:nvPicPr>
          <p:cNvPr id="14" name="Content Placeholder 13">
            <a:extLst>
              <a:ext uri="{FF2B5EF4-FFF2-40B4-BE49-F238E27FC236}">
                <a16:creationId xmlns:a16="http://schemas.microsoft.com/office/drawing/2014/main" id="{4A024252-7BBE-4E10-DA9E-6D1A509CF647}"/>
              </a:ext>
            </a:extLst>
          </p:cNvPr>
          <p:cNvPicPr>
            <a:picLocks noGrp="1" noChangeAspect="1"/>
          </p:cNvPicPr>
          <p:nvPr>
            <p:ph sz="half" idx="2"/>
          </p:nvPr>
        </p:nvPicPr>
        <p:blipFill>
          <a:blip r:embed="rId3"/>
          <a:stretch>
            <a:fillRect/>
          </a:stretch>
        </p:blipFill>
        <p:spPr>
          <a:xfrm>
            <a:off x="633999" y="1284804"/>
            <a:ext cx="6909801" cy="4024959"/>
          </a:xfrm>
          <a:prstGeom prst="rect">
            <a:avLst/>
          </a:prstGeom>
        </p:spPr>
      </p:pic>
      <p:cxnSp>
        <p:nvCxnSpPr>
          <p:cNvPr id="27" name="Straight Connector 26">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63E41C1-9D9A-51D2-51C1-2141EB0AB703}"/>
              </a:ext>
            </a:extLst>
          </p:cNvPr>
          <p:cNvSpPr>
            <a:spLocks noGrp="1"/>
          </p:cNvSpPr>
          <p:nvPr>
            <p:ph sz="half" idx="1"/>
          </p:nvPr>
        </p:nvSpPr>
        <p:spPr>
          <a:xfrm>
            <a:off x="7859485" y="2198914"/>
            <a:ext cx="3690257" cy="3670180"/>
          </a:xfrm>
        </p:spPr>
        <p:txBody>
          <a:bodyPr vert="horz" lIns="0" tIns="45720" rIns="0" bIns="45720" rtlCol="0">
            <a:normAutofit/>
          </a:bodyPr>
          <a:lstStyle/>
          <a:p>
            <a:pPr>
              <a:buFont typeface="Arial" panose="020B0604020202020204" pitchFamily="34" charset="0"/>
              <a:buChar char="•"/>
            </a:pPr>
            <a:r>
              <a:rPr lang="en-US" sz="2400" dirty="0"/>
              <a:t>No differences in overall monthly behavior.</a:t>
            </a:r>
          </a:p>
          <a:p>
            <a:pPr>
              <a:buFont typeface="Arial" panose="020B0604020202020204" pitchFamily="34" charset="0"/>
              <a:buChar char="•"/>
            </a:pPr>
            <a:r>
              <a:rPr lang="en-US" sz="2400" dirty="0"/>
              <a:t>However, average ride length for </a:t>
            </a:r>
            <a:r>
              <a:rPr lang="en-US" sz="2400" b="1" dirty="0">
                <a:solidFill>
                  <a:srgbClr val="00D5BF"/>
                </a:solidFill>
              </a:rPr>
              <a:t>casuals</a:t>
            </a:r>
            <a:r>
              <a:rPr lang="en-US" sz="2400" dirty="0"/>
              <a:t> is 2 times longer than </a:t>
            </a:r>
            <a:r>
              <a:rPr lang="en-US" sz="2400" b="1" dirty="0">
                <a:solidFill>
                  <a:srgbClr val="053661"/>
                </a:solidFill>
              </a:rPr>
              <a:t>members</a:t>
            </a:r>
            <a:r>
              <a:rPr lang="en-US" sz="2400" dirty="0"/>
              <a:t> ride length.</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29" name="Rectangle 28">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6" name="Picture 15">
            <a:extLst>
              <a:ext uri="{FF2B5EF4-FFF2-40B4-BE49-F238E27FC236}">
                <a16:creationId xmlns:a16="http://schemas.microsoft.com/office/drawing/2014/main" id="{BBB7BAFF-46F7-3D5E-751B-86E1DA97ED2F}"/>
              </a:ext>
            </a:extLst>
          </p:cNvPr>
          <p:cNvPicPr>
            <a:picLocks noChangeAspect="1"/>
          </p:cNvPicPr>
          <p:nvPr/>
        </p:nvPicPr>
        <p:blipFill>
          <a:blip r:embed="rId4"/>
          <a:stretch>
            <a:fillRect/>
          </a:stretch>
        </p:blipFill>
        <p:spPr>
          <a:xfrm>
            <a:off x="2879055" y="598762"/>
            <a:ext cx="2419688" cy="676369"/>
          </a:xfrm>
          <a:prstGeom prst="rect">
            <a:avLst/>
          </a:prstGeom>
        </p:spPr>
      </p:pic>
      <p:pic>
        <p:nvPicPr>
          <p:cNvPr id="5" name="Picture 4">
            <a:extLst>
              <a:ext uri="{FF2B5EF4-FFF2-40B4-BE49-F238E27FC236}">
                <a16:creationId xmlns:a16="http://schemas.microsoft.com/office/drawing/2014/main" id="{B5F2E347-90D9-1399-D493-C14BFA8CA2E0}"/>
              </a:ext>
            </a:extLst>
          </p:cNvPr>
          <p:cNvPicPr>
            <a:picLocks noChangeAspect="1"/>
          </p:cNvPicPr>
          <p:nvPr/>
        </p:nvPicPr>
        <p:blipFill>
          <a:blip r:embed="rId5"/>
          <a:stretch>
            <a:fillRect/>
          </a:stretch>
        </p:blipFill>
        <p:spPr>
          <a:xfrm>
            <a:off x="5857640" y="622577"/>
            <a:ext cx="1686160" cy="628738"/>
          </a:xfrm>
          <a:prstGeom prst="rect">
            <a:avLst/>
          </a:prstGeom>
        </p:spPr>
      </p:pic>
    </p:spTree>
    <p:extLst>
      <p:ext uri="{BB962C8B-B14F-4D97-AF65-F5344CB8AC3E}">
        <p14:creationId xmlns:p14="http://schemas.microsoft.com/office/powerpoint/2010/main" val="985205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3" name="Straight Connector 22">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01D30B-A203-0D86-CA30-29DA1FBA6E3F}"/>
              </a:ext>
            </a:extLst>
          </p:cNvPr>
          <p:cNvSpPr>
            <a:spLocks noGrp="1"/>
          </p:cNvSpPr>
          <p:nvPr>
            <p:ph type="title"/>
          </p:nvPr>
        </p:nvSpPr>
        <p:spPr>
          <a:xfrm>
            <a:off x="7859485" y="634946"/>
            <a:ext cx="3690257" cy="1450757"/>
          </a:xfrm>
        </p:spPr>
        <p:txBody>
          <a:bodyPr vert="horz" lIns="91440" tIns="45720" rIns="91440" bIns="45720" rtlCol="0" anchor="b">
            <a:normAutofit/>
          </a:bodyPr>
          <a:lstStyle/>
          <a:p>
            <a:r>
              <a:rPr lang="en-US" dirty="0"/>
              <a:t>2022 rides by day of week</a:t>
            </a:r>
          </a:p>
        </p:txBody>
      </p:sp>
      <p:cxnSp>
        <p:nvCxnSpPr>
          <p:cNvPr id="27" name="Straight Connector 26">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63E41C1-9D9A-51D2-51C1-2141EB0AB703}"/>
              </a:ext>
            </a:extLst>
          </p:cNvPr>
          <p:cNvSpPr>
            <a:spLocks noGrp="1"/>
          </p:cNvSpPr>
          <p:nvPr>
            <p:ph sz="half" idx="1"/>
          </p:nvPr>
        </p:nvSpPr>
        <p:spPr>
          <a:xfrm>
            <a:off x="7859485" y="2198914"/>
            <a:ext cx="3690257" cy="3670180"/>
          </a:xfrm>
        </p:spPr>
        <p:txBody>
          <a:bodyPr vert="horz" lIns="0" tIns="45720" rIns="0" bIns="45720" rtlCol="0">
            <a:normAutofit/>
          </a:bodyPr>
          <a:lstStyle/>
          <a:p>
            <a:pPr>
              <a:buFont typeface="Arial" panose="020B0604020202020204" pitchFamily="34" charset="0"/>
              <a:buChar char="•"/>
            </a:pPr>
            <a:r>
              <a:rPr lang="en-US" sz="2400" b="1" dirty="0">
                <a:solidFill>
                  <a:srgbClr val="00D5BF"/>
                </a:solidFill>
              </a:rPr>
              <a:t>Casual</a:t>
            </a:r>
            <a:r>
              <a:rPr lang="en-US" sz="2400" dirty="0"/>
              <a:t> riders use </a:t>
            </a:r>
            <a:r>
              <a:rPr lang="en-US" sz="2400" dirty="0" err="1"/>
              <a:t>Cyclistic</a:t>
            </a:r>
            <a:r>
              <a:rPr lang="en-US" sz="2400" dirty="0"/>
              <a:t> the most on weekends.</a:t>
            </a:r>
          </a:p>
          <a:p>
            <a:pPr>
              <a:buFont typeface="Arial" panose="020B0604020202020204" pitchFamily="34" charset="0"/>
              <a:buChar char="•"/>
            </a:pPr>
            <a:r>
              <a:rPr lang="en-US" sz="2400" dirty="0"/>
              <a:t>Annual </a:t>
            </a:r>
            <a:r>
              <a:rPr lang="en-US" sz="2400" b="1" dirty="0">
                <a:solidFill>
                  <a:srgbClr val="053661"/>
                </a:solidFill>
              </a:rPr>
              <a:t>members</a:t>
            </a:r>
            <a:r>
              <a:rPr lang="en-US" sz="2400" dirty="0"/>
              <a:t> use </a:t>
            </a:r>
            <a:r>
              <a:rPr lang="en-US" sz="2400" dirty="0" err="1"/>
              <a:t>Cyclistic</a:t>
            </a:r>
            <a:r>
              <a:rPr lang="en-US" sz="2400" dirty="0"/>
              <a:t> the most on weekdays.</a:t>
            </a:r>
          </a:p>
        </p:txBody>
      </p:sp>
      <p:sp>
        <p:nvSpPr>
          <p:cNvPr id="29" name="Rectangle 28">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a:extLst>
              <a:ext uri="{FF2B5EF4-FFF2-40B4-BE49-F238E27FC236}">
                <a16:creationId xmlns:a16="http://schemas.microsoft.com/office/drawing/2014/main" id="{9933EEE9-9B0B-6916-BEF8-59E907F83903}"/>
              </a:ext>
            </a:extLst>
          </p:cNvPr>
          <p:cNvPicPr>
            <a:picLocks noChangeAspect="1"/>
          </p:cNvPicPr>
          <p:nvPr/>
        </p:nvPicPr>
        <p:blipFill>
          <a:blip r:embed="rId3"/>
          <a:stretch>
            <a:fillRect/>
          </a:stretch>
        </p:blipFill>
        <p:spPr>
          <a:xfrm>
            <a:off x="1794425" y="307160"/>
            <a:ext cx="4382587" cy="5719996"/>
          </a:xfrm>
          <a:prstGeom prst="rect">
            <a:avLst/>
          </a:prstGeom>
        </p:spPr>
      </p:pic>
      <p:pic>
        <p:nvPicPr>
          <p:cNvPr id="5" name="Picture 4">
            <a:extLst>
              <a:ext uri="{FF2B5EF4-FFF2-40B4-BE49-F238E27FC236}">
                <a16:creationId xmlns:a16="http://schemas.microsoft.com/office/drawing/2014/main" id="{009FB65D-BD3D-CC2E-5356-E1CFCF17D547}"/>
              </a:ext>
            </a:extLst>
          </p:cNvPr>
          <p:cNvPicPr>
            <a:picLocks noChangeAspect="1"/>
          </p:cNvPicPr>
          <p:nvPr/>
        </p:nvPicPr>
        <p:blipFill>
          <a:blip r:embed="rId4"/>
          <a:stretch>
            <a:fillRect/>
          </a:stretch>
        </p:blipFill>
        <p:spPr>
          <a:xfrm>
            <a:off x="6179305" y="207366"/>
            <a:ext cx="1686160" cy="628738"/>
          </a:xfrm>
          <a:prstGeom prst="rect">
            <a:avLst/>
          </a:prstGeom>
        </p:spPr>
      </p:pic>
    </p:spTree>
    <p:extLst>
      <p:ext uri="{BB962C8B-B14F-4D97-AF65-F5344CB8AC3E}">
        <p14:creationId xmlns:p14="http://schemas.microsoft.com/office/powerpoint/2010/main" val="656643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3" name="Straight Connector 22">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01D30B-A203-0D86-CA30-29DA1FBA6E3F}"/>
              </a:ext>
            </a:extLst>
          </p:cNvPr>
          <p:cNvSpPr>
            <a:spLocks noGrp="1"/>
          </p:cNvSpPr>
          <p:nvPr>
            <p:ph type="title"/>
          </p:nvPr>
        </p:nvSpPr>
        <p:spPr>
          <a:xfrm>
            <a:off x="7859485" y="634946"/>
            <a:ext cx="3690257" cy="1450757"/>
          </a:xfrm>
        </p:spPr>
        <p:txBody>
          <a:bodyPr vert="horz" lIns="91440" tIns="45720" rIns="91440" bIns="45720" rtlCol="0" anchor="b">
            <a:normAutofit/>
          </a:bodyPr>
          <a:lstStyle/>
          <a:p>
            <a:r>
              <a:rPr lang="en-US" sz="4400" dirty="0"/>
              <a:t>2022 rides by hour of the day</a:t>
            </a:r>
          </a:p>
        </p:txBody>
      </p:sp>
      <p:cxnSp>
        <p:nvCxnSpPr>
          <p:cNvPr id="27" name="Straight Connector 26">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63E41C1-9D9A-51D2-51C1-2141EB0AB703}"/>
              </a:ext>
            </a:extLst>
          </p:cNvPr>
          <p:cNvSpPr>
            <a:spLocks noGrp="1"/>
          </p:cNvSpPr>
          <p:nvPr>
            <p:ph sz="half" idx="1"/>
          </p:nvPr>
        </p:nvSpPr>
        <p:spPr>
          <a:xfrm>
            <a:off x="7859485" y="2198914"/>
            <a:ext cx="3690257" cy="3670180"/>
          </a:xfrm>
        </p:spPr>
        <p:txBody>
          <a:bodyPr vert="horz" lIns="0" tIns="45720" rIns="0" bIns="45720" rtlCol="0">
            <a:normAutofit/>
          </a:bodyPr>
          <a:lstStyle/>
          <a:p>
            <a:pPr>
              <a:buFont typeface="Arial" panose="020B0604020202020204" pitchFamily="34" charset="0"/>
              <a:buChar char="•"/>
            </a:pPr>
            <a:r>
              <a:rPr lang="en-US" sz="2400" dirty="0"/>
              <a:t>Both users </a:t>
            </a:r>
            <a:r>
              <a:rPr lang="en-US" sz="2400" dirty="0" err="1"/>
              <a:t>Cyclistic</a:t>
            </a:r>
            <a:r>
              <a:rPr lang="en-US" sz="2400" dirty="0"/>
              <a:t> usage peaks at 5 PM, however, </a:t>
            </a:r>
            <a:r>
              <a:rPr lang="en-US" sz="2400" b="1" dirty="0">
                <a:solidFill>
                  <a:srgbClr val="053661"/>
                </a:solidFill>
              </a:rPr>
              <a:t>annual members </a:t>
            </a:r>
            <a:r>
              <a:rPr lang="en-US" sz="2400" dirty="0"/>
              <a:t>usage also has a smaller peak at 8 AM.</a:t>
            </a:r>
          </a:p>
          <a:p>
            <a:pPr>
              <a:buFont typeface="Arial" panose="020B0604020202020204" pitchFamily="34" charset="0"/>
              <a:buChar char="•"/>
            </a:pPr>
            <a:r>
              <a:rPr lang="en-US" sz="2400" dirty="0"/>
              <a:t>This might tell </a:t>
            </a:r>
            <a:r>
              <a:rPr lang="en-US" sz="2400" b="1" dirty="0">
                <a:solidFill>
                  <a:srgbClr val="053661"/>
                </a:solidFill>
              </a:rPr>
              <a:t>annual members </a:t>
            </a:r>
            <a:r>
              <a:rPr lang="en-US" sz="2400" dirty="0"/>
              <a:t>use </a:t>
            </a:r>
            <a:r>
              <a:rPr lang="en-US" sz="2400" dirty="0" err="1"/>
              <a:t>Cyclistic</a:t>
            </a:r>
            <a:r>
              <a:rPr lang="en-US" sz="2400" dirty="0"/>
              <a:t> to commute to work more than </a:t>
            </a:r>
            <a:r>
              <a:rPr lang="en-US" sz="2400" b="1" dirty="0">
                <a:solidFill>
                  <a:srgbClr val="00D5BF"/>
                </a:solidFill>
              </a:rPr>
              <a:t>casual</a:t>
            </a:r>
            <a:r>
              <a:rPr lang="en-US" sz="2400" dirty="0"/>
              <a:t> users.*</a:t>
            </a:r>
          </a:p>
          <a:p>
            <a:pPr marL="0" indent="0">
              <a:buNone/>
            </a:pPr>
            <a:r>
              <a:rPr lang="en-US" dirty="0"/>
              <a:t>	</a:t>
            </a:r>
            <a:r>
              <a:rPr lang="en-US" sz="1600" dirty="0"/>
              <a:t>*further analysis required</a:t>
            </a:r>
          </a:p>
          <a:p>
            <a:pPr>
              <a:buFont typeface="Arial" panose="020B0604020202020204" pitchFamily="34" charset="0"/>
              <a:buChar char="•"/>
            </a:pPr>
            <a:endParaRPr lang="en-US" dirty="0"/>
          </a:p>
        </p:txBody>
      </p:sp>
      <p:sp>
        <p:nvSpPr>
          <p:cNvPr id="29" name="Rectangle 28">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a:extLst>
              <a:ext uri="{FF2B5EF4-FFF2-40B4-BE49-F238E27FC236}">
                <a16:creationId xmlns:a16="http://schemas.microsoft.com/office/drawing/2014/main" id="{6B5B1D5C-8A7D-56CE-F5B2-822DB9756737}"/>
              </a:ext>
            </a:extLst>
          </p:cNvPr>
          <p:cNvPicPr>
            <a:picLocks noChangeAspect="1"/>
          </p:cNvPicPr>
          <p:nvPr/>
        </p:nvPicPr>
        <p:blipFill>
          <a:blip r:embed="rId3"/>
          <a:stretch>
            <a:fillRect/>
          </a:stretch>
        </p:blipFill>
        <p:spPr>
          <a:xfrm>
            <a:off x="343900" y="1668871"/>
            <a:ext cx="7303948" cy="3670179"/>
          </a:xfrm>
          <a:prstGeom prst="rect">
            <a:avLst/>
          </a:prstGeom>
        </p:spPr>
      </p:pic>
      <p:sp>
        <p:nvSpPr>
          <p:cNvPr id="12" name="Arrow: Right 11">
            <a:extLst>
              <a:ext uri="{FF2B5EF4-FFF2-40B4-BE49-F238E27FC236}">
                <a16:creationId xmlns:a16="http://schemas.microsoft.com/office/drawing/2014/main" id="{2B9CBA6E-0322-F0F6-E37B-910EDCBD507D}"/>
              </a:ext>
            </a:extLst>
          </p:cNvPr>
          <p:cNvSpPr/>
          <p:nvPr/>
        </p:nvSpPr>
        <p:spPr>
          <a:xfrm rot="5400000">
            <a:off x="5469289" y="1315604"/>
            <a:ext cx="466301" cy="23926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1007B684-D45E-B446-AC23-56210B9B2444}"/>
              </a:ext>
            </a:extLst>
          </p:cNvPr>
          <p:cNvSpPr/>
          <p:nvPr/>
        </p:nvSpPr>
        <p:spPr>
          <a:xfrm rot="5400000">
            <a:off x="2868441" y="1325843"/>
            <a:ext cx="466301" cy="23926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145815F3-2D68-FC36-2B5F-6E0FC6725959}"/>
              </a:ext>
            </a:extLst>
          </p:cNvPr>
          <p:cNvPicPr>
            <a:picLocks noChangeAspect="1"/>
          </p:cNvPicPr>
          <p:nvPr/>
        </p:nvPicPr>
        <p:blipFill>
          <a:blip r:embed="rId4"/>
          <a:stretch>
            <a:fillRect/>
          </a:stretch>
        </p:blipFill>
        <p:spPr>
          <a:xfrm>
            <a:off x="5961688" y="1005646"/>
            <a:ext cx="1686160" cy="628738"/>
          </a:xfrm>
          <a:prstGeom prst="rect">
            <a:avLst/>
          </a:prstGeom>
        </p:spPr>
      </p:pic>
    </p:spTree>
    <p:extLst>
      <p:ext uri="{BB962C8B-B14F-4D97-AF65-F5344CB8AC3E}">
        <p14:creationId xmlns:p14="http://schemas.microsoft.com/office/powerpoint/2010/main" val="3558594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35">
            <a:extLst>
              <a:ext uri="{FF2B5EF4-FFF2-40B4-BE49-F238E27FC236}">
                <a16:creationId xmlns:a16="http://schemas.microsoft.com/office/drawing/2014/main" id="{600B5AE2-C5CC-499C-8F2D-249888BE2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 name="Rectangle 37">
            <a:extLst>
              <a:ext uri="{FF2B5EF4-FFF2-40B4-BE49-F238E27FC236}">
                <a16:creationId xmlns:a16="http://schemas.microsoft.com/office/drawing/2014/main" id="{BA7A3698-B350-40E5-8475-9BCC41A08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2" name="Straight Connector 39">
            <a:extLst>
              <a:ext uri="{FF2B5EF4-FFF2-40B4-BE49-F238E27FC236}">
                <a16:creationId xmlns:a16="http://schemas.microsoft.com/office/drawing/2014/main" id="{0AC655C7-EC94-4BE6-84C8-2F9EFBBB27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53" name="Rectangle 41">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4" name="Rectangle 43">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01D30B-A203-0D86-CA30-29DA1FBA6E3F}"/>
              </a:ext>
            </a:extLst>
          </p:cNvPr>
          <p:cNvSpPr>
            <a:spLocks noGrp="1"/>
          </p:cNvSpPr>
          <p:nvPr>
            <p:ph type="title"/>
          </p:nvPr>
        </p:nvSpPr>
        <p:spPr>
          <a:xfrm>
            <a:off x="5181601" y="634946"/>
            <a:ext cx="6368142" cy="1450757"/>
          </a:xfrm>
        </p:spPr>
        <p:txBody>
          <a:bodyPr vert="horz" lIns="91440" tIns="45720" rIns="91440" bIns="45720" rtlCol="0" anchor="b">
            <a:normAutofit/>
          </a:bodyPr>
          <a:lstStyle/>
          <a:p>
            <a:r>
              <a:rPr lang="en-US" dirty="0"/>
              <a:t>Start stations popularity</a:t>
            </a:r>
            <a:endParaRPr lang="en-US" kern="1200" spc="-50" baseline="0" dirty="0">
              <a:solidFill>
                <a:schemeClr val="tx1">
                  <a:lumMod val="75000"/>
                  <a:lumOff val="25000"/>
                </a:schemeClr>
              </a:solidFill>
              <a:latin typeface="+mj-lt"/>
              <a:ea typeface="+mj-ea"/>
              <a:cs typeface="+mj-cs"/>
            </a:endParaRPr>
          </a:p>
        </p:txBody>
      </p:sp>
      <p:pic>
        <p:nvPicPr>
          <p:cNvPr id="7" name="Picture 6">
            <a:extLst>
              <a:ext uri="{FF2B5EF4-FFF2-40B4-BE49-F238E27FC236}">
                <a16:creationId xmlns:a16="http://schemas.microsoft.com/office/drawing/2014/main" id="{7044EA63-0054-1BA2-2A95-C3F3331442FD}"/>
              </a:ext>
            </a:extLst>
          </p:cNvPr>
          <p:cNvPicPr>
            <a:picLocks noChangeAspect="1"/>
          </p:cNvPicPr>
          <p:nvPr/>
        </p:nvPicPr>
        <p:blipFill rotWithShape="1">
          <a:blip r:embed="rId3"/>
          <a:srcRect l="38560" t="1015" r="27736" b="1376"/>
          <a:stretch/>
        </p:blipFill>
        <p:spPr>
          <a:xfrm>
            <a:off x="20" y="10630"/>
            <a:ext cx="4712658" cy="6847367"/>
          </a:xfrm>
          <a:prstGeom prst="rect">
            <a:avLst/>
          </a:prstGeom>
        </p:spPr>
      </p:pic>
      <p:cxnSp>
        <p:nvCxnSpPr>
          <p:cNvPr id="55" name="Straight Connector 45">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63E41C1-9D9A-51D2-51C1-2141EB0AB703}"/>
              </a:ext>
            </a:extLst>
          </p:cNvPr>
          <p:cNvSpPr>
            <a:spLocks noGrp="1"/>
          </p:cNvSpPr>
          <p:nvPr>
            <p:ph sz="half" idx="1"/>
          </p:nvPr>
        </p:nvSpPr>
        <p:spPr>
          <a:xfrm>
            <a:off x="5181601" y="2198914"/>
            <a:ext cx="6368142" cy="3670180"/>
          </a:xfrm>
        </p:spPr>
        <p:txBody>
          <a:bodyPr vert="horz" lIns="0" tIns="45720" rIns="0" bIns="45720" rtlCol="0">
            <a:normAutofit/>
          </a:bodyPr>
          <a:lstStyle/>
          <a:p>
            <a:pPr>
              <a:buFont typeface="Calibri" panose="020F0502020204030204" pitchFamily="34" charset="0"/>
              <a:buChar char="•"/>
            </a:pPr>
            <a:r>
              <a:rPr lang="en-US" sz="2400" b="1" dirty="0">
                <a:solidFill>
                  <a:srgbClr val="00D5BF"/>
                </a:solidFill>
              </a:rPr>
              <a:t>Casual users </a:t>
            </a:r>
            <a:r>
              <a:rPr lang="en-US" sz="2400" dirty="0"/>
              <a:t>start more trips at the coastal zone.</a:t>
            </a:r>
          </a:p>
          <a:p>
            <a:pPr>
              <a:buFont typeface="Calibri" panose="020F0502020204030204" pitchFamily="34" charset="0"/>
              <a:buChar char="•"/>
            </a:pPr>
            <a:r>
              <a:rPr lang="en-US" sz="2400" b="1" dirty="0">
                <a:solidFill>
                  <a:srgbClr val="053661"/>
                </a:solidFill>
              </a:rPr>
              <a:t>Annual members </a:t>
            </a:r>
            <a:r>
              <a:rPr lang="en-US" sz="2400" dirty="0"/>
              <a:t>start more trips downtown and at city outskirts.</a:t>
            </a:r>
          </a:p>
          <a:p>
            <a:pPr>
              <a:buFont typeface="Calibri" panose="020F0502020204030204" pitchFamily="34" charset="0"/>
              <a:buChar char="•"/>
            </a:pPr>
            <a:r>
              <a:rPr lang="en-US" sz="2400" dirty="0"/>
              <a:t>This might reinforce that </a:t>
            </a:r>
            <a:r>
              <a:rPr lang="en-US" sz="2400" b="1" dirty="0">
                <a:solidFill>
                  <a:srgbClr val="00D5BF"/>
                </a:solidFill>
              </a:rPr>
              <a:t>casual users </a:t>
            </a:r>
            <a:r>
              <a:rPr lang="en-US" sz="2400" dirty="0"/>
              <a:t>use </a:t>
            </a:r>
            <a:r>
              <a:rPr lang="en-US" sz="2400" dirty="0" err="1"/>
              <a:t>Cyclistic</a:t>
            </a:r>
            <a:r>
              <a:rPr lang="en-US" sz="2400" dirty="0"/>
              <a:t> more for leisure and </a:t>
            </a:r>
            <a:r>
              <a:rPr lang="en-US" sz="2400" b="1" dirty="0">
                <a:solidFill>
                  <a:srgbClr val="053661"/>
                </a:solidFill>
              </a:rPr>
              <a:t>annual members </a:t>
            </a:r>
            <a:r>
              <a:rPr lang="en-US" sz="2400" dirty="0"/>
              <a:t>use it more to commute to work.</a:t>
            </a:r>
          </a:p>
        </p:txBody>
      </p:sp>
      <p:pic>
        <p:nvPicPr>
          <p:cNvPr id="5" name="Picture 4">
            <a:extLst>
              <a:ext uri="{FF2B5EF4-FFF2-40B4-BE49-F238E27FC236}">
                <a16:creationId xmlns:a16="http://schemas.microsoft.com/office/drawing/2014/main" id="{E9FB8D05-EDC7-F896-0487-B2140C9E7DF5}"/>
              </a:ext>
            </a:extLst>
          </p:cNvPr>
          <p:cNvPicPr>
            <a:picLocks noChangeAspect="1"/>
          </p:cNvPicPr>
          <p:nvPr/>
        </p:nvPicPr>
        <p:blipFill>
          <a:blip r:embed="rId4"/>
          <a:stretch>
            <a:fillRect/>
          </a:stretch>
        </p:blipFill>
        <p:spPr>
          <a:xfrm>
            <a:off x="2898685" y="1112155"/>
            <a:ext cx="1686160" cy="628738"/>
          </a:xfrm>
          <a:prstGeom prst="rect">
            <a:avLst/>
          </a:prstGeom>
        </p:spPr>
      </p:pic>
    </p:spTree>
    <p:extLst>
      <p:ext uri="{BB962C8B-B14F-4D97-AF65-F5344CB8AC3E}">
        <p14:creationId xmlns:p14="http://schemas.microsoft.com/office/powerpoint/2010/main" val="49789215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425</TotalTime>
  <Words>913</Words>
  <Application>Microsoft Office PowerPoint</Application>
  <PresentationFormat>Widescreen</PresentationFormat>
  <Paragraphs>86</Paragraphs>
  <Slides>13</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Retrospect</vt:lpstr>
      <vt:lpstr>Differences in usage between annual members and casual riders</vt:lpstr>
      <vt:lpstr>Today’s program</vt:lpstr>
      <vt:lpstr>Objective</vt:lpstr>
      <vt:lpstr>Data used for analysis</vt:lpstr>
      <vt:lpstr>Insights Summary</vt:lpstr>
      <vt:lpstr>2022 rides by month</vt:lpstr>
      <vt:lpstr>2022 rides by day of week</vt:lpstr>
      <vt:lpstr>2022 rides by hour of the day</vt:lpstr>
      <vt:lpstr>Start stations popularity</vt:lpstr>
      <vt:lpstr>Other key  findings</vt:lpstr>
      <vt:lpstr>Conclusions Summary of differences between casual and annual members:</vt:lpstr>
      <vt:lpstr>Next steps</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Differences in usage between annual members and casual riders</dc:title>
  <dc:creator>LOMAS GONZALEZ, ALAN ANDRES</dc:creator>
  <cp:lastModifiedBy>LOMAS GONZALEZ, ALAN ANDRES</cp:lastModifiedBy>
  <cp:revision>7</cp:revision>
  <dcterms:created xsi:type="dcterms:W3CDTF">2023-02-07T08:43:57Z</dcterms:created>
  <dcterms:modified xsi:type="dcterms:W3CDTF">2023-02-08T21:27:11Z</dcterms:modified>
</cp:coreProperties>
</file>