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62" r:id="rId2"/>
    <p:sldId id="257" r:id="rId3"/>
    <p:sldId id="278" r:id="rId4"/>
    <p:sldId id="279" r:id="rId5"/>
    <p:sldId id="267" r:id="rId6"/>
    <p:sldId id="276" r:id="rId7"/>
    <p:sldId id="275" r:id="rId8"/>
    <p:sldId id="269" r:id="rId9"/>
    <p:sldId id="271" r:id="rId10"/>
    <p:sldId id="265" r:id="rId11"/>
    <p:sldId id="266" r:id="rId12"/>
    <p:sldId id="259" r:id="rId13"/>
    <p:sldId id="272" r:id="rId14"/>
    <p:sldId id="274" r:id="rId15"/>
    <p:sldId id="273" r:id="rId16"/>
    <p:sldId id="264"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53"/>
    <a:srgbClr val="FFFFFF"/>
    <a:srgbClr val="CC0066"/>
    <a:srgbClr val="2159A8"/>
    <a:srgbClr val="FFDDDD"/>
    <a:srgbClr val="C8CACA"/>
    <a:srgbClr val="990033"/>
    <a:srgbClr val="FF7C8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25D34-5020-4488-A537-3B8C95453081}" type="datetimeFigureOut">
              <a:rPr lang="en-US" smtClean="0"/>
              <a:t>12/23/2020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F7631-9C71-488C-B96B-1BE7E371F4EF}" type="slidenum">
              <a:rPr lang="en-US" smtClean="0"/>
              <a:t>‹#›</a:t>
            </a:fld>
            <a:endParaRPr lang="en-US"/>
          </a:p>
        </p:txBody>
      </p:sp>
    </p:spTree>
    <p:extLst>
      <p:ext uri="{BB962C8B-B14F-4D97-AF65-F5344CB8AC3E}">
        <p14:creationId xmlns:p14="http://schemas.microsoft.com/office/powerpoint/2010/main" val="48204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E67F7631-9C71-488C-B96B-1BE7E371F4EF}" type="slidenum">
              <a:rPr lang="en-US" smtClean="0"/>
              <a:t>3</a:t>
            </a:fld>
            <a:endParaRPr lang="en-US"/>
          </a:p>
        </p:txBody>
      </p:sp>
    </p:spTree>
    <p:extLst>
      <p:ext uri="{BB962C8B-B14F-4D97-AF65-F5344CB8AC3E}">
        <p14:creationId xmlns:p14="http://schemas.microsoft.com/office/powerpoint/2010/main" val="33493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E67F7631-9C71-488C-B96B-1BE7E371F4EF}" type="slidenum">
              <a:rPr lang="en-US" smtClean="0"/>
              <a:t>4</a:t>
            </a:fld>
            <a:endParaRPr lang="en-US"/>
          </a:p>
        </p:txBody>
      </p:sp>
    </p:spTree>
    <p:extLst>
      <p:ext uri="{BB962C8B-B14F-4D97-AF65-F5344CB8AC3E}">
        <p14:creationId xmlns:p14="http://schemas.microsoft.com/office/powerpoint/2010/main" val="815320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E67F7631-9C71-488C-B96B-1BE7E371F4EF}" type="slidenum">
              <a:rPr lang="en-US" smtClean="0"/>
              <a:t>5</a:t>
            </a:fld>
            <a:endParaRPr lang="en-US"/>
          </a:p>
        </p:txBody>
      </p:sp>
    </p:spTree>
    <p:extLst>
      <p:ext uri="{BB962C8B-B14F-4D97-AF65-F5344CB8AC3E}">
        <p14:creationId xmlns:p14="http://schemas.microsoft.com/office/powerpoint/2010/main" val="1861257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E67F7631-9C71-488C-B96B-1BE7E371F4EF}" type="slidenum">
              <a:rPr lang="en-US" smtClean="0"/>
              <a:t>6</a:t>
            </a:fld>
            <a:endParaRPr lang="en-US"/>
          </a:p>
        </p:txBody>
      </p:sp>
    </p:spTree>
    <p:extLst>
      <p:ext uri="{BB962C8B-B14F-4D97-AF65-F5344CB8AC3E}">
        <p14:creationId xmlns:p14="http://schemas.microsoft.com/office/powerpoint/2010/main" val="289619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E67F7631-9C71-488C-B96B-1BE7E371F4EF}" type="slidenum">
              <a:rPr lang="en-US" smtClean="0"/>
              <a:t>7</a:t>
            </a:fld>
            <a:endParaRPr lang="en-US"/>
          </a:p>
        </p:txBody>
      </p:sp>
    </p:spTree>
    <p:extLst>
      <p:ext uri="{BB962C8B-B14F-4D97-AF65-F5344CB8AC3E}">
        <p14:creationId xmlns:p14="http://schemas.microsoft.com/office/powerpoint/2010/main" val="152293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
            </a:r>
          </a:p>
        </p:txBody>
      </p:sp>
      <p:sp>
        <p:nvSpPr>
          <p:cNvPr id="4" name="Slide Number Placeholder 3"/>
          <p:cNvSpPr>
            <a:spLocks noGrp="1"/>
          </p:cNvSpPr>
          <p:nvPr>
            <p:ph type="sldNum" sz="quarter" idx="5"/>
          </p:nvPr>
        </p:nvSpPr>
        <p:spPr/>
        <p:txBody>
          <a:bodyPr/>
          <a:lstStyle/>
          <a:p>
            <a:fld id="{E67F7631-9C71-488C-B96B-1BE7E371F4EF}" type="slidenum">
              <a:rPr lang="en-US" smtClean="0"/>
              <a:t>8</a:t>
            </a:fld>
            <a:endParaRPr lang="en-US"/>
          </a:p>
        </p:txBody>
      </p:sp>
    </p:spTree>
    <p:extLst>
      <p:ext uri="{BB962C8B-B14F-4D97-AF65-F5344CB8AC3E}">
        <p14:creationId xmlns:p14="http://schemas.microsoft.com/office/powerpoint/2010/main" val="242973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guys can ignore this slide. Mercan will delete it once 3 company slides are complete.</a:t>
            </a:r>
          </a:p>
        </p:txBody>
      </p:sp>
      <p:sp>
        <p:nvSpPr>
          <p:cNvPr id="4" name="Slide Number Placeholder 3"/>
          <p:cNvSpPr>
            <a:spLocks noGrp="1"/>
          </p:cNvSpPr>
          <p:nvPr>
            <p:ph type="sldNum" sz="quarter" idx="5"/>
          </p:nvPr>
        </p:nvSpPr>
        <p:spPr/>
        <p:txBody>
          <a:bodyPr/>
          <a:lstStyle/>
          <a:p>
            <a:fld id="{E67F7631-9C71-488C-B96B-1BE7E371F4EF}" type="slidenum">
              <a:rPr lang="en-US" smtClean="0"/>
              <a:t>15</a:t>
            </a:fld>
            <a:endParaRPr lang="en-US"/>
          </a:p>
        </p:txBody>
      </p:sp>
    </p:spTree>
    <p:extLst>
      <p:ext uri="{BB962C8B-B14F-4D97-AF65-F5344CB8AC3E}">
        <p14:creationId xmlns:p14="http://schemas.microsoft.com/office/powerpoint/2010/main" val="846094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Andres can add in the Implications from </a:t>
            </a:r>
            <a:r>
              <a:rPr lang="en-US" i="1" dirty="0"/>
              <a:t>project requirements </a:t>
            </a:r>
          </a:p>
        </p:txBody>
      </p:sp>
      <p:sp>
        <p:nvSpPr>
          <p:cNvPr id="4" name="Slide Number Placeholder 3"/>
          <p:cNvSpPr>
            <a:spLocks noGrp="1"/>
          </p:cNvSpPr>
          <p:nvPr>
            <p:ph type="sldNum" sz="quarter" idx="5"/>
          </p:nvPr>
        </p:nvSpPr>
        <p:spPr/>
        <p:txBody>
          <a:bodyPr/>
          <a:lstStyle/>
          <a:p>
            <a:fld id="{E67F7631-9C71-488C-B96B-1BE7E371F4EF}" type="slidenum">
              <a:rPr lang="en-US" smtClean="0"/>
              <a:t>16</a:t>
            </a:fld>
            <a:endParaRPr lang="en-US"/>
          </a:p>
        </p:txBody>
      </p:sp>
    </p:spTree>
    <p:extLst>
      <p:ext uri="{BB962C8B-B14F-4D97-AF65-F5344CB8AC3E}">
        <p14:creationId xmlns:p14="http://schemas.microsoft.com/office/powerpoint/2010/main" val="54741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A3D8-91F0-490A-854B-7F01C4F97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08E8A6-15DC-4749-9E4C-DD2010DF7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B5F66-1410-45D4-97F6-49ED92DE4E4D}"/>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6BC06FCB-F221-4A9D-9C3D-29B234FF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683F8-8657-4F2B-9C13-BB1C35451B92}"/>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59165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1C96-8DC3-49EF-B5C4-068BDAE157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B6F70-FD4A-433E-BA54-591D2F4A9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BD62-1615-42DD-84B1-AFCAAD70FF08}"/>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3D8CF6EB-7735-474D-92C0-755FD614B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EC775-14F7-419E-8F2C-2A6C146C5502}"/>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55216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9AAF9-A87A-45C8-94ED-41AA1EF0C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61EBF-27B4-4D19-BFE9-409593C33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37AB-13E3-4B88-833B-E7EA0CCBF551}"/>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2223D410-90C6-4EED-92BD-B097D84ED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E5F1B-3642-4748-AC4A-B30661F2719F}"/>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80868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1A09-5046-47C0-B7A0-CCD156F93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F9BD6-3C8D-4F28-B765-3A58060E1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7B721-8990-4262-A64A-57CF3B798F2E}"/>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41B90542-67D5-49DF-AD96-DFD935820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1C3C2-6D09-40C7-99D0-E63FA682C887}"/>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48689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2B98-CEB8-4F91-94E8-745BCEB19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61368-56BD-483B-A7CC-0ECFCF9A8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DF7E-404E-41E8-94D2-0716C9E3E01D}"/>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E7BE6E78-FEC7-466A-8C72-E01E7BDC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5B175-B6B4-4C59-A9B8-57E04241C03D}"/>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68587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7368-7B1D-4604-BBF9-0D1ED9684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57DEC-9C8E-4AA5-983F-AF78F3B18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866CCB-6F13-4850-9E4C-F07E7FB2C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1DA4D-4C97-4EE9-BF2F-DCD18907AAAC}"/>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6" name="Footer Placeholder 5">
            <a:extLst>
              <a:ext uri="{FF2B5EF4-FFF2-40B4-BE49-F238E27FC236}">
                <a16:creationId xmlns:a16="http://schemas.microsoft.com/office/drawing/2014/main" id="{CD973F07-CFCD-4989-B633-2E8EC2E84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FB032-4E36-473E-A78E-7860BD397AC4}"/>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397188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6A80-FCE8-40B7-BEC6-0A3BB165A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F6885-A87D-428F-98B5-1480863E5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4D0ED-DE6D-4375-A505-A0029F85E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AD775-B199-46C0-873B-6AF03F886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02093-8E77-47D4-87E1-1392BCBF7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FEEFE-B3DA-48FC-8325-ABD15189718E}"/>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8" name="Footer Placeholder 7">
            <a:extLst>
              <a:ext uri="{FF2B5EF4-FFF2-40B4-BE49-F238E27FC236}">
                <a16:creationId xmlns:a16="http://schemas.microsoft.com/office/drawing/2014/main" id="{377C2F2B-19C3-48D3-806A-03B7630DD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F9C1E-0D5C-4F6B-BDCD-BA65797F4568}"/>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3136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9542-8F8F-4806-8A90-5B0A63BDD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E8112D-6DF5-4AA4-B0B1-042508C2D62C}"/>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4" name="Footer Placeholder 3">
            <a:extLst>
              <a:ext uri="{FF2B5EF4-FFF2-40B4-BE49-F238E27FC236}">
                <a16:creationId xmlns:a16="http://schemas.microsoft.com/office/drawing/2014/main" id="{B7A93F6D-4B0E-4E41-9BD1-7ACA5B60C4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3683A-E268-4E3E-9385-6A27C7416A64}"/>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420301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70954-5F27-4E45-AC61-CEBD7EED5CE9}"/>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3" name="Footer Placeholder 2">
            <a:extLst>
              <a:ext uri="{FF2B5EF4-FFF2-40B4-BE49-F238E27FC236}">
                <a16:creationId xmlns:a16="http://schemas.microsoft.com/office/drawing/2014/main" id="{9CB9EF97-95FF-4CB6-8C29-58C3ED81A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A93B-00BB-4B31-947D-B9BEF9AAD97F}"/>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260424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7AC7-902C-49D5-9B8A-5E9476625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356F2-3D67-40D7-B8EF-50457F82D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D4F2C-4695-4EF1-8913-A0E88A8B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D5869-039E-4E1C-8689-B3EE44A6549F}"/>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6" name="Footer Placeholder 5">
            <a:extLst>
              <a:ext uri="{FF2B5EF4-FFF2-40B4-BE49-F238E27FC236}">
                <a16:creationId xmlns:a16="http://schemas.microsoft.com/office/drawing/2014/main" id="{54A40362-4B78-422B-B632-1D42070CE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65519-6EBF-4804-91FB-680D6EF9C5BB}"/>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82126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18EF-193A-4DE3-90B9-FB222D160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AAE92-D4B1-469B-9218-95BFA5451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D4B06-E1B2-4A81-9C8F-E59DA459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BCC14-3DEE-4DE1-9DD5-07D23C54650F}"/>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6" name="Footer Placeholder 5">
            <a:extLst>
              <a:ext uri="{FF2B5EF4-FFF2-40B4-BE49-F238E27FC236}">
                <a16:creationId xmlns:a16="http://schemas.microsoft.com/office/drawing/2014/main" id="{0621DD5E-9601-4BD0-831D-01A79ED59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8ED7F-74FC-49C7-9C6A-0E269DBC96CC}"/>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29026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07EF2-B271-4E02-83D3-88B2F9F56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96C48-D8A5-4C27-BFC7-3F6B4A570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DB6E3-07E2-4EF4-A42C-F4D9E28E0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21D41ADF-F790-4713-95D6-AEBA8F27A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539B5-7A65-4414-983B-10C7767D6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FB83E-32F0-441B-8F3F-8C7C7C57A577}" type="slidenum">
              <a:rPr lang="en-US" smtClean="0"/>
              <a:t>‹#›</a:t>
            </a:fld>
            <a:endParaRPr lang="en-US"/>
          </a:p>
        </p:txBody>
      </p:sp>
    </p:spTree>
    <p:extLst>
      <p:ext uri="{BB962C8B-B14F-4D97-AF65-F5344CB8AC3E}">
        <p14:creationId xmlns:p14="http://schemas.microsoft.com/office/powerpoint/2010/main" val="1257536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hebalance.com/what-are-the-sectors-and-industries-of-the-sandp-500-395750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vgsilh.com/image/28940.html"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COVID-19_drug_repurposing_research"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File:SARS-CoV-2_without_background.png" TargetMode="External"/><Relationship Id="rId5" Type="http://schemas.openxmlformats.org/officeDocument/2006/relationships/image" Target="../media/image4.png"/><Relationship Id="rId10" Type="http://schemas.openxmlformats.org/officeDocument/2006/relationships/hyperlink" Target="https://pngimg.com/download/93674" TargetMode="External"/><Relationship Id="rId4" Type="http://schemas.openxmlformats.org/officeDocument/2006/relationships/image" Target="../media/image3.gif"/><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7C2F6-8801-42BA-9442-10BB94F99395}"/>
              </a:ext>
            </a:extLst>
          </p:cNvPr>
          <p:cNvSpPr>
            <a:spLocks noGrp="1"/>
          </p:cNvSpPr>
          <p:nvPr>
            <p:ph type="ctrTitle"/>
          </p:nvPr>
        </p:nvSpPr>
        <p:spPr>
          <a:xfrm>
            <a:off x="-47625" y="813783"/>
            <a:ext cx="12192000" cy="3258155"/>
          </a:xfrm>
          <a:solidFill>
            <a:schemeClr val="accent3">
              <a:alpha val="38000"/>
            </a:schemeClr>
          </a:solidFill>
          <a:ln>
            <a:noFill/>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anchor="ctr">
            <a:noAutofit/>
          </a:bodyPr>
          <a:lstStyle/>
          <a:p>
            <a: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t>Winners in a </a:t>
            </a:r>
            <a:b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br>
            <a: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t>PANDEMIC</a:t>
            </a:r>
          </a:p>
        </p:txBody>
      </p:sp>
      <p:sp>
        <p:nvSpPr>
          <p:cNvPr id="6" name="Title 3">
            <a:extLst>
              <a:ext uri="{FF2B5EF4-FFF2-40B4-BE49-F238E27FC236}">
                <a16:creationId xmlns:a16="http://schemas.microsoft.com/office/drawing/2014/main" id="{869189B1-4999-404D-B9B1-8FF1236B6A97}"/>
              </a:ext>
            </a:extLst>
          </p:cNvPr>
          <p:cNvSpPr txBox="1">
            <a:spLocks/>
          </p:cNvSpPr>
          <p:nvPr/>
        </p:nvSpPr>
        <p:spPr>
          <a:xfrm>
            <a:off x="0" y="4978175"/>
            <a:ext cx="12192000" cy="1192655"/>
          </a:xfrm>
          <a:prstGeom prst="rect">
            <a:avLst/>
          </a:prstGeom>
          <a:solidFill>
            <a:schemeClr val="accent3">
              <a:alpha val="38000"/>
            </a:schemeClr>
          </a:solidFill>
          <a:ln w="6350" cap="flat" cmpd="sng" algn="ctr">
            <a:noFill/>
            <a:prstDash val="solid"/>
            <a:miter lim="800000"/>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rPr>
              <a:t>David </a:t>
            </a:r>
            <a:r>
              <a:rPr lang="en-US" sz="2400" b="1" i="0" u="none" strike="noStrike" dirty="0">
                <a:solidFill>
                  <a:srgbClr val="FFFF00"/>
                </a:solidFill>
                <a:effectLst>
                  <a:outerShdw blurRad="38100" dist="38100" dir="2700000" algn="tl">
                    <a:srgbClr val="000000">
                      <a:alpha val="43137"/>
                    </a:srgbClr>
                  </a:outerShdw>
                </a:effectLst>
              </a:rPr>
              <a:t>Grimmett - </a:t>
            </a:r>
            <a:r>
              <a:rPr lang="en-US" sz="2400" b="1" dirty="0">
                <a:solidFill>
                  <a:srgbClr val="FFFF00"/>
                </a:solidFill>
                <a:effectLst>
                  <a:outerShdw blurRad="38100" dist="38100" dir="2700000" algn="tl">
                    <a:srgbClr val="000000">
                      <a:alpha val="43137"/>
                    </a:srgbClr>
                  </a:outerShdw>
                </a:effectLst>
              </a:rPr>
              <a:t>Jon Smart </a:t>
            </a:r>
          </a:p>
          <a:p>
            <a:pPr algn="ctr"/>
            <a:r>
              <a:rPr lang="en-US" sz="2400" b="1" i="0" u="none" strike="noStrike" dirty="0">
                <a:solidFill>
                  <a:srgbClr val="FFFF00"/>
                </a:solidFill>
                <a:effectLst>
                  <a:outerShdw blurRad="38100" dist="38100" dir="2700000" algn="tl">
                    <a:srgbClr val="000000">
                      <a:alpha val="43137"/>
                    </a:srgbClr>
                  </a:outerShdw>
                </a:effectLst>
              </a:rPr>
              <a:t>Andrés Solano -</a:t>
            </a:r>
            <a:r>
              <a:rPr lang="en-US" sz="2400" b="1" dirty="0">
                <a:solidFill>
                  <a:srgbClr val="FFFF00"/>
                </a:solidFill>
                <a:effectLst>
                  <a:outerShdw blurRad="38100" dist="38100" dir="2700000" algn="tl">
                    <a:srgbClr val="000000">
                      <a:alpha val="43137"/>
                    </a:srgbClr>
                  </a:outerShdw>
                </a:effectLst>
              </a:rPr>
              <a:t> </a:t>
            </a:r>
            <a:r>
              <a:rPr lang="en-US" sz="2400" b="1" i="0" u="none" strike="noStrike" dirty="0">
                <a:solidFill>
                  <a:srgbClr val="FFFF00"/>
                </a:solidFill>
                <a:effectLst>
                  <a:outerShdw blurRad="38100" dist="38100" dir="2700000" algn="tl">
                    <a:srgbClr val="000000">
                      <a:alpha val="43137"/>
                    </a:srgbClr>
                  </a:outerShdw>
                </a:effectLst>
              </a:rPr>
              <a:t>Brittney Hopkins</a:t>
            </a:r>
            <a:endParaRPr lang="en-US" sz="2400" b="1" dirty="0">
              <a:solidFill>
                <a:srgbClr val="FFFF00"/>
              </a:solidFill>
              <a:effectLst>
                <a:outerShdw blurRad="38100" dist="38100" dir="2700000" algn="tl">
                  <a:srgbClr val="000000">
                    <a:alpha val="43137"/>
                  </a:srgbClr>
                </a:outerShdw>
              </a:effectLst>
            </a:endParaRPr>
          </a:p>
          <a:p>
            <a:pPr algn="ctr"/>
            <a:r>
              <a:rPr lang="en-US" sz="2400" b="1" dirty="0">
                <a:solidFill>
                  <a:srgbClr val="FFFF00"/>
                </a:solidFill>
                <a:effectLst>
                  <a:outerShdw blurRad="38100" dist="38100" dir="2700000" algn="tl">
                    <a:srgbClr val="000000">
                      <a:alpha val="43137"/>
                    </a:srgbClr>
                  </a:outerShdw>
                </a:effectLst>
              </a:rPr>
              <a:t>Mercan Aslan</a:t>
            </a:r>
          </a:p>
        </p:txBody>
      </p:sp>
    </p:spTree>
    <p:extLst>
      <p:ext uri="{BB962C8B-B14F-4D97-AF65-F5344CB8AC3E}">
        <p14:creationId xmlns:p14="http://schemas.microsoft.com/office/powerpoint/2010/main" val="14868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53925B79-5F3D-4C6A-B41C-9ACD5C78D4B2}"/>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Basic Materials</a:t>
            </a:r>
          </a:p>
        </p:txBody>
      </p:sp>
      <p:cxnSp>
        <p:nvCxnSpPr>
          <p:cNvPr id="23" name="Straight Arrow Connector 28">
            <a:extLst>
              <a:ext uri="{FF2B5EF4-FFF2-40B4-BE49-F238E27FC236}">
                <a16:creationId xmlns:a16="http://schemas.microsoft.com/office/drawing/2014/main" id="{00684422-0BDC-4A02-AA1C-9B52CE449C46}"/>
              </a:ext>
            </a:extLst>
          </p:cNvPr>
          <p:cNvCxnSpPr>
            <a:cxnSpLocks/>
            <a:stCxn id="16"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30">
            <a:extLst>
              <a:ext uri="{FF2B5EF4-FFF2-40B4-BE49-F238E27FC236}">
                <a16:creationId xmlns:a16="http://schemas.microsoft.com/office/drawing/2014/main" id="{5FB50AC9-E2B4-44AB-9341-C2C807796A4E}"/>
              </a:ext>
            </a:extLst>
          </p:cNvPr>
          <p:cNvCxnSpPr>
            <a:cxnSpLocks/>
            <a:stCxn id="16"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32">
            <a:extLst>
              <a:ext uri="{FF2B5EF4-FFF2-40B4-BE49-F238E27FC236}">
                <a16:creationId xmlns:a16="http://schemas.microsoft.com/office/drawing/2014/main" id="{94D82430-82B8-461C-BD36-CB5F64981743}"/>
              </a:ext>
            </a:extLst>
          </p:cNvPr>
          <p:cNvCxnSpPr>
            <a:cxnSpLocks/>
            <a:stCxn id="16"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34">
            <a:extLst>
              <a:ext uri="{FF2B5EF4-FFF2-40B4-BE49-F238E27FC236}">
                <a16:creationId xmlns:a16="http://schemas.microsoft.com/office/drawing/2014/main" id="{8E488B91-376C-42F5-934A-21859E895328}"/>
              </a:ext>
            </a:extLst>
          </p:cNvPr>
          <p:cNvCxnSpPr>
            <a:cxnSpLocks/>
            <a:stCxn id="16"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37">
            <a:extLst>
              <a:ext uri="{FF2B5EF4-FFF2-40B4-BE49-F238E27FC236}">
                <a16:creationId xmlns:a16="http://schemas.microsoft.com/office/drawing/2014/main" id="{BAD10020-AA5F-4162-80FD-ACC2383D50E9}"/>
              </a:ext>
            </a:extLst>
          </p:cNvPr>
          <p:cNvCxnSpPr>
            <a:cxnSpLocks/>
            <a:stCxn id="16" idx="3"/>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39">
            <a:extLst>
              <a:ext uri="{FF2B5EF4-FFF2-40B4-BE49-F238E27FC236}">
                <a16:creationId xmlns:a16="http://schemas.microsoft.com/office/drawing/2014/main" id="{7A3AE3AF-2BBF-40D5-A384-C90EEFB3C2A8}"/>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pic>
        <p:nvPicPr>
          <p:cNvPr id="11" name="Picture 10">
            <a:extLst>
              <a:ext uri="{FF2B5EF4-FFF2-40B4-BE49-F238E27FC236}">
                <a16:creationId xmlns:a16="http://schemas.microsoft.com/office/drawing/2014/main" id="{600B0ADF-FC31-44C9-ABCA-2BCBF6740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470" y="5871863"/>
            <a:ext cx="5697957" cy="631261"/>
          </a:xfrm>
          <a:prstGeom prst="rect">
            <a:avLst/>
          </a:prstGeom>
        </p:spPr>
      </p:pic>
      <p:pic>
        <p:nvPicPr>
          <p:cNvPr id="14" name="Picture 13" descr="Chart, bar chart, histogram&#10;&#10;Description automatically generated">
            <a:extLst>
              <a:ext uri="{FF2B5EF4-FFF2-40B4-BE49-F238E27FC236}">
                <a16:creationId xmlns:a16="http://schemas.microsoft.com/office/drawing/2014/main" id="{EB352D9D-8639-45A2-9D6F-8097AA7E0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19" y="2808747"/>
            <a:ext cx="5919453" cy="3699658"/>
          </a:xfrm>
          <a:prstGeom prst="rect">
            <a:avLst/>
          </a:prstGeom>
        </p:spPr>
      </p:pic>
      <p:pic>
        <p:nvPicPr>
          <p:cNvPr id="15" name="Picture 14" descr="Chart, scatter chart&#10;&#10;Description automatically generated">
            <a:extLst>
              <a:ext uri="{FF2B5EF4-FFF2-40B4-BE49-F238E27FC236}">
                <a16:creationId xmlns:a16="http://schemas.microsoft.com/office/drawing/2014/main" id="{666F674C-942D-4467-B37D-C2769EBA6A23}"/>
              </a:ext>
            </a:extLst>
          </p:cNvPr>
          <p:cNvPicPr>
            <a:picLocks noChangeAspect="1"/>
          </p:cNvPicPr>
          <p:nvPr/>
        </p:nvPicPr>
        <p:blipFill rotWithShape="1">
          <a:blip r:embed="rId4">
            <a:extLst>
              <a:ext uri="{28A0092B-C50C-407E-A947-70E740481C1C}">
                <a14:useLocalDpi xmlns:a14="http://schemas.microsoft.com/office/drawing/2010/main" val="0"/>
              </a:ext>
            </a:extLst>
          </a:blip>
          <a:srcRect t="10341"/>
          <a:stretch/>
        </p:blipFill>
        <p:spPr>
          <a:xfrm>
            <a:off x="6411471" y="1654988"/>
            <a:ext cx="5697957" cy="4226489"/>
          </a:xfrm>
          <a:prstGeom prst="rect">
            <a:avLst/>
          </a:prstGeom>
        </p:spPr>
      </p:pic>
      <p:sp>
        <p:nvSpPr>
          <p:cNvPr id="38" name="TextBox 37">
            <a:extLst>
              <a:ext uri="{FF2B5EF4-FFF2-40B4-BE49-F238E27FC236}">
                <a16:creationId xmlns:a16="http://schemas.microsoft.com/office/drawing/2014/main" id="{F551C579-8863-4040-96F5-4098B491C226}"/>
              </a:ext>
            </a:extLst>
          </p:cNvPr>
          <p:cNvSpPr txBox="1"/>
          <p:nvPr/>
        </p:nvSpPr>
        <p:spPr>
          <a:xfrm>
            <a:off x="677101" y="976523"/>
            <a:ext cx="6097772" cy="369332"/>
          </a:xfrm>
          <a:prstGeom prst="rect">
            <a:avLst/>
          </a:prstGeom>
          <a:noFill/>
        </p:spPr>
        <p:txBody>
          <a:bodyPr wrap="square">
            <a:spAutoFit/>
          </a:bodyPr>
          <a:lstStyle/>
          <a:p>
            <a:r>
              <a:rPr lang="en-US" b="0" i="0" dirty="0">
                <a:solidFill>
                  <a:schemeClr val="bg1"/>
                </a:solidFill>
                <a:effectLst/>
                <a:latin typeface="Slack-Lato"/>
              </a:rPr>
              <a:t>Paper &amp; Paper Products</a:t>
            </a:r>
            <a:endParaRPr lang="en-US" dirty="0"/>
          </a:p>
        </p:txBody>
      </p:sp>
      <p:sp>
        <p:nvSpPr>
          <p:cNvPr id="40" name="TextBox 39">
            <a:extLst>
              <a:ext uri="{FF2B5EF4-FFF2-40B4-BE49-F238E27FC236}">
                <a16:creationId xmlns:a16="http://schemas.microsoft.com/office/drawing/2014/main" id="{2D0E1CCB-EA3E-4971-BAF4-FF2EC8859A29}"/>
              </a:ext>
            </a:extLst>
          </p:cNvPr>
          <p:cNvSpPr txBox="1"/>
          <p:nvPr/>
        </p:nvSpPr>
        <p:spPr>
          <a:xfrm>
            <a:off x="677101" y="1362600"/>
            <a:ext cx="6097772" cy="369332"/>
          </a:xfrm>
          <a:prstGeom prst="rect">
            <a:avLst/>
          </a:prstGeom>
          <a:noFill/>
        </p:spPr>
        <p:txBody>
          <a:bodyPr wrap="square">
            <a:spAutoFit/>
          </a:bodyPr>
          <a:lstStyle/>
          <a:p>
            <a:r>
              <a:rPr lang="en-US" b="0" i="0" dirty="0">
                <a:solidFill>
                  <a:schemeClr val="bg1"/>
                </a:solidFill>
                <a:effectLst/>
                <a:latin typeface="Slack-Lato"/>
              </a:rPr>
              <a:t>Specialty Chemicals</a:t>
            </a:r>
            <a:endParaRPr lang="en-US" dirty="0"/>
          </a:p>
        </p:txBody>
      </p:sp>
      <p:sp>
        <p:nvSpPr>
          <p:cNvPr id="42" name="TextBox 41">
            <a:extLst>
              <a:ext uri="{FF2B5EF4-FFF2-40B4-BE49-F238E27FC236}">
                <a16:creationId xmlns:a16="http://schemas.microsoft.com/office/drawing/2014/main" id="{37638B1D-A564-4388-B408-D2230625033A}"/>
              </a:ext>
            </a:extLst>
          </p:cNvPr>
          <p:cNvSpPr txBox="1"/>
          <p:nvPr/>
        </p:nvSpPr>
        <p:spPr>
          <a:xfrm>
            <a:off x="677101" y="1765981"/>
            <a:ext cx="6097772" cy="369332"/>
          </a:xfrm>
          <a:prstGeom prst="rect">
            <a:avLst/>
          </a:prstGeom>
          <a:noFill/>
        </p:spPr>
        <p:txBody>
          <a:bodyPr wrap="square">
            <a:spAutoFit/>
          </a:bodyPr>
          <a:lstStyle/>
          <a:p>
            <a:r>
              <a:rPr lang="en-US" b="0" i="0" dirty="0">
                <a:solidFill>
                  <a:schemeClr val="bg1"/>
                </a:solidFill>
                <a:effectLst/>
                <a:latin typeface="Slack-Lato"/>
              </a:rPr>
              <a:t>Steel</a:t>
            </a:r>
            <a:endParaRPr lang="en-US" dirty="0"/>
          </a:p>
        </p:txBody>
      </p:sp>
      <p:sp>
        <p:nvSpPr>
          <p:cNvPr id="44" name="TextBox 43">
            <a:extLst>
              <a:ext uri="{FF2B5EF4-FFF2-40B4-BE49-F238E27FC236}">
                <a16:creationId xmlns:a16="http://schemas.microsoft.com/office/drawing/2014/main" id="{F49AC358-BF57-4929-9142-52C21773B0FA}"/>
              </a:ext>
            </a:extLst>
          </p:cNvPr>
          <p:cNvSpPr txBox="1"/>
          <p:nvPr/>
        </p:nvSpPr>
        <p:spPr>
          <a:xfrm>
            <a:off x="677101" y="2126941"/>
            <a:ext cx="6097772" cy="369332"/>
          </a:xfrm>
          <a:prstGeom prst="rect">
            <a:avLst/>
          </a:prstGeom>
          <a:noFill/>
        </p:spPr>
        <p:txBody>
          <a:bodyPr wrap="square">
            <a:spAutoFit/>
          </a:bodyPr>
          <a:lstStyle/>
          <a:p>
            <a:r>
              <a:rPr lang="en-US" b="0" i="0" dirty="0">
                <a:solidFill>
                  <a:schemeClr val="bg1"/>
                </a:solidFill>
                <a:effectLst/>
                <a:latin typeface="Slack-Lato"/>
              </a:rPr>
              <a:t>Industrial Metals &amp; Mining</a:t>
            </a:r>
            <a:endParaRPr lang="en-US" dirty="0"/>
          </a:p>
        </p:txBody>
      </p:sp>
      <p:sp>
        <p:nvSpPr>
          <p:cNvPr id="46" name="TextBox 45">
            <a:extLst>
              <a:ext uri="{FF2B5EF4-FFF2-40B4-BE49-F238E27FC236}">
                <a16:creationId xmlns:a16="http://schemas.microsoft.com/office/drawing/2014/main" id="{E918BE66-85BB-4DF9-A0B5-419526A1D316}"/>
              </a:ext>
            </a:extLst>
          </p:cNvPr>
          <p:cNvSpPr txBox="1"/>
          <p:nvPr/>
        </p:nvSpPr>
        <p:spPr>
          <a:xfrm>
            <a:off x="6091949" y="109637"/>
            <a:ext cx="6097772" cy="369332"/>
          </a:xfrm>
          <a:prstGeom prst="rect">
            <a:avLst/>
          </a:prstGeom>
          <a:noFill/>
        </p:spPr>
        <p:txBody>
          <a:bodyPr wrap="square">
            <a:spAutoFit/>
          </a:bodyPr>
          <a:lstStyle/>
          <a:p>
            <a:r>
              <a:rPr lang="en-US" b="0" i="0" dirty="0">
                <a:solidFill>
                  <a:schemeClr val="bg1"/>
                </a:solidFill>
                <a:effectLst/>
                <a:latin typeface="Slack-Lato"/>
              </a:rPr>
              <a:t>Agricultural Inputs</a:t>
            </a:r>
            <a:endParaRPr lang="en-US" dirty="0"/>
          </a:p>
        </p:txBody>
      </p:sp>
      <p:sp>
        <p:nvSpPr>
          <p:cNvPr id="48" name="TextBox 47">
            <a:extLst>
              <a:ext uri="{FF2B5EF4-FFF2-40B4-BE49-F238E27FC236}">
                <a16:creationId xmlns:a16="http://schemas.microsoft.com/office/drawing/2014/main" id="{3ECE42CD-3362-405F-82D7-940AE83FF665}"/>
              </a:ext>
            </a:extLst>
          </p:cNvPr>
          <p:cNvSpPr txBox="1"/>
          <p:nvPr/>
        </p:nvSpPr>
        <p:spPr>
          <a:xfrm>
            <a:off x="6137999" y="586691"/>
            <a:ext cx="6097772" cy="646331"/>
          </a:xfrm>
          <a:prstGeom prst="rect">
            <a:avLst/>
          </a:prstGeom>
          <a:noFill/>
        </p:spPr>
        <p:txBody>
          <a:bodyPr wrap="square">
            <a:spAutoFit/>
          </a:bodyPr>
          <a:lstStyle/>
          <a:p>
            <a:r>
              <a:rPr lang="en-US" b="0" i="0" dirty="0">
                <a:solidFill>
                  <a:schemeClr val="bg1"/>
                </a:solidFill>
                <a:effectLst/>
                <a:latin typeface="Slack-Lato"/>
              </a:rPr>
              <a:t>Coking Coal, Building Material, Lumber </a:t>
            </a:r>
          </a:p>
          <a:p>
            <a:r>
              <a:rPr lang="en-US" b="0" i="0" dirty="0">
                <a:solidFill>
                  <a:schemeClr val="bg1"/>
                </a:solidFill>
                <a:effectLst/>
                <a:latin typeface="Slack-Lato"/>
              </a:rPr>
              <a:t>&amp; Wood Production</a:t>
            </a:r>
            <a:endParaRPr lang="en-US" dirty="0"/>
          </a:p>
        </p:txBody>
      </p:sp>
    </p:spTree>
    <p:extLst>
      <p:ext uri="{BB962C8B-B14F-4D97-AF65-F5344CB8AC3E}">
        <p14:creationId xmlns:p14="http://schemas.microsoft.com/office/powerpoint/2010/main" val="330892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7226D5-EC77-400E-B615-71C36E0FC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473" y="5824680"/>
            <a:ext cx="5697956" cy="610447"/>
          </a:xfrm>
          <a:prstGeom prst="rect">
            <a:avLst/>
          </a:prstGeom>
        </p:spPr>
      </p:pic>
      <p:pic>
        <p:nvPicPr>
          <p:cNvPr id="17" name="Picture 16" descr="Chart, bar chart&#10;&#10;Description automatically generated">
            <a:extLst>
              <a:ext uri="{FF2B5EF4-FFF2-40B4-BE49-F238E27FC236}">
                <a16:creationId xmlns:a16="http://schemas.microsoft.com/office/drawing/2014/main" id="{248B864A-6FEA-427D-AA21-5C2A09DC8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73" y="2731971"/>
            <a:ext cx="5919453" cy="3699658"/>
          </a:xfrm>
          <a:prstGeom prst="rect">
            <a:avLst/>
          </a:prstGeom>
        </p:spPr>
      </p:pic>
      <p:pic>
        <p:nvPicPr>
          <p:cNvPr id="18" name="Picture 17" descr="Chart, scatter chart&#10;&#10;Description automatically generated">
            <a:extLst>
              <a:ext uri="{FF2B5EF4-FFF2-40B4-BE49-F238E27FC236}">
                <a16:creationId xmlns:a16="http://schemas.microsoft.com/office/drawing/2014/main" id="{0B6AEF8F-58CA-44D5-A863-1D25DE6A3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473" y="1687929"/>
            <a:ext cx="5697956" cy="4136751"/>
          </a:xfrm>
          <a:prstGeom prst="rect">
            <a:avLst/>
          </a:prstGeom>
        </p:spPr>
      </p:pic>
      <p:grpSp>
        <p:nvGrpSpPr>
          <p:cNvPr id="49" name="Group 48">
            <a:extLst>
              <a:ext uri="{FF2B5EF4-FFF2-40B4-BE49-F238E27FC236}">
                <a16:creationId xmlns:a16="http://schemas.microsoft.com/office/drawing/2014/main" id="{8B864141-E1A7-49D6-AC6F-FD2376C9125A}"/>
              </a:ext>
            </a:extLst>
          </p:cNvPr>
          <p:cNvGrpSpPr/>
          <p:nvPr/>
        </p:nvGrpSpPr>
        <p:grpSpPr>
          <a:xfrm>
            <a:off x="674854" y="130373"/>
            <a:ext cx="11522970" cy="2378294"/>
            <a:chOff x="674854" y="130373"/>
            <a:chExt cx="11522970" cy="2378294"/>
          </a:xfrm>
        </p:grpSpPr>
        <p:sp>
          <p:nvSpPr>
            <p:cNvPr id="19" name="Title 3">
              <a:extLst>
                <a:ext uri="{FF2B5EF4-FFF2-40B4-BE49-F238E27FC236}">
                  <a16:creationId xmlns:a16="http://schemas.microsoft.com/office/drawing/2014/main" id="{1A08EAFB-DFD0-4447-B5E5-BD317FA7EAD2}"/>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Consumer Defense</a:t>
              </a:r>
            </a:p>
          </p:txBody>
        </p:sp>
        <p:cxnSp>
          <p:nvCxnSpPr>
            <p:cNvPr id="26" name="Straight Arrow Connector 28">
              <a:extLst>
                <a:ext uri="{FF2B5EF4-FFF2-40B4-BE49-F238E27FC236}">
                  <a16:creationId xmlns:a16="http://schemas.microsoft.com/office/drawing/2014/main" id="{50F96688-79E0-411C-8E92-BB7B51F56B95}"/>
                </a:ext>
              </a:extLst>
            </p:cNvPr>
            <p:cNvCxnSpPr>
              <a:cxnSpLocks/>
              <a:stCxn id="19"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30">
              <a:extLst>
                <a:ext uri="{FF2B5EF4-FFF2-40B4-BE49-F238E27FC236}">
                  <a16:creationId xmlns:a16="http://schemas.microsoft.com/office/drawing/2014/main" id="{6D6826C7-5CCC-4A5B-87EF-A678DCA7081B}"/>
                </a:ext>
              </a:extLst>
            </p:cNvPr>
            <p:cNvCxnSpPr>
              <a:cxnSpLocks/>
              <a:stCxn id="19"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32">
              <a:extLst>
                <a:ext uri="{FF2B5EF4-FFF2-40B4-BE49-F238E27FC236}">
                  <a16:creationId xmlns:a16="http://schemas.microsoft.com/office/drawing/2014/main" id="{B6D16E04-EB59-4D07-B459-46C7902AF9A5}"/>
                </a:ext>
              </a:extLst>
            </p:cNvPr>
            <p:cNvCxnSpPr>
              <a:cxnSpLocks/>
              <a:stCxn id="19"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34">
              <a:extLst>
                <a:ext uri="{FF2B5EF4-FFF2-40B4-BE49-F238E27FC236}">
                  <a16:creationId xmlns:a16="http://schemas.microsoft.com/office/drawing/2014/main" id="{D0F54B7D-85E3-4078-8E3E-CD0E05294FE5}"/>
                </a:ext>
              </a:extLst>
            </p:cNvPr>
            <p:cNvCxnSpPr>
              <a:cxnSpLocks/>
              <a:stCxn id="19"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37">
              <a:extLst>
                <a:ext uri="{FF2B5EF4-FFF2-40B4-BE49-F238E27FC236}">
                  <a16:creationId xmlns:a16="http://schemas.microsoft.com/office/drawing/2014/main" id="{814CCFD4-50C0-4599-BEF0-E551506CA9B5}"/>
                </a:ext>
              </a:extLst>
            </p:cNvPr>
            <p:cNvCxnSpPr>
              <a:cxnSpLocks/>
              <a:stCxn id="19" idx="3"/>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9">
              <a:extLst>
                <a:ext uri="{FF2B5EF4-FFF2-40B4-BE49-F238E27FC236}">
                  <a16:creationId xmlns:a16="http://schemas.microsoft.com/office/drawing/2014/main" id="{1F276FF3-3A64-4A23-857D-D11250CECCA0}"/>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41">
              <a:extLst>
                <a:ext uri="{FF2B5EF4-FFF2-40B4-BE49-F238E27FC236}">
                  <a16:creationId xmlns:a16="http://schemas.microsoft.com/office/drawing/2014/main" id="{0FB71089-1FDE-4F5C-A425-4493F72F4BF5}"/>
                </a:ext>
              </a:extLst>
            </p:cNvPr>
            <p:cNvCxnSpPr>
              <a:cxnSpLocks/>
              <a:stCxn id="19" idx="3"/>
            </p:cNvCxnSpPr>
            <p:nvPr/>
          </p:nvCxnSpPr>
          <p:spPr>
            <a:xfrm>
              <a:off x="4838370" y="495994"/>
              <a:ext cx="1253579" cy="741636"/>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9A4BF271-33A6-4EA7-8852-DC1C26B78289}"/>
                </a:ext>
              </a:extLst>
            </p:cNvPr>
            <p:cNvSpPr txBox="1"/>
            <p:nvPr/>
          </p:nvSpPr>
          <p:spPr>
            <a:xfrm>
              <a:off x="6100052" y="130373"/>
              <a:ext cx="6097772" cy="369332"/>
            </a:xfrm>
            <a:prstGeom prst="rect">
              <a:avLst/>
            </a:prstGeom>
            <a:noFill/>
          </p:spPr>
          <p:txBody>
            <a:bodyPr wrap="square">
              <a:spAutoFit/>
            </a:bodyPr>
            <a:lstStyle/>
            <a:p>
              <a:r>
                <a:rPr lang="en-US" b="0" i="0" dirty="0">
                  <a:solidFill>
                    <a:schemeClr val="bg1"/>
                  </a:solidFill>
                  <a:effectLst/>
                  <a:latin typeface="Slack-Lato"/>
                </a:rPr>
                <a:t>Packaged Foods</a:t>
              </a:r>
              <a:endParaRPr lang="en-US" dirty="0"/>
            </a:p>
          </p:txBody>
        </p:sp>
        <p:sp>
          <p:nvSpPr>
            <p:cNvPr id="38" name="TextBox 37">
              <a:extLst>
                <a:ext uri="{FF2B5EF4-FFF2-40B4-BE49-F238E27FC236}">
                  <a16:creationId xmlns:a16="http://schemas.microsoft.com/office/drawing/2014/main" id="{856FA579-CD24-4559-B4B0-13FB092A354D}"/>
                </a:ext>
              </a:extLst>
            </p:cNvPr>
            <p:cNvSpPr txBox="1"/>
            <p:nvPr/>
          </p:nvSpPr>
          <p:spPr>
            <a:xfrm>
              <a:off x="6091949" y="564310"/>
              <a:ext cx="6097772" cy="369332"/>
            </a:xfrm>
            <a:prstGeom prst="rect">
              <a:avLst/>
            </a:prstGeom>
            <a:noFill/>
          </p:spPr>
          <p:txBody>
            <a:bodyPr wrap="square">
              <a:spAutoFit/>
            </a:bodyPr>
            <a:lstStyle/>
            <a:p>
              <a:r>
                <a:rPr lang="en-US" b="0" i="0" dirty="0">
                  <a:solidFill>
                    <a:schemeClr val="bg1"/>
                  </a:solidFill>
                  <a:effectLst/>
                  <a:latin typeface="Slack-Lato"/>
                </a:rPr>
                <a:t>Education &amp; Training Services</a:t>
              </a:r>
              <a:endParaRPr lang="en-US" dirty="0"/>
            </a:p>
          </p:txBody>
        </p:sp>
        <p:sp>
          <p:nvSpPr>
            <p:cNvPr id="40" name="TextBox 39">
              <a:extLst>
                <a:ext uri="{FF2B5EF4-FFF2-40B4-BE49-F238E27FC236}">
                  <a16:creationId xmlns:a16="http://schemas.microsoft.com/office/drawing/2014/main" id="{DBDA3AFA-3CE4-4AC9-976A-3928B2FE9B7E}"/>
                </a:ext>
              </a:extLst>
            </p:cNvPr>
            <p:cNvSpPr txBox="1"/>
            <p:nvPr/>
          </p:nvSpPr>
          <p:spPr>
            <a:xfrm>
              <a:off x="689900" y="975863"/>
              <a:ext cx="6097772" cy="369332"/>
            </a:xfrm>
            <a:prstGeom prst="rect">
              <a:avLst/>
            </a:prstGeom>
            <a:noFill/>
          </p:spPr>
          <p:txBody>
            <a:bodyPr wrap="square">
              <a:spAutoFit/>
            </a:bodyPr>
            <a:lstStyle/>
            <a:p>
              <a:r>
                <a:rPr lang="en-US" b="0" i="0" dirty="0">
                  <a:solidFill>
                    <a:schemeClr val="bg1"/>
                  </a:solidFill>
                  <a:effectLst/>
                  <a:latin typeface="Slack-Lato"/>
                </a:rPr>
                <a:t>Farm Products</a:t>
              </a:r>
              <a:endParaRPr lang="en-US" dirty="0"/>
            </a:p>
          </p:txBody>
        </p:sp>
        <p:sp>
          <p:nvSpPr>
            <p:cNvPr id="42" name="TextBox 41">
              <a:extLst>
                <a:ext uri="{FF2B5EF4-FFF2-40B4-BE49-F238E27FC236}">
                  <a16:creationId xmlns:a16="http://schemas.microsoft.com/office/drawing/2014/main" id="{C95AD2AB-00A3-4D85-8261-C6B50BCE1435}"/>
                </a:ext>
              </a:extLst>
            </p:cNvPr>
            <p:cNvSpPr txBox="1"/>
            <p:nvPr/>
          </p:nvSpPr>
          <p:spPr>
            <a:xfrm>
              <a:off x="6091949" y="1053866"/>
              <a:ext cx="6097772" cy="369332"/>
            </a:xfrm>
            <a:prstGeom prst="rect">
              <a:avLst/>
            </a:prstGeom>
            <a:noFill/>
          </p:spPr>
          <p:txBody>
            <a:bodyPr wrap="square">
              <a:spAutoFit/>
            </a:bodyPr>
            <a:lstStyle/>
            <a:p>
              <a:r>
                <a:rPr lang="en-US" b="0" i="0" dirty="0">
                  <a:solidFill>
                    <a:schemeClr val="bg1"/>
                  </a:solidFill>
                  <a:effectLst/>
                  <a:latin typeface="Slack-Lato"/>
                </a:rPr>
                <a:t>Beverages (Non-Alcohol) </a:t>
              </a:r>
              <a:endParaRPr lang="en-US" dirty="0"/>
            </a:p>
          </p:txBody>
        </p:sp>
        <p:sp>
          <p:nvSpPr>
            <p:cNvPr id="44" name="TextBox 43">
              <a:extLst>
                <a:ext uri="{FF2B5EF4-FFF2-40B4-BE49-F238E27FC236}">
                  <a16:creationId xmlns:a16="http://schemas.microsoft.com/office/drawing/2014/main" id="{DC0A9CA4-5FF6-4B84-9DCE-CBC5E2747E5F}"/>
                </a:ext>
              </a:extLst>
            </p:cNvPr>
            <p:cNvSpPr txBox="1"/>
            <p:nvPr/>
          </p:nvSpPr>
          <p:spPr>
            <a:xfrm>
              <a:off x="674854" y="1384576"/>
              <a:ext cx="6097772" cy="369332"/>
            </a:xfrm>
            <a:prstGeom prst="rect">
              <a:avLst/>
            </a:prstGeom>
            <a:noFill/>
          </p:spPr>
          <p:txBody>
            <a:bodyPr wrap="square">
              <a:spAutoFit/>
            </a:bodyPr>
            <a:lstStyle/>
            <a:p>
              <a:r>
                <a:rPr lang="en-US" b="0" i="0" dirty="0">
                  <a:solidFill>
                    <a:schemeClr val="bg1"/>
                  </a:solidFill>
                  <a:effectLst/>
                  <a:latin typeface="Slack-Lato"/>
                </a:rPr>
                <a:t>Food Distribution</a:t>
              </a:r>
              <a:endParaRPr lang="en-US" dirty="0"/>
            </a:p>
          </p:txBody>
        </p:sp>
        <p:sp>
          <p:nvSpPr>
            <p:cNvPr id="46" name="TextBox 45">
              <a:extLst>
                <a:ext uri="{FF2B5EF4-FFF2-40B4-BE49-F238E27FC236}">
                  <a16:creationId xmlns:a16="http://schemas.microsoft.com/office/drawing/2014/main" id="{02B64E3A-C4C2-415D-8AA9-51E32E581BAA}"/>
                </a:ext>
              </a:extLst>
            </p:cNvPr>
            <p:cNvSpPr txBox="1"/>
            <p:nvPr/>
          </p:nvSpPr>
          <p:spPr>
            <a:xfrm>
              <a:off x="674854" y="1763622"/>
              <a:ext cx="6097772" cy="369332"/>
            </a:xfrm>
            <a:prstGeom prst="rect">
              <a:avLst/>
            </a:prstGeom>
            <a:noFill/>
          </p:spPr>
          <p:txBody>
            <a:bodyPr wrap="square">
              <a:spAutoFit/>
            </a:bodyPr>
            <a:lstStyle/>
            <a:p>
              <a:r>
                <a:rPr lang="en-US" b="0" i="0" dirty="0">
                  <a:solidFill>
                    <a:schemeClr val="bg1"/>
                  </a:solidFill>
                  <a:effectLst/>
                  <a:latin typeface="Slack-Lato"/>
                </a:rPr>
                <a:t>Tobacco</a:t>
              </a:r>
              <a:endParaRPr lang="en-US" dirty="0"/>
            </a:p>
          </p:txBody>
        </p:sp>
        <p:sp>
          <p:nvSpPr>
            <p:cNvPr id="48" name="TextBox 47">
              <a:extLst>
                <a:ext uri="{FF2B5EF4-FFF2-40B4-BE49-F238E27FC236}">
                  <a16:creationId xmlns:a16="http://schemas.microsoft.com/office/drawing/2014/main" id="{26C7355D-0754-404F-9252-DAC31C7C1DD6}"/>
                </a:ext>
              </a:extLst>
            </p:cNvPr>
            <p:cNvSpPr txBox="1"/>
            <p:nvPr/>
          </p:nvSpPr>
          <p:spPr>
            <a:xfrm>
              <a:off x="674854" y="2139335"/>
              <a:ext cx="6097772" cy="369332"/>
            </a:xfrm>
            <a:prstGeom prst="rect">
              <a:avLst/>
            </a:prstGeom>
            <a:noFill/>
          </p:spPr>
          <p:txBody>
            <a:bodyPr wrap="square">
              <a:spAutoFit/>
            </a:bodyPr>
            <a:lstStyle/>
            <a:p>
              <a:r>
                <a:rPr lang="en-US" b="0" i="0" dirty="0">
                  <a:solidFill>
                    <a:schemeClr val="bg1"/>
                  </a:solidFill>
                  <a:effectLst/>
                  <a:latin typeface="Slack-Lato"/>
                </a:rPr>
                <a:t>Household &amp;  Personal</a:t>
              </a:r>
              <a:endParaRPr lang="en-US" dirty="0"/>
            </a:p>
          </p:txBody>
        </p:sp>
      </p:grpSp>
    </p:spTree>
    <p:extLst>
      <p:ext uri="{BB962C8B-B14F-4D97-AF65-F5344CB8AC3E}">
        <p14:creationId xmlns:p14="http://schemas.microsoft.com/office/powerpoint/2010/main" val="84671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6" name="Picture 15" descr="Chart, line chart, histogram&#10;&#10;Description automatically generated">
            <a:extLst>
              <a:ext uri="{FF2B5EF4-FFF2-40B4-BE49-F238E27FC236}">
                <a16:creationId xmlns:a16="http://schemas.microsoft.com/office/drawing/2014/main" id="{E10F6F7A-D06B-4888-AF38-110A20DC8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94726"/>
            <a:ext cx="7679185" cy="511945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610" y="51787"/>
            <a:ext cx="5270730" cy="1529051"/>
          </a:xfrm>
          <a:prstGeom prst="rect">
            <a:avLst/>
          </a:prstGeom>
        </p:spPr>
      </p:pic>
      <p:sp>
        <p:nvSpPr>
          <p:cNvPr id="22" name="TextBox 21">
            <a:extLst>
              <a:ext uri="{FF2B5EF4-FFF2-40B4-BE49-F238E27FC236}">
                <a16:creationId xmlns:a16="http://schemas.microsoft.com/office/drawing/2014/main" id="{937FD399-70AF-4196-A732-213D54EE3D86}"/>
              </a:ext>
            </a:extLst>
          </p:cNvPr>
          <p:cNvSpPr txBox="1"/>
          <p:nvPr/>
        </p:nvSpPr>
        <p:spPr>
          <a:xfrm>
            <a:off x="5774184" y="1092579"/>
            <a:ext cx="6141129" cy="369332"/>
          </a:xfrm>
          <a:prstGeom prst="rect">
            <a:avLst/>
          </a:prstGeom>
          <a:solidFill>
            <a:schemeClr val="accent5">
              <a:lumMod val="40000"/>
              <a:lumOff val="60000"/>
            </a:schemeClr>
          </a:solidFill>
        </p:spPr>
        <p:txBody>
          <a:bodyPr wrap="square">
            <a:spAutoFit/>
          </a:bodyPr>
          <a:lstStyle/>
          <a:p>
            <a:pPr algn="l"/>
            <a:r>
              <a:rPr lang="en-US" b="0" i="0" dirty="0">
                <a:solidFill>
                  <a:srgbClr val="FF0000"/>
                </a:solidFill>
                <a:effectLst/>
                <a:latin typeface="Arial" panose="020B0604020202020204" pitchFamily="34" charset="0"/>
              </a:rPr>
              <a:t>Benefited greatly from e-commerce growth due to COVID</a:t>
            </a:r>
          </a:p>
        </p:txBody>
      </p:sp>
      <p:sp>
        <p:nvSpPr>
          <p:cNvPr id="24" name="TextBox 23">
            <a:extLst>
              <a:ext uri="{FF2B5EF4-FFF2-40B4-BE49-F238E27FC236}">
                <a16:creationId xmlns:a16="http://schemas.microsoft.com/office/drawing/2014/main" id="{02573086-5EAB-47BB-91A9-D30D6EC9B7FD}"/>
              </a:ext>
            </a:extLst>
          </p:cNvPr>
          <p:cNvSpPr txBox="1"/>
          <p:nvPr/>
        </p:nvSpPr>
        <p:spPr>
          <a:xfrm>
            <a:off x="6439662" y="329840"/>
            <a:ext cx="5475653" cy="646331"/>
          </a:xfrm>
          <a:prstGeom prst="rect">
            <a:avLst/>
          </a:prstGeom>
          <a:solidFill>
            <a:schemeClr val="accent5">
              <a:lumMod val="75000"/>
            </a:schemeClr>
          </a:solidFill>
        </p:spPr>
        <p:txBody>
          <a:bodyPr wrap="square">
            <a:spAutoFit/>
          </a:bodyPr>
          <a:lstStyle/>
          <a:p>
            <a:pPr algn="l"/>
            <a:r>
              <a:rPr lang="en-US" dirty="0">
                <a:solidFill>
                  <a:schemeClr val="bg1"/>
                </a:solidFill>
                <a:latin typeface="Arial" panose="020B0604020202020204" pitchFamily="34" charset="0"/>
              </a:rPr>
              <a:t>A</a:t>
            </a:r>
            <a:r>
              <a:rPr lang="en-US" b="0" i="0" dirty="0">
                <a:solidFill>
                  <a:schemeClr val="bg1"/>
                </a:solidFill>
                <a:effectLst/>
                <a:latin typeface="Arial" panose="020B0604020202020204" pitchFamily="34" charset="0"/>
              </a:rPr>
              <a:t> provider of mailing and shipping solutions in the United States and Europe</a:t>
            </a:r>
            <a:endParaRPr lang="en-US" dirty="0">
              <a:solidFill>
                <a:schemeClr val="bg1"/>
              </a:solidFill>
            </a:endParaRPr>
          </a:p>
        </p:txBody>
      </p:sp>
      <p:sp>
        <p:nvSpPr>
          <p:cNvPr id="28" name="TextBox 27">
            <a:extLst>
              <a:ext uri="{FF2B5EF4-FFF2-40B4-BE49-F238E27FC236}">
                <a16:creationId xmlns:a16="http://schemas.microsoft.com/office/drawing/2014/main" id="{9906ED04-CDA4-4295-A998-BF02DBE7BB84}"/>
              </a:ext>
            </a:extLst>
          </p:cNvPr>
          <p:cNvSpPr txBox="1"/>
          <p:nvPr/>
        </p:nvSpPr>
        <p:spPr>
          <a:xfrm>
            <a:off x="262074" y="1941534"/>
            <a:ext cx="3401999" cy="646331"/>
          </a:xfrm>
          <a:prstGeom prst="rect">
            <a:avLst/>
          </a:prstGeom>
          <a:solidFill>
            <a:schemeClr val="accent4">
              <a:lumMod val="20000"/>
              <a:lumOff val="80000"/>
            </a:schemeClr>
          </a:solidFill>
        </p:spPr>
        <p:txBody>
          <a:bodyPr wrap="square">
            <a:spAutoFit/>
          </a:bodyPr>
          <a:lstStyle/>
          <a:p>
            <a:pPr algn="ctr"/>
            <a:r>
              <a:rPr lang="en-US" b="1" i="0" cap="all" dirty="0">
                <a:solidFill>
                  <a:srgbClr val="2159A8"/>
                </a:solidFill>
                <a:effectLst/>
                <a:latin typeface="Open Sans Condensed"/>
              </a:rPr>
              <a:t>“TOO COLD TO GO TO THE POST OFFICE?”</a:t>
            </a:r>
          </a:p>
        </p:txBody>
      </p:sp>
      <p:sp>
        <p:nvSpPr>
          <p:cNvPr id="30" name="TextBox 29">
            <a:extLst>
              <a:ext uri="{FF2B5EF4-FFF2-40B4-BE49-F238E27FC236}">
                <a16:creationId xmlns:a16="http://schemas.microsoft.com/office/drawing/2014/main" id="{CCFF326B-3C14-418E-8C8D-26D256B55E21}"/>
              </a:ext>
            </a:extLst>
          </p:cNvPr>
          <p:cNvSpPr txBox="1"/>
          <p:nvPr/>
        </p:nvSpPr>
        <p:spPr>
          <a:xfrm>
            <a:off x="262075" y="3221241"/>
            <a:ext cx="3401998" cy="923330"/>
          </a:xfrm>
          <a:prstGeom prst="rect">
            <a:avLst/>
          </a:prstGeom>
          <a:solidFill>
            <a:schemeClr val="accent4">
              <a:lumMod val="20000"/>
              <a:lumOff val="80000"/>
            </a:schemeClr>
          </a:solidFill>
        </p:spPr>
        <p:txBody>
          <a:bodyPr wrap="square">
            <a:spAutoFit/>
          </a:bodyPr>
          <a:lstStyle/>
          <a:p>
            <a:pPr algn="ctr"/>
            <a:r>
              <a:rPr lang="en-US" i="0" dirty="0">
                <a:solidFill>
                  <a:srgbClr val="2159A8"/>
                </a:solidFill>
                <a:effectLst/>
                <a:latin typeface="Arial" panose="020B0604020202020204" pitchFamily="34" charset="0"/>
                <a:cs typeface="Arial" panose="020B0604020202020204" pitchFamily="34" charset="0"/>
              </a:rPr>
              <a:t>Print official stamps and shipping labels from your own computer</a:t>
            </a:r>
            <a:endParaRPr lang="en-US" dirty="0">
              <a:solidFill>
                <a:srgbClr val="2159A8"/>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8653F141-CFC7-464D-AB45-ADCDE77D51DB}"/>
              </a:ext>
            </a:extLst>
          </p:cNvPr>
          <p:cNvSpPr txBox="1"/>
          <p:nvPr/>
        </p:nvSpPr>
        <p:spPr>
          <a:xfrm>
            <a:off x="262074" y="4662590"/>
            <a:ext cx="3401999" cy="923330"/>
          </a:xfrm>
          <a:prstGeom prst="rect">
            <a:avLst/>
          </a:prstGeom>
          <a:solidFill>
            <a:schemeClr val="accent4">
              <a:lumMod val="20000"/>
              <a:lumOff val="80000"/>
            </a:schemeClr>
          </a:solidFill>
        </p:spPr>
        <p:txBody>
          <a:bodyPr wrap="square">
            <a:spAutoFit/>
          </a:bodyPr>
          <a:lstStyle/>
          <a:p>
            <a:pPr algn="ctr"/>
            <a:r>
              <a:rPr lang="en-US" b="0" i="0" dirty="0">
                <a:solidFill>
                  <a:srgbClr val="2159A8"/>
                </a:solidFill>
                <a:effectLst/>
                <a:latin typeface="Arial" panose="020B0604020202020204" pitchFamily="34" charset="0"/>
              </a:rPr>
              <a:t>Crash at the end of 2019 due to </a:t>
            </a:r>
          </a:p>
          <a:p>
            <a:pPr algn="ctr"/>
            <a:r>
              <a:rPr lang="en-US" b="0" i="0" dirty="0">
                <a:solidFill>
                  <a:srgbClr val="2159A8"/>
                </a:solidFill>
                <a:effectLst/>
                <a:latin typeface="Arial" panose="020B0604020202020204" pitchFamily="34" charset="0"/>
              </a:rPr>
              <a:t>discontinuation of partnership </a:t>
            </a:r>
          </a:p>
          <a:p>
            <a:pPr algn="ctr"/>
            <a:r>
              <a:rPr lang="en-US" b="0" i="0" dirty="0">
                <a:solidFill>
                  <a:srgbClr val="2159A8"/>
                </a:solidFill>
                <a:effectLst/>
                <a:latin typeface="Arial" panose="020B0604020202020204" pitchFamily="34" charset="0"/>
              </a:rPr>
              <a:t>with the Postal Service!</a:t>
            </a:r>
          </a:p>
        </p:txBody>
      </p:sp>
    </p:spTree>
    <p:extLst>
      <p:ext uri="{BB962C8B-B14F-4D97-AF65-F5344CB8AC3E}">
        <p14:creationId xmlns:p14="http://schemas.microsoft.com/office/powerpoint/2010/main" val="146185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D5F9D497-BDB2-4370-81EC-C2BC1F86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88068"/>
            <a:ext cx="7677217" cy="5118145"/>
          </a:xfrm>
          <a:prstGeom prst="rect">
            <a:avLst/>
          </a:prstGeom>
        </p:spPr>
      </p:pic>
      <p:pic>
        <p:nvPicPr>
          <p:cNvPr id="18" name="Picture 17" descr="Logo, company name&#10;&#10;Description automatically generated">
            <a:extLst>
              <a:ext uri="{FF2B5EF4-FFF2-40B4-BE49-F238E27FC236}">
                <a16:creationId xmlns:a16="http://schemas.microsoft.com/office/drawing/2014/main" id="{9D2C0C4C-2584-4D09-A1BA-EDF4FB3F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169" y="-1407179"/>
            <a:ext cx="6739844" cy="4493230"/>
          </a:xfrm>
          <a:prstGeom prst="rect">
            <a:avLst/>
          </a:prstGeom>
        </p:spPr>
      </p:pic>
      <p:sp>
        <p:nvSpPr>
          <p:cNvPr id="5" name="TextBox 4">
            <a:extLst>
              <a:ext uri="{FF2B5EF4-FFF2-40B4-BE49-F238E27FC236}">
                <a16:creationId xmlns:a16="http://schemas.microsoft.com/office/drawing/2014/main" id="{FE326D44-14E5-469E-839F-8E1367C7C8F8}"/>
              </a:ext>
            </a:extLst>
          </p:cNvPr>
          <p:cNvSpPr txBox="1"/>
          <p:nvPr/>
        </p:nvSpPr>
        <p:spPr>
          <a:xfrm>
            <a:off x="8635013" y="427893"/>
            <a:ext cx="6094520" cy="646331"/>
          </a:xfrm>
          <a:prstGeom prst="rect">
            <a:avLst/>
          </a:prstGeom>
          <a:noFill/>
        </p:spPr>
        <p:txBody>
          <a:bodyPr wrap="square">
            <a:spAutoFit/>
          </a:bodyPr>
          <a:lstStyle/>
          <a:p>
            <a:r>
              <a:rPr lang="en-US" sz="3600" dirty="0"/>
              <a:t>Edit-Add text</a:t>
            </a:r>
          </a:p>
        </p:txBody>
      </p:sp>
    </p:spTree>
    <p:extLst>
      <p:ext uri="{BB962C8B-B14F-4D97-AF65-F5344CB8AC3E}">
        <p14:creationId xmlns:p14="http://schemas.microsoft.com/office/powerpoint/2010/main" val="408407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D5F9D497-BDB2-4370-81EC-C2BC1F86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88068"/>
            <a:ext cx="7677217" cy="5118145"/>
          </a:xfrm>
          <a:prstGeom prst="rect">
            <a:avLst/>
          </a:prstGeom>
        </p:spPr>
      </p:pic>
      <p:sp>
        <p:nvSpPr>
          <p:cNvPr id="2" name="TextBox 1">
            <a:extLst>
              <a:ext uri="{FF2B5EF4-FFF2-40B4-BE49-F238E27FC236}">
                <a16:creationId xmlns:a16="http://schemas.microsoft.com/office/drawing/2014/main" id="{597D31DB-63AD-48A8-960C-8237DD02D376}"/>
              </a:ext>
            </a:extLst>
          </p:cNvPr>
          <p:cNvSpPr txBox="1"/>
          <p:nvPr/>
        </p:nvSpPr>
        <p:spPr>
          <a:xfrm>
            <a:off x="2823099" y="452761"/>
            <a:ext cx="4993675" cy="646331"/>
          </a:xfrm>
          <a:prstGeom prst="rect">
            <a:avLst/>
          </a:prstGeom>
          <a:noFill/>
        </p:spPr>
        <p:txBody>
          <a:bodyPr wrap="none" rtlCol="0">
            <a:spAutoFit/>
          </a:bodyPr>
          <a:lstStyle/>
          <a:p>
            <a:r>
              <a:rPr lang="en-US" sz="3600" dirty="0"/>
              <a:t>Add 3</a:t>
            </a:r>
            <a:r>
              <a:rPr lang="en-US" sz="3600" baseline="30000" dirty="0"/>
              <a:t>rd</a:t>
            </a:r>
            <a:r>
              <a:rPr lang="en-US" sz="3600" dirty="0"/>
              <a:t> company and text</a:t>
            </a:r>
          </a:p>
        </p:txBody>
      </p:sp>
    </p:spTree>
    <p:extLst>
      <p:ext uri="{BB962C8B-B14F-4D97-AF65-F5344CB8AC3E}">
        <p14:creationId xmlns:p14="http://schemas.microsoft.com/office/powerpoint/2010/main" val="351006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FD25C4-D413-4A19-9AE1-F326305FCEE8}"/>
              </a:ext>
            </a:extLst>
          </p:cNvPr>
          <p:cNvSpPr txBox="1"/>
          <p:nvPr/>
        </p:nvSpPr>
        <p:spPr>
          <a:xfrm>
            <a:off x="494842" y="303422"/>
            <a:ext cx="6093822" cy="2862322"/>
          </a:xfrm>
          <a:prstGeom prst="rect">
            <a:avLst/>
          </a:prstGeom>
          <a:noFill/>
        </p:spPr>
        <p:txBody>
          <a:bodyPr wrap="square">
            <a:spAutoFit/>
          </a:bodyPr>
          <a:lstStyle/>
          <a:p>
            <a:r>
              <a:rPr lang="en-US" b="0" i="1" dirty="0">
                <a:solidFill>
                  <a:schemeClr val="bg1"/>
                </a:solidFill>
                <a:effectLst/>
                <a:latin typeface="Arial" panose="020B0604020202020204" pitchFamily="34" charset="0"/>
                <a:cs typeface="Arial" panose="020B0604020202020204" pitchFamily="34" charset="0"/>
              </a:rPr>
              <a:t>Forest Products</a:t>
            </a:r>
            <a:br>
              <a:rPr lang="en-US" dirty="0">
                <a:solidFill>
                  <a:schemeClr val="bg1"/>
                </a:solidFill>
                <a:latin typeface="Arial" panose="020B0604020202020204" pitchFamily="34" charset="0"/>
                <a:cs typeface="Arial" panose="020B0604020202020204" pitchFamily="34" charset="0"/>
              </a:rPr>
            </a:br>
            <a:r>
              <a:rPr lang="en-US" b="0" i="0" dirty="0">
                <a:solidFill>
                  <a:schemeClr val="bg1"/>
                </a:solidFill>
                <a:effectLst/>
                <a:latin typeface="Arial" panose="020B0604020202020204" pitchFamily="34" charset="0"/>
                <a:cs typeface="Arial" panose="020B0604020202020204" pitchFamily="34" charset="0"/>
              </a:rPr>
              <a:t>Late in the second quarter, lumber sales prices surged on the back of strong repair and remodel activity with high demand for stud lumber. U.S. housing starts in September 2020 were approximately 1.4 million units, seasonally adjusted, which is an improvement from lows in April of 0.9 million units. Market prices reached all-time highs in September before trailing off in October. The Company expects strong volumes in the fourth quarter with historically high sales prices.</a:t>
            </a:r>
            <a:endParaRPr lang="en-US"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71D5B33-DE67-466A-8C74-7653A3539D85}"/>
              </a:ext>
            </a:extLst>
          </p:cNvPr>
          <p:cNvSpPr txBox="1"/>
          <p:nvPr/>
        </p:nvSpPr>
        <p:spPr>
          <a:xfrm>
            <a:off x="5277853" y="2671334"/>
            <a:ext cx="6096000" cy="3416320"/>
          </a:xfrm>
          <a:prstGeom prst="rect">
            <a:avLst/>
          </a:prstGeom>
          <a:noFill/>
        </p:spPr>
        <p:txBody>
          <a:bodyPr wrap="square">
            <a:spAutoFit/>
          </a:bodyPr>
          <a:lstStyle/>
          <a:p>
            <a:br>
              <a:rPr lang="en-US" dirty="0">
                <a:solidFill>
                  <a:schemeClr val="bg1"/>
                </a:solidFill>
                <a:latin typeface="Arial" panose="020B0604020202020204" pitchFamily="34" charset="0"/>
                <a:cs typeface="Arial" panose="020B0604020202020204" pitchFamily="34" charset="0"/>
              </a:rPr>
            </a:br>
            <a:r>
              <a:rPr lang="en-US" b="0" i="0" dirty="0">
                <a:solidFill>
                  <a:schemeClr val="bg1"/>
                </a:solidFill>
                <a:effectLst/>
                <a:latin typeface="Arial" panose="020B0604020202020204" pitchFamily="34" charset="0"/>
                <a:cs typeface="Arial" panose="020B0604020202020204" pitchFamily="34" charset="0"/>
              </a:rPr>
              <a:t>Rayonier Advanced Materials is an American chemical company specializing in cellulose-based products. Headquartered in Jacksonville, Florida, it produces more than 25 grades of high-purity performance fibers for products ranging from food, cosmetics, and pharmaceuticals to paints, filters, impact-resistant plastics, and digital display screens. In 2014, Rayonier and Rayonier Advanced Materials split into separate companies. Rayonier retained the real estate and forest resource components while Rayonier Advanced Materials took over management of the performance fibers division.</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85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248603"/>
            <a:ext cx="2982377"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Conclusions</a:t>
            </a:r>
          </a:p>
        </p:txBody>
      </p:sp>
      <p:sp>
        <p:nvSpPr>
          <p:cNvPr id="2" name="TextBox 1">
            <a:extLst>
              <a:ext uri="{FF2B5EF4-FFF2-40B4-BE49-F238E27FC236}">
                <a16:creationId xmlns:a16="http://schemas.microsoft.com/office/drawing/2014/main" id="{442387A7-C4DE-40B6-A92F-99167E0187CB}"/>
              </a:ext>
            </a:extLst>
          </p:cNvPr>
          <p:cNvSpPr txBox="1"/>
          <p:nvPr/>
        </p:nvSpPr>
        <p:spPr>
          <a:xfrm>
            <a:off x="363828" y="1523791"/>
            <a:ext cx="2877198" cy="1631216"/>
          </a:xfrm>
          <a:prstGeom prst="rect">
            <a:avLst/>
          </a:prstGeom>
          <a:noFill/>
        </p:spPr>
        <p:txBody>
          <a:bodyPr wrap="none" rtlCol="0">
            <a:spAutoFit/>
          </a:bodyPr>
          <a:lstStyle/>
          <a:p>
            <a:r>
              <a:rPr lang="en-US" sz="2000" b="1" dirty="0">
                <a:solidFill>
                  <a:schemeClr val="bg1"/>
                </a:solidFill>
              </a:rPr>
              <a:t>Final frame</a:t>
            </a:r>
          </a:p>
          <a:p>
            <a:endParaRPr lang="en-US" sz="2000" b="1" dirty="0">
              <a:solidFill>
                <a:schemeClr val="bg1"/>
              </a:solidFill>
            </a:endParaRPr>
          </a:p>
          <a:p>
            <a:endParaRPr lang="en-US" sz="2000" b="1" dirty="0">
              <a:solidFill>
                <a:schemeClr val="bg1"/>
              </a:solidFill>
            </a:endParaRPr>
          </a:p>
          <a:p>
            <a:endParaRPr lang="en-US" sz="2000" b="1" dirty="0">
              <a:solidFill>
                <a:schemeClr val="bg1"/>
              </a:solidFill>
            </a:endParaRPr>
          </a:p>
          <a:p>
            <a:r>
              <a:rPr lang="en-US" sz="2000" b="1" dirty="0">
                <a:solidFill>
                  <a:schemeClr val="bg1"/>
                </a:solidFill>
              </a:rPr>
              <a:t>IMPLICATIONS  (Andreas)</a:t>
            </a:r>
          </a:p>
        </p:txBody>
      </p:sp>
    </p:spTree>
    <p:extLst>
      <p:ext uri="{BB962C8B-B14F-4D97-AF65-F5344CB8AC3E}">
        <p14:creationId xmlns:p14="http://schemas.microsoft.com/office/powerpoint/2010/main" val="72066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E0D40-41D2-4DB5-8DE1-51FE48FADC71}"/>
              </a:ext>
            </a:extLst>
          </p:cNvPr>
          <p:cNvSpPr txBox="1">
            <a:spLocks/>
          </p:cNvSpPr>
          <p:nvPr/>
        </p:nvSpPr>
        <p:spPr>
          <a:xfrm>
            <a:off x="133351" y="123825"/>
            <a:ext cx="3524250" cy="733426"/>
          </a:xfrm>
          <a:prstGeom prst="rect">
            <a:avLst/>
          </a:prstGeom>
          <a:solidFill>
            <a:schemeClr val="accent3">
              <a:alpha val="38000"/>
            </a:schemeClr>
          </a:solidFill>
          <a:ln w="6350" cap="flat" cmpd="sng" algn="ctr">
            <a:noFill/>
            <a:prstDash val="solid"/>
            <a:miter lim="800000"/>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solidFill>
                  <a:srgbClr val="FFFF00"/>
                </a:solidFill>
                <a:effectLst>
                  <a:outerShdw blurRad="38100" dist="38100" dir="2700000" algn="tl">
                    <a:srgbClr val="000000">
                      <a:alpha val="43137"/>
                    </a:srgbClr>
                  </a:outerShdw>
                </a:effectLst>
              </a:rPr>
              <a:t>References</a:t>
            </a:r>
          </a:p>
        </p:txBody>
      </p:sp>
      <p:sp>
        <p:nvSpPr>
          <p:cNvPr id="6" name="TextBox 5">
            <a:extLst>
              <a:ext uri="{FF2B5EF4-FFF2-40B4-BE49-F238E27FC236}">
                <a16:creationId xmlns:a16="http://schemas.microsoft.com/office/drawing/2014/main" id="{811B028D-68D5-4B23-B8FD-A3CFE7EFC4FC}"/>
              </a:ext>
            </a:extLst>
          </p:cNvPr>
          <p:cNvSpPr txBox="1"/>
          <p:nvPr/>
        </p:nvSpPr>
        <p:spPr>
          <a:xfrm>
            <a:off x="585926" y="1198485"/>
            <a:ext cx="8058705" cy="3016210"/>
          </a:xfrm>
          <a:prstGeom prst="rect">
            <a:avLst/>
          </a:prstGeom>
          <a:noFill/>
        </p:spPr>
        <p:txBody>
          <a:bodyPr wrap="square">
            <a:spAutoFit/>
          </a:bodyPr>
          <a:lstStyle/>
          <a:p>
            <a:pPr marL="342900" indent="-342900" rtl="0">
              <a:spcBef>
                <a:spcPts val="0"/>
              </a:spcBef>
              <a:spcAft>
                <a:spcPts val="0"/>
              </a:spcAft>
              <a:buAutoNum type="arabicParenR"/>
            </a:pPr>
            <a:r>
              <a:rPr lang="en-US" b="0" i="0" u="none" strike="noStrike" dirty="0">
                <a:solidFill>
                  <a:schemeClr val="bg1"/>
                </a:solidFill>
                <a:effectLst/>
                <a:latin typeface="Arial" panose="020B0604020202020204" pitchFamily="34" charset="0"/>
              </a:rPr>
              <a:t>Ohio.gov</a:t>
            </a:r>
          </a:p>
          <a:p>
            <a:pPr marL="342900" indent="-342900">
              <a:buFontTx/>
              <a:buAutoNum type="arabicParenR"/>
            </a:pPr>
            <a:r>
              <a:rPr lang="en-US" b="0" i="0" u="none" strike="noStrike" dirty="0">
                <a:solidFill>
                  <a:schemeClr val="bg1"/>
                </a:solidFill>
                <a:effectLst/>
                <a:latin typeface="Arial" panose="020B0604020202020204" pitchFamily="34" charset="0"/>
              </a:rPr>
              <a:t>Census Business Formation Data</a:t>
            </a:r>
            <a:endParaRPr lang="en-US" dirty="0">
              <a:solidFill>
                <a:schemeClr val="bg1"/>
              </a:solidFill>
              <a:latin typeface="Arial" panose="020B0604020202020204" pitchFamily="34" charset="0"/>
            </a:endParaRPr>
          </a:p>
          <a:p>
            <a:pPr marL="342900" indent="-342900" rtl="0">
              <a:spcBef>
                <a:spcPts val="0"/>
              </a:spcBef>
              <a:spcAft>
                <a:spcPts val="0"/>
              </a:spcAft>
              <a:buAutoNum type="arabicParenR"/>
            </a:pPr>
            <a:r>
              <a:rPr lang="en-US" b="0" i="0" u="none" strike="noStrike" dirty="0">
                <a:solidFill>
                  <a:schemeClr val="bg1"/>
                </a:solidFill>
                <a:effectLst/>
                <a:latin typeface="Arial" panose="020B0604020202020204" pitchFamily="34" charset="0"/>
              </a:rPr>
              <a:t>Stock Market Index….’</a:t>
            </a:r>
          </a:p>
          <a:p>
            <a:pPr marL="342900" indent="-342900" rtl="0">
              <a:spcBef>
                <a:spcPts val="0"/>
              </a:spcBef>
              <a:spcAft>
                <a:spcPts val="0"/>
              </a:spcAft>
              <a:buAutoNum type="arabicParenR"/>
            </a:pPr>
            <a:r>
              <a:rPr lang="en-US" sz="1800" b="0" i="0" u="sng" strike="noStrike" dirty="0">
                <a:solidFill>
                  <a:srgbClr val="1155CC"/>
                </a:solidFill>
                <a:effectLst/>
                <a:latin typeface="Arial" panose="020B0604020202020204" pitchFamily="34" charset="0"/>
                <a:hlinkClick r:id="rId2"/>
              </a:rPr>
              <a:t>https://www.thebalance.com/what-are-the-sectors-and-industries-of-the-sandp-500-3957507</a:t>
            </a:r>
            <a:endParaRPr lang="en-US" sz="1800" b="0" i="0" u="sng" strike="noStrike" dirty="0">
              <a:solidFill>
                <a:srgbClr val="1155CC"/>
              </a:solidFill>
              <a:effectLst/>
              <a:latin typeface="Arial" panose="020B0604020202020204" pitchFamily="34" charset="0"/>
            </a:endParaRPr>
          </a:p>
          <a:p>
            <a:pPr marL="342900" indent="-342900" rtl="0">
              <a:spcBef>
                <a:spcPts val="0"/>
              </a:spcBef>
              <a:spcAft>
                <a:spcPts val="0"/>
              </a:spcAft>
              <a:buAutoNum type="arabicParenR"/>
            </a:pPr>
            <a:endParaRPr lang="en-US" sz="1800" b="0" i="0" u="sng" strike="noStrike" dirty="0">
              <a:solidFill>
                <a:srgbClr val="1155CC"/>
              </a:solidFill>
              <a:effectLst/>
              <a:latin typeface="Arial" panose="020B0604020202020204" pitchFamily="34" charset="0"/>
            </a:endParaRPr>
          </a:p>
          <a:p>
            <a:pPr marL="342900" indent="-342900" rtl="0">
              <a:spcBef>
                <a:spcPts val="0"/>
              </a:spcBef>
              <a:spcAft>
                <a:spcPts val="0"/>
              </a:spcAft>
              <a:buAutoNum type="arabicParenR"/>
            </a:pPr>
            <a:endParaRPr lang="en-US" b="0" i="0" u="none" strike="noStrike" dirty="0">
              <a:solidFill>
                <a:schemeClr val="bg1"/>
              </a:solidFill>
              <a:effectLst/>
              <a:latin typeface="Arial" panose="020B0604020202020204" pitchFamily="34" charset="0"/>
            </a:endParaRPr>
          </a:p>
          <a:p>
            <a:pPr rtl="0">
              <a:spcBef>
                <a:spcPts val="0"/>
              </a:spcBef>
              <a:spcAft>
                <a:spcPts val="0"/>
              </a:spcAft>
            </a:pPr>
            <a:endParaRPr lang="en-US" sz="3200" dirty="0">
              <a:solidFill>
                <a:schemeClr val="bg1"/>
              </a:solidFill>
              <a:latin typeface="Arial" panose="020B0604020202020204" pitchFamily="34" charset="0"/>
            </a:endParaRPr>
          </a:p>
          <a:p>
            <a:pPr rtl="0">
              <a:spcBef>
                <a:spcPts val="0"/>
              </a:spcBef>
              <a:spcAft>
                <a:spcPts val="0"/>
              </a:spcAft>
            </a:pPr>
            <a:r>
              <a:rPr lang="en-US" sz="3200" b="0" dirty="0" err="1">
                <a:solidFill>
                  <a:schemeClr val="bg1"/>
                </a:solidFill>
                <a:effectLst/>
                <a:latin typeface="Arial" panose="020B0604020202020204" pitchFamily="34" charset="0"/>
              </a:rPr>
              <a:t>Ect</a:t>
            </a:r>
            <a:r>
              <a:rPr lang="en-US" sz="3200" b="0" dirty="0">
                <a:solidFill>
                  <a:schemeClr val="bg1"/>
                </a:solidFill>
                <a:effectLst/>
                <a:latin typeface="Arial" panose="020B0604020202020204" pitchFamily="34" charset="0"/>
              </a:rPr>
              <a:t>…</a:t>
            </a:r>
            <a:endParaRPr lang="en-US" sz="3200" b="0" dirty="0">
              <a:solidFill>
                <a:schemeClr val="bg1"/>
              </a:solidFill>
              <a:effectLst/>
            </a:endParaRPr>
          </a:p>
        </p:txBody>
      </p:sp>
    </p:spTree>
    <p:extLst>
      <p:ext uri="{BB962C8B-B14F-4D97-AF65-F5344CB8AC3E}">
        <p14:creationId xmlns:p14="http://schemas.microsoft.com/office/powerpoint/2010/main" val="154760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96963E6F-BEDF-43FD-B1F4-F3101FE9C8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4040" y="3659341"/>
            <a:ext cx="2241181" cy="2942268"/>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D6A460E4-CE53-4024-841A-772F411CCC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0981799" flipH="1">
            <a:off x="4046963" y="4482318"/>
            <a:ext cx="1725187" cy="2264861"/>
          </a:xfrm>
          <a:prstGeom prst="rect">
            <a:avLst/>
          </a:prstGeom>
        </p:spPr>
      </p:pic>
      <p:sp>
        <p:nvSpPr>
          <p:cNvPr id="9" name="Thought Bubble: Cloud 8">
            <a:extLst>
              <a:ext uri="{FF2B5EF4-FFF2-40B4-BE49-F238E27FC236}">
                <a16:creationId xmlns:a16="http://schemas.microsoft.com/office/drawing/2014/main" id="{78D6308E-E8AC-43A3-8519-673E94B929B3}"/>
              </a:ext>
            </a:extLst>
          </p:cNvPr>
          <p:cNvSpPr/>
          <p:nvPr/>
        </p:nvSpPr>
        <p:spPr>
          <a:xfrm rot="1491171">
            <a:off x="7793705" y="2199351"/>
            <a:ext cx="2478573" cy="196349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guy named Mark that work at Home Depot..</a:t>
            </a:r>
          </a:p>
        </p:txBody>
      </p:sp>
      <p:sp>
        <p:nvSpPr>
          <p:cNvPr id="10" name="Thought Bubble: Cloud 9">
            <a:extLst>
              <a:ext uri="{FF2B5EF4-FFF2-40B4-BE49-F238E27FC236}">
                <a16:creationId xmlns:a16="http://schemas.microsoft.com/office/drawing/2014/main" id="{8A8FDBC7-6811-4B4E-B102-BEA616A09E19}"/>
              </a:ext>
            </a:extLst>
          </p:cNvPr>
          <p:cNvSpPr/>
          <p:nvPr/>
        </p:nvSpPr>
        <p:spPr>
          <a:xfrm rot="19917149" flipH="1">
            <a:off x="1922046" y="2613377"/>
            <a:ext cx="2125491" cy="18076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couple rented their apartment in Santiago, traveled the worl…</a:t>
            </a:r>
          </a:p>
        </p:txBody>
      </p:sp>
      <p:sp>
        <p:nvSpPr>
          <p:cNvPr id="12" name="Title 11">
            <a:extLst>
              <a:ext uri="{FF2B5EF4-FFF2-40B4-BE49-F238E27FC236}">
                <a16:creationId xmlns:a16="http://schemas.microsoft.com/office/drawing/2014/main" id="{73BDC561-7C97-42F8-97B0-DE6FBD8F1BA7}"/>
              </a:ext>
            </a:extLst>
          </p:cNvPr>
          <p:cNvSpPr>
            <a:spLocks noGrp="1"/>
          </p:cNvSpPr>
          <p:nvPr>
            <p:ph type="title"/>
          </p:nvPr>
        </p:nvSpPr>
        <p:spPr>
          <a:xfrm>
            <a:off x="640773" y="1147929"/>
            <a:ext cx="10515600" cy="1325563"/>
          </a:xfrm>
        </p:spPr>
        <p:txBody>
          <a:bodyPr/>
          <a:lstStyle/>
          <a:p>
            <a:pPr algn="ctr"/>
            <a:r>
              <a:rPr lang="en-US" b="1" dirty="0">
                <a:solidFill>
                  <a:schemeClr val="bg1"/>
                </a:solidFill>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301327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376B137-515B-468D-BB60-E5C5156DFBDE}"/>
              </a:ext>
            </a:extLst>
          </p:cNvPr>
          <p:cNvPicPr>
            <a:picLocks noChangeAspect="1"/>
          </p:cNvPicPr>
          <p:nvPr/>
        </p:nvPicPr>
        <p:blipFill>
          <a:blip r:embed="rId2" cstate="print">
            <a:alphaModFix amt="54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27982" y="4666379"/>
            <a:ext cx="847257" cy="847963"/>
          </a:xfrm>
          <a:prstGeom prst="rect">
            <a:avLst/>
          </a:prstGeom>
        </p:spPr>
      </p:pic>
      <p:sp>
        <p:nvSpPr>
          <p:cNvPr id="6" name="Title 3">
            <a:extLst>
              <a:ext uri="{FF2B5EF4-FFF2-40B4-BE49-F238E27FC236}">
                <a16:creationId xmlns:a16="http://schemas.microsoft.com/office/drawing/2014/main" id="{80B9D18A-462C-483F-9FBB-602613068FBC}"/>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A </a:t>
            </a:r>
            <a:r>
              <a:rPr lang="en-US" sz="3600" b="1" i="1" dirty="0">
                <a:solidFill>
                  <a:srgbClr val="FFFF00"/>
                </a:solidFill>
                <a:effectLst>
                  <a:outerShdw blurRad="38100" dist="38100" dir="2700000" algn="tl">
                    <a:srgbClr val="000000">
                      <a:alpha val="43137"/>
                    </a:srgbClr>
                  </a:outerShdw>
                </a:effectLst>
              </a:rPr>
              <a:t>Massive Challenge </a:t>
            </a:r>
            <a:r>
              <a:rPr lang="en-US" sz="3600" b="1" dirty="0">
                <a:solidFill>
                  <a:srgbClr val="FFFF00"/>
                </a:solidFill>
                <a:effectLst>
                  <a:outerShdw blurRad="38100" dist="38100" dir="2700000" algn="tl">
                    <a:srgbClr val="000000">
                      <a:alpha val="43137"/>
                    </a:srgbClr>
                  </a:outerShdw>
                </a:effectLst>
              </a:rPr>
              <a:t>or a </a:t>
            </a:r>
            <a:r>
              <a:rPr lang="en-US" sz="3600" b="1" i="1" dirty="0">
                <a:solidFill>
                  <a:srgbClr val="FFFF00"/>
                </a:solidFill>
                <a:effectLst>
                  <a:outerShdw blurRad="38100" dist="38100" dir="2700000" algn="tl">
                    <a:srgbClr val="000000">
                      <a:alpha val="43137"/>
                    </a:srgbClr>
                  </a:outerShdw>
                </a:effectLst>
              </a:rPr>
              <a:t>Massive Benefit</a:t>
            </a:r>
            <a:r>
              <a:rPr lang="en-US" sz="3600" b="1" dirty="0">
                <a:solidFill>
                  <a:srgbClr val="FFFF00"/>
                </a:solidFill>
                <a:effectLst>
                  <a:outerShdw blurRad="38100" dist="38100" dir="2700000" algn="tl">
                    <a:srgbClr val="000000">
                      <a:alpha val="43137"/>
                    </a:srgbClr>
                  </a:outerShdw>
                </a:effectLst>
              </a:rPr>
              <a:t>?</a:t>
            </a:r>
          </a:p>
        </p:txBody>
      </p:sp>
      <p:pic>
        <p:nvPicPr>
          <p:cNvPr id="20" name="Picture 19">
            <a:extLst>
              <a:ext uri="{FF2B5EF4-FFF2-40B4-BE49-F238E27FC236}">
                <a16:creationId xmlns:a16="http://schemas.microsoft.com/office/drawing/2014/main" id="{44643B2B-4BD7-4E72-B6E2-487ADBC873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706" y="3772344"/>
            <a:ext cx="3075794" cy="2912684"/>
          </a:xfrm>
          <a:prstGeom prst="rect">
            <a:avLst/>
          </a:prstGeom>
        </p:spPr>
      </p:pic>
      <p:sp>
        <p:nvSpPr>
          <p:cNvPr id="21" name="TextBox 20">
            <a:extLst>
              <a:ext uri="{FF2B5EF4-FFF2-40B4-BE49-F238E27FC236}">
                <a16:creationId xmlns:a16="http://schemas.microsoft.com/office/drawing/2014/main" id="{165D807B-E296-4E41-8B8D-3BBC6946974D}"/>
              </a:ext>
            </a:extLst>
          </p:cNvPr>
          <p:cNvSpPr txBox="1"/>
          <p:nvPr/>
        </p:nvSpPr>
        <p:spPr>
          <a:xfrm rot="20579807">
            <a:off x="8135079" y="5033304"/>
            <a:ext cx="1180863" cy="338554"/>
          </a:xfrm>
          <a:prstGeom prst="rect">
            <a:avLst/>
          </a:prstGeom>
          <a:noFill/>
        </p:spPr>
        <p:txBody>
          <a:bodyPr wrap="square" rtlCol="0">
            <a:spAutoFit/>
          </a:bodyPr>
          <a:lstStyle/>
          <a:p>
            <a:r>
              <a:rPr lang="en-US" sz="1600" b="1" dirty="0">
                <a:solidFill>
                  <a:srgbClr val="CC0066"/>
                </a:solidFill>
                <a:effectLst>
                  <a:outerShdw blurRad="38100" dist="38100" dir="2700000" algn="tl">
                    <a:srgbClr val="000000">
                      <a:alpha val="43137"/>
                    </a:srgbClr>
                  </a:outerShdw>
                </a:effectLst>
                <a:latin typeface="Courier New" panose="02070309020205020404" pitchFamily="49" charset="0"/>
                <a:ea typeface="DotumChe" panose="020B0503020000020004" pitchFamily="49" charset="-127"/>
                <a:cs typeface="Courier New" panose="02070309020205020404" pitchFamily="49" charset="0"/>
              </a:rPr>
              <a:t>TOURISM</a:t>
            </a:r>
          </a:p>
        </p:txBody>
      </p:sp>
      <p:sp>
        <p:nvSpPr>
          <p:cNvPr id="22" name="TextBox 21">
            <a:extLst>
              <a:ext uri="{FF2B5EF4-FFF2-40B4-BE49-F238E27FC236}">
                <a16:creationId xmlns:a16="http://schemas.microsoft.com/office/drawing/2014/main" id="{BCB1D753-E2CE-4226-AF3C-A74E0FFFC6C3}"/>
              </a:ext>
            </a:extLst>
          </p:cNvPr>
          <p:cNvSpPr txBox="1"/>
          <p:nvPr/>
        </p:nvSpPr>
        <p:spPr>
          <a:xfrm rot="20465425">
            <a:off x="3083686" y="4657486"/>
            <a:ext cx="3178137" cy="1015663"/>
          </a:xfrm>
          <a:prstGeom prst="rect">
            <a:avLst/>
          </a:prstGeom>
          <a:noFill/>
        </p:spPr>
        <p:txBody>
          <a:bodyPr wrap="square" rtlCol="0">
            <a:spAutoFit/>
          </a:bodyPr>
          <a:lstStyle/>
          <a:p>
            <a:r>
              <a:rPr lang="en-US" sz="3600" b="1" i="1" u="sng" dirty="0">
                <a:solidFill>
                  <a:srgbClr val="FF0000"/>
                </a:solidFill>
                <a:effectLst>
                  <a:outerShdw blurRad="38100" dist="38100" dir="2700000" algn="tl">
                    <a:srgbClr val="000000">
                      <a:alpha val="43137"/>
                    </a:srgbClr>
                  </a:outerShdw>
                </a:effectLst>
              </a:rPr>
              <a:t>C</a:t>
            </a:r>
            <a:r>
              <a:rPr lang="en-US" sz="3200" b="1" i="1" u="sng" dirty="0">
                <a:solidFill>
                  <a:srgbClr val="FF0000"/>
                </a:solidFill>
                <a:effectLst>
                  <a:outerShdw blurRad="38100" dist="38100" dir="2700000" algn="tl">
                    <a:srgbClr val="000000">
                      <a:alpha val="43137"/>
                    </a:srgbClr>
                  </a:outerShdw>
                </a:effectLst>
              </a:rPr>
              <a:t>OVID      </a:t>
            </a:r>
            <a:r>
              <a:rPr lang="en-US" sz="6000" b="1" i="1" u="sng" dirty="0">
                <a:solidFill>
                  <a:srgbClr val="FF0000"/>
                </a:solidFill>
                <a:effectLst>
                  <a:outerShdw blurRad="38100" dist="38100" dir="2700000" algn="tl">
                    <a:srgbClr val="000000">
                      <a:alpha val="43137"/>
                    </a:srgbClr>
                  </a:outerShdw>
                </a:effectLst>
              </a:rPr>
              <a:t>19</a:t>
            </a:r>
            <a:endParaRPr lang="en-US" sz="3200" b="1" i="1" u="sng" dirty="0">
              <a:solidFill>
                <a:srgbClr val="FF0000"/>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87B546C9-8C2F-416A-A73D-9EF5E792E366}"/>
              </a:ext>
            </a:extLst>
          </p:cNvPr>
          <p:cNvSpPr txBox="1"/>
          <p:nvPr/>
        </p:nvSpPr>
        <p:spPr>
          <a:xfrm rot="21083759">
            <a:off x="7352652" y="4830855"/>
            <a:ext cx="1974163" cy="369332"/>
          </a:xfrm>
          <a:prstGeom prst="rect">
            <a:avLst/>
          </a:prstGeom>
          <a:noFill/>
        </p:spPr>
        <p:txBody>
          <a:bodyPr wrap="square" rtlCol="0">
            <a:spAutoFit/>
          </a:bodyPr>
          <a:lstStyle/>
          <a:p>
            <a:r>
              <a:rPr lang="en-US" b="1" dirty="0">
                <a:solidFill>
                  <a:srgbClr val="FF7C80"/>
                </a:solidFill>
                <a:effectLst>
                  <a:outerShdw blurRad="38100" dist="38100" dir="2700000" algn="tl">
                    <a:srgbClr val="000000">
                      <a:alpha val="43137"/>
                    </a:srgbClr>
                  </a:outerShdw>
                </a:effectLst>
                <a:latin typeface="Agency FB" panose="020B0503020202020204" pitchFamily="34" charset="0"/>
                <a:cs typeface="AngsanaUPC" panose="020B0502040204020203" pitchFamily="18" charset="-34"/>
              </a:rPr>
              <a:t>E-commerce</a:t>
            </a:r>
          </a:p>
        </p:txBody>
      </p:sp>
      <p:sp>
        <p:nvSpPr>
          <p:cNvPr id="24" name="TextBox 23">
            <a:extLst>
              <a:ext uri="{FF2B5EF4-FFF2-40B4-BE49-F238E27FC236}">
                <a16:creationId xmlns:a16="http://schemas.microsoft.com/office/drawing/2014/main" id="{E296F688-AB57-43AA-A332-5810E42945DA}"/>
              </a:ext>
            </a:extLst>
          </p:cNvPr>
          <p:cNvSpPr txBox="1"/>
          <p:nvPr/>
        </p:nvSpPr>
        <p:spPr>
          <a:xfrm rot="1031086">
            <a:off x="6895963" y="5630573"/>
            <a:ext cx="1539417"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Light SemiCondensed" panose="020B0502040204020203" pitchFamily="34" charset="0"/>
              </a:rPr>
              <a:t>FINANCE</a:t>
            </a:r>
          </a:p>
        </p:txBody>
      </p:sp>
      <p:sp>
        <p:nvSpPr>
          <p:cNvPr id="25" name="TextBox 24">
            <a:extLst>
              <a:ext uri="{FF2B5EF4-FFF2-40B4-BE49-F238E27FC236}">
                <a16:creationId xmlns:a16="http://schemas.microsoft.com/office/drawing/2014/main" id="{FD460CA7-B663-4B6B-951A-C4D25B3BCA13}"/>
              </a:ext>
            </a:extLst>
          </p:cNvPr>
          <p:cNvSpPr txBox="1"/>
          <p:nvPr/>
        </p:nvSpPr>
        <p:spPr>
          <a:xfrm>
            <a:off x="7629163" y="5361252"/>
            <a:ext cx="2082661"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lgerian" panose="04020705040A02060702" pitchFamily="82" charset="0"/>
              </a:rPr>
              <a:t>Technology</a:t>
            </a:r>
          </a:p>
        </p:txBody>
      </p:sp>
      <p:sp>
        <p:nvSpPr>
          <p:cNvPr id="26" name="TextBox 25">
            <a:extLst>
              <a:ext uri="{FF2B5EF4-FFF2-40B4-BE49-F238E27FC236}">
                <a16:creationId xmlns:a16="http://schemas.microsoft.com/office/drawing/2014/main" id="{59176FC5-D399-4E74-B592-ABFB30B8CFCA}"/>
              </a:ext>
            </a:extLst>
          </p:cNvPr>
          <p:cNvSpPr txBox="1"/>
          <p:nvPr/>
        </p:nvSpPr>
        <p:spPr>
          <a:xfrm rot="21199930">
            <a:off x="7933931" y="5603160"/>
            <a:ext cx="2955532" cy="584775"/>
          </a:xfrm>
          <a:prstGeom prst="rect">
            <a:avLst/>
          </a:prstGeom>
          <a:noFill/>
        </p:spPr>
        <p:txBody>
          <a:bodyPr wrap="square" rtlCol="0">
            <a:spAutoFit/>
          </a:bodyPr>
          <a:lstStyle/>
          <a:p>
            <a:r>
              <a:rPr lang="en-US" sz="1600" b="1" dirty="0">
                <a:solidFill>
                  <a:srgbClr val="FF7C80"/>
                </a:solidFill>
                <a:effectLst>
                  <a:outerShdw blurRad="38100" dist="38100" dir="2700000" algn="tl">
                    <a:srgbClr val="000000">
                      <a:alpha val="43137"/>
                    </a:srgbClr>
                  </a:outerShdw>
                </a:effectLst>
                <a:latin typeface="Bradley Hand ITC" panose="03070402050302030203" pitchFamily="66" charset="0"/>
              </a:rPr>
              <a:t>Restaurant </a:t>
            </a:r>
          </a:p>
          <a:p>
            <a:r>
              <a:rPr lang="en-US" sz="1600" b="1" dirty="0">
                <a:solidFill>
                  <a:srgbClr val="FF7C80"/>
                </a:solidFill>
                <a:effectLst>
                  <a:outerShdw blurRad="38100" dist="38100" dir="2700000" algn="tl">
                    <a:srgbClr val="000000">
                      <a:alpha val="43137"/>
                    </a:srgbClr>
                  </a:outerShdw>
                </a:effectLst>
                <a:latin typeface="Bradley Hand ITC" panose="03070402050302030203" pitchFamily="66" charset="0"/>
              </a:rPr>
              <a:t>industry</a:t>
            </a:r>
          </a:p>
        </p:txBody>
      </p:sp>
      <p:pic>
        <p:nvPicPr>
          <p:cNvPr id="31" name="Picture 30">
            <a:extLst>
              <a:ext uri="{FF2B5EF4-FFF2-40B4-BE49-F238E27FC236}">
                <a16:creationId xmlns:a16="http://schemas.microsoft.com/office/drawing/2014/main" id="{C8542EBD-1895-4329-9060-56C119534353}"/>
              </a:ext>
            </a:extLst>
          </p:cNvPr>
          <p:cNvPicPr>
            <a:picLocks noChangeAspect="1"/>
          </p:cNvPicPr>
          <p:nvPr/>
        </p:nvPicPr>
        <p:blipFill>
          <a:blip r:embed="rId5" cstate="print">
            <a:alphaModFix amt="39000"/>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514292" y="4500511"/>
            <a:ext cx="443297" cy="443750"/>
          </a:xfrm>
          <a:prstGeom prst="rect">
            <a:avLst/>
          </a:prstGeom>
        </p:spPr>
      </p:pic>
      <p:pic>
        <p:nvPicPr>
          <p:cNvPr id="36" name="Picture 35">
            <a:extLst>
              <a:ext uri="{FF2B5EF4-FFF2-40B4-BE49-F238E27FC236}">
                <a16:creationId xmlns:a16="http://schemas.microsoft.com/office/drawing/2014/main" id="{A6AAD0F0-F747-4428-BAA6-99D14E30746F}"/>
              </a:ext>
            </a:extLst>
          </p:cNvPr>
          <p:cNvPicPr>
            <a:picLocks noChangeAspect="1"/>
          </p:cNvPicPr>
          <p:nvPr/>
        </p:nvPicPr>
        <p:blipFill>
          <a:blip r:embed="rId7"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87238" y="1299425"/>
            <a:ext cx="1433371" cy="1434565"/>
          </a:xfrm>
          <a:prstGeom prst="rect">
            <a:avLst/>
          </a:prstGeom>
        </p:spPr>
      </p:pic>
      <p:sp>
        <p:nvSpPr>
          <p:cNvPr id="40" name="TextBox 39">
            <a:extLst>
              <a:ext uri="{FF2B5EF4-FFF2-40B4-BE49-F238E27FC236}">
                <a16:creationId xmlns:a16="http://schemas.microsoft.com/office/drawing/2014/main" id="{CA6A4D77-8AFD-4818-B6B9-1B7430346E97}"/>
              </a:ext>
            </a:extLst>
          </p:cNvPr>
          <p:cNvSpPr txBox="1"/>
          <p:nvPr/>
        </p:nvSpPr>
        <p:spPr>
          <a:xfrm rot="1904748">
            <a:off x="8719034" y="6306134"/>
            <a:ext cx="91503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a:t>
            </a:r>
          </a:p>
        </p:txBody>
      </p:sp>
      <p:sp>
        <p:nvSpPr>
          <p:cNvPr id="41" name="TextBox 40">
            <a:extLst>
              <a:ext uri="{FF2B5EF4-FFF2-40B4-BE49-F238E27FC236}">
                <a16:creationId xmlns:a16="http://schemas.microsoft.com/office/drawing/2014/main" id="{A91E547A-F5C7-43EC-909E-167BDFBDC3B6}"/>
              </a:ext>
            </a:extLst>
          </p:cNvPr>
          <p:cNvSpPr txBox="1"/>
          <p:nvPr/>
        </p:nvSpPr>
        <p:spPr>
          <a:xfrm rot="21216611">
            <a:off x="7707466" y="4653977"/>
            <a:ext cx="674193"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a:t>
            </a:r>
          </a:p>
        </p:txBody>
      </p:sp>
      <p:sp>
        <p:nvSpPr>
          <p:cNvPr id="42" name="TextBox 41">
            <a:extLst>
              <a:ext uri="{FF2B5EF4-FFF2-40B4-BE49-F238E27FC236}">
                <a16:creationId xmlns:a16="http://schemas.microsoft.com/office/drawing/2014/main" id="{A104323C-C7E1-4004-9A83-65B74AB3CAF2}"/>
              </a:ext>
            </a:extLst>
          </p:cNvPr>
          <p:cNvSpPr txBox="1"/>
          <p:nvPr/>
        </p:nvSpPr>
        <p:spPr>
          <a:xfrm rot="20468945">
            <a:off x="9084899" y="5660529"/>
            <a:ext cx="780215"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a:t>
            </a:r>
          </a:p>
        </p:txBody>
      </p:sp>
      <p:sp>
        <p:nvSpPr>
          <p:cNvPr id="44" name="TextBox 43">
            <a:extLst>
              <a:ext uri="{FF2B5EF4-FFF2-40B4-BE49-F238E27FC236}">
                <a16:creationId xmlns:a16="http://schemas.microsoft.com/office/drawing/2014/main" id="{AA4A0BD2-41FB-4CAE-8ABF-569D6B9F4995}"/>
              </a:ext>
            </a:extLst>
          </p:cNvPr>
          <p:cNvSpPr txBox="1"/>
          <p:nvPr/>
        </p:nvSpPr>
        <p:spPr>
          <a:xfrm>
            <a:off x="246400" y="2336479"/>
            <a:ext cx="5857678" cy="8309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b="1" i="0" u="none" strike="noStrike" dirty="0">
                <a:solidFill>
                  <a:schemeClr val="bg1"/>
                </a:solidFill>
                <a:effectLst>
                  <a:outerShdw blurRad="38100" dist="38100" dir="2700000" algn="tl">
                    <a:srgbClr val="000000">
                      <a:alpha val="43137"/>
                    </a:srgbClr>
                  </a:outerShdw>
                </a:effectLst>
              </a:rPr>
              <a:t>Unfortunately, many businesses have been impacted badly –some, forever gone</a:t>
            </a:r>
            <a:endParaRPr lang="en-US" sz="2400" b="1" dirty="0">
              <a:effectLst>
                <a:outerShdw blurRad="38100" dist="38100" dir="2700000" algn="tl">
                  <a:srgbClr val="000000">
                    <a:alpha val="43137"/>
                  </a:srgbClr>
                </a:outerShdw>
              </a:effectLst>
            </a:endParaRPr>
          </a:p>
        </p:txBody>
      </p:sp>
      <p:pic>
        <p:nvPicPr>
          <p:cNvPr id="45" name="Picture 44">
            <a:extLst>
              <a:ext uri="{FF2B5EF4-FFF2-40B4-BE49-F238E27FC236}">
                <a16:creationId xmlns:a16="http://schemas.microsoft.com/office/drawing/2014/main" id="{46B96200-4C51-4A3A-A223-A0F47BA7DFB4}"/>
              </a:ext>
            </a:extLst>
          </p:cNvPr>
          <p:cNvPicPr>
            <a:picLocks noChangeAspect="1"/>
          </p:cNvPicPr>
          <p:nvPr/>
        </p:nvPicPr>
        <p:blipFill>
          <a:blip r:embed="rId8" cstate="print">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901602" y="3158204"/>
            <a:ext cx="1136285" cy="1137232"/>
          </a:xfrm>
          <a:prstGeom prst="rect">
            <a:avLst/>
          </a:prstGeom>
        </p:spPr>
      </p:pic>
      <p:sp>
        <p:nvSpPr>
          <p:cNvPr id="10" name="TextBox 9">
            <a:extLst>
              <a:ext uri="{FF2B5EF4-FFF2-40B4-BE49-F238E27FC236}">
                <a16:creationId xmlns:a16="http://schemas.microsoft.com/office/drawing/2014/main" id="{33441E83-E14B-49FB-96F3-EA963B4DDFA1}"/>
              </a:ext>
            </a:extLst>
          </p:cNvPr>
          <p:cNvSpPr txBox="1"/>
          <p:nvPr/>
        </p:nvSpPr>
        <p:spPr>
          <a:xfrm>
            <a:off x="6261316" y="2560942"/>
            <a:ext cx="5843446" cy="1200329"/>
          </a:xfrm>
          <a:prstGeom prst="rect">
            <a:avLst/>
          </a:prstGeom>
          <a:solidFill>
            <a:schemeClr val="bg2">
              <a:alpha val="13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rtl="0">
              <a:spcBef>
                <a:spcPts val="0"/>
              </a:spcBef>
              <a:spcAft>
                <a:spcPts val="0"/>
              </a:spcAft>
            </a:pPr>
            <a:r>
              <a:rPr lang="en-US" sz="2400" b="1" i="0" u="none" strike="noStrike" dirty="0">
                <a:solidFill>
                  <a:schemeClr val="bg1"/>
                </a:solidFill>
                <a:effectLst>
                  <a:outerShdw blurRad="38100" dist="38100" dir="2700000" algn="tl">
                    <a:srgbClr val="000000">
                      <a:alpha val="43137"/>
                    </a:srgbClr>
                  </a:outerShdw>
                </a:effectLst>
              </a:rPr>
              <a:t>However, there are some industries/sectors that have benefited tremendously. Our goal is to take a closer looks at a few companies</a:t>
            </a:r>
          </a:p>
        </p:txBody>
      </p:sp>
      <p:sp>
        <p:nvSpPr>
          <p:cNvPr id="47" name="TextBox 46">
            <a:extLst>
              <a:ext uri="{FF2B5EF4-FFF2-40B4-BE49-F238E27FC236}">
                <a16:creationId xmlns:a16="http://schemas.microsoft.com/office/drawing/2014/main" id="{DBC32948-5E36-4D0F-9528-DC6840FA5E32}"/>
              </a:ext>
            </a:extLst>
          </p:cNvPr>
          <p:cNvSpPr txBox="1"/>
          <p:nvPr/>
        </p:nvSpPr>
        <p:spPr>
          <a:xfrm>
            <a:off x="803923" y="1657876"/>
            <a:ext cx="10734675" cy="461665"/>
          </a:xfrm>
          <a:prstGeom prst="rect">
            <a:avLst/>
          </a:prstGeom>
          <a:noFill/>
        </p:spPr>
        <p:txBody>
          <a:bodyPr wrap="square">
            <a:spAutoFit/>
          </a:bodyPr>
          <a:lstStyle/>
          <a:p>
            <a:r>
              <a:rPr lang="en-US" sz="2400" b="1" dirty="0">
                <a:solidFill>
                  <a:schemeClr val="bg1"/>
                </a:solidFill>
                <a:effectLst>
                  <a:glow rad="215900">
                    <a:srgbClr val="FF0000">
                      <a:alpha val="30000"/>
                    </a:srgbClr>
                  </a:glow>
                  <a:outerShdw dist="38100" dir="11100000" sx="105000" sy="105000" rotWithShape="0">
                    <a:prstClr val="black">
                      <a:alpha val="40000"/>
                    </a:prstClr>
                  </a:outerShdw>
                </a:effectLst>
              </a:rPr>
              <a:t>The global COVID-19 pandemic has forced risks and challenges to many industries</a:t>
            </a:r>
            <a:endParaRPr lang="en-US" sz="2400" dirty="0"/>
          </a:p>
        </p:txBody>
      </p:sp>
      <p:pic>
        <p:nvPicPr>
          <p:cNvPr id="34" name="Picture 33">
            <a:extLst>
              <a:ext uri="{FF2B5EF4-FFF2-40B4-BE49-F238E27FC236}">
                <a16:creationId xmlns:a16="http://schemas.microsoft.com/office/drawing/2014/main" id="{9D37E5B3-2A93-4A87-97A4-40323FA19EF1}"/>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899663" y="4804705"/>
            <a:ext cx="1502105" cy="847963"/>
          </a:xfrm>
          <a:prstGeom prst="rect">
            <a:avLst/>
          </a:prstGeom>
        </p:spPr>
      </p:pic>
      <p:sp>
        <p:nvSpPr>
          <p:cNvPr id="27" name="TextBox 26">
            <a:extLst>
              <a:ext uri="{FF2B5EF4-FFF2-40B4-BE49-F238E27FC236}">
                <a16:creationId xmlns:a16="http://schemas.microsoft.com/office/drawing/2014/main" id="{B4EC5D9F-2D1E-4F75-841A-1DAEF416549F}"/>
              </a:ext>
            </a:extLst>
          </p:cNvPr>
          <p:cNvSpPr txBox="1"/>
          <p:nvPr/>
        </p:nvSpPr>
        <p:spPr>
          <a:xfrm rot="737936">
            <a:off x="7400265" y="6328130"/>
            <a:ext cx="1878938" cy="307777"/>
          </a:xfrm>
          <a:prstGeom prst="rect">
            <a:avLst/>
          </a:prstGeom>
          <a:noFill/>
        </p:spPr>
        <p:txBody>
          <a:bodyPr wrap="square" rtlCol="0">
            <a:spAutoFit/>
          </a:bodyPr>
          <a:lstStyle/>
          <a:p>
            <a:r>
              <a:rPr lang="en-US" sz="1400" b="1" dirty="0">
                <a:solidFill>
                  <a:srgbClr val="FF0066"/>
                </a:solidFill>
                <a:effectLst>
                  <a:outerShdw blurRad="38100" dist="38100" dir="2700000" algn="tl">
                    <a:srgbClr val="000000">
                      <a:alpha val="43137"/>
                    </a:srgbClr>
                  </a:outerShdw>
                </a:effectLst>
                <a:latin typeface="DotumChe" panose="020B0503020000020004" pitchFamily="49" charset="-127"/>
                <a:ea typeface="DotumChe" panose="020B0503020000020004" pitchFamily="49" charset="-127"/>
              </a:rPr>
              <a:t>WORKFORCE</a:t>
            </a:r>
          </a:p>
        </p:txBody>
      </p:sp>
    </p:spTree>
    <p:extLst>
      <p:ext uri="{BB962C8B-B14F-4D97-AF65-F5344CB8AC3E}">
        <p14:creationId xmlns:p14="http://schemas.microsoft.com/office/powerpoint/2010/main" val="531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CFFBD1-D232-4C0C-91CB-6901EC754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443" y="5842128"/>
            <a:ext cx="4089113" cy="817823"/>
          </a:xfrm>
          <a:prstGeom prst="rect">
            <a:avLst/>
          </a:prstGeom>
        </p:spPr>
      </p:pic>
      <p:sp>
        <p:nvSpPr>
          <p:cNvPr id="8" name="Title 3">
            <a:extLst>
              <a:ext uri="{FF2B5EF4-FFF2-40B4-BE49-F238E27FC236}">
                <a16:creationId xmlns:a16="http://schemas.microsoft.com/office/drawing/2014/main" id="{D81E5107-072C-4D29-8C8E-A051D05733FB}"/>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Gathering Data – </a:t>
            </a:r>
            <a:r>
              <a:rPr lang="en-US" sz="3200" b="1" dirty="0" err="1">
                <a:solidFill>
                  <a:srgbClr val="FFFF00"/>
                </a:solidFill>
                <a:effectLst>
                  <a:outerShdw blurRad="38100" dist="38100" dir="2700000" algn="tl">
                    <a:srgbClr val="000000">
                      <a:alpha val="43137"/>
                    </a:srgbClr>
                  </a:outerShdw>
                </a:effectLst>
              </a:rPr>
              <a:t>AlphaVantage</a:t>
            </a:r>
            <a:r>
              <a:rPr lang="en-US" sz="3200" b="1" dirty="0">
                <a:solidFill>
                  <a:srgbClr val="FFFF00"/>
                </a:solidFill>
                <a:effectLst>
                  <a:outerShdw blurRad="38100" dist="38100" dir="2700000" algn="tl">
                    <a:srgbClr val="000000">
                      <a:alpha val="43137"/>
                    </a:srgbClr>
                  </a:outerShdw>
                </a:effectLst>
              </a:rPr>
              <a:t> API</a:t>
            </a:r>
          </a:p>
        </p:txBody>
      </p:sp>
      <p:sp>
        <p:nvSpPr>
          <p:cNvPr id="10" name="TextBox 9">
            <a:extLst>
              <a:ext uri="{FF2B5EF4-FFF2-40B4-BE49-F238E27FC236}">
                <a16:creationId xmlns:a16="http://schemas.microsoft.com/office/drawing/2014/main" id="{FC75EAF3-4301-4EB3-B608-45DCE7FA2192}"/>
              </a:ext>
            </a:extLst>
          </p:cNvPr>
          <p:cNvSpPr txBox="1"/>
          <p:nvPr/>
        </p:nvSpPr>
        <p:spPr>
          <a:xfrm>
            <a:off x="3456966" y="1250132"/>
            <a:ext cx="5420258" cy="646331"/>
          </a:xfrm>
          <a:prstGeom prst="rect">
            <a:avLst/>
          </a:prstGeom>
          <a:solidFill>
            <a:schemeClr val="bg1">
              <a:lumMod val="95000"/>
            </a:schemeClr>
          </a:solidFill>
        </p:spPr>
        <p:txBody>
          <a:bodyPr wrap="square">
            <a:spAutoFit/>
          </a:bodyPr>
          <a:lstStyle/>
          <a:p>
            <a:r>
              <a:rPr lang="en-US" sz="1200" b="0" dirty="0">
                <a:solidFill>
                  <a:srgbClr val="9872A2"/>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alpha_vantage.timeseries</a:t>
            </a:r>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TimeSeries</a:t>
            </a:r>
            <a:endParaRPr lang="en-US" sz="1200" b="0" dirty="0">
              <a:solidFill>
                <a:srgbClr val="000000"/>
              </a:solidFill>
              <a:effectLst/>
              <a:latin typeface="Consolas" panose="020B0609020204030204" pitchFamily="49" charset="0"/>
            </a:endParaRPr>
          </a:p>
          <a:p>
            <a:r>
              <a:rPr lang="en-US" sz="1200" b="0" dirty="0">
                <a:solidFill>
                  <a:srgbClr val="9872A2"/>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alpha_vantage.sectorperformance</a:t>
            </a:r>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SectorPerformances</a:t>
            </a:r>
            <a:endParaRPr lang="en-US" sz="1200" b="0" dirty="0">
              <a:solidFill>
                <a:srgbClr val="000000"/>
              </a:solidFill>
              <a:effectLst/>
              <a:latin typeface="Consolas" panose="020B0609020204030204" pitchFamily="49" charset="0"/>
            </a:endParaRPr>
          </a:p>
          <a:p>
            <a:r>
              <a:rPr lang="en-US" sz="1200" b="0" dirty="0">
                <a:solidFill>
                  <a:srgbClr val="9872A2"/>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config </a:t>
            </a:r>
            <a:r>
              <a:rPr lang="en-US" sz="1200" b="0" dirty="0">
                <a:solidFill>
                  <a:srgbClr val="9872A2"/>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akey</a:t>
            </a:r>
            <a:endParaRPr lang="en-US" sz="12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7BBF6EEE-A983-48F3-AC6D-09E4F6B35AFE}"/>
              </a:ext>
            </a:extLst>
          </p:cNvPr>
          <p:cNvSpPr txBox="1"/>
          <p:nvPr/>
        </p:nvSpPr>
        <p:spPr>
          <a:xfrm>
            <a:off x="0" y="2425404"/>
            <a:ext cx="5598086" cy="3231654"/>
          </a:xfrm>
          <a:prstGeom prst="rect">
            <a:avLst/>
          </a:prstGeom>
          <a:solidFill>
            <a:schemeClr val="bg1">
              <a:lumMod val="95000"/>
            </a:schemeClr>
          </a:solidFill>
        </p:spPr>
        <p:txBody>
          <a:bodyPr wrap="square">
            <a:spAutoFit/>
          </a:bodyPr>
          <a:lstStyle/>
          <a:p>
            <a:r>
              <a:rPr lang="en-US" sz="1200" b="0" dirty="0" err="1">
                <a:solidFill>
                  <a:srgbClr val="000000"/>
                </a:solidFill>
                <a:effectLst/>
                <a:latin typeface="Consolas" panose="020B0609020204030204" pitchFamily="49" charset="0"/>
              </a:rPr>
              <a:t>ts</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TimeSeries</a:t>
            </a:r>
            <a:r>
              <a:rPr lang="en-US" sz="1200" b="0" dirty="0">
                <a:solidFill>
                  <a:srgbClr val="000000"/>
                </a:solidFill>
                <a:effectLst/>
                <a:latin typeface="Consolas" panose="020B0609020204030204" pitchFamily="49" charset="0"/>
              </a:rPr>
              <a:t>(</a:t>
            </a:r>
            <a:r>
              <a:rPr lang="en-US" sz="1200" b="0" dirty="0">
                <a:solidFill>
                  <a:srgbClr val="6089B4"/>
                </a:solidFill>
                <a:effectLst/>
                <a:latin typeface="Consolas" panose="020B0609020204030204" pitchFamily="49" charset="0"/>
              </a:rPr>
              <a:t>key=</a:t>
            </a:r>
            <a:r>
              <a:rPr lang="en-US" sz="1200" b="0" dirty="0" err="1">
                <a:solidFill>
                  <a:srgbClr val="000000"/>
                </a:solidFill>
                <a:effectLst/>
                <a:latin typeface="Consolas" panose="020B0609020204030204" pitchFamily="49" charset="0"/>
              </a:rPr>
              <a:t>akey</a:t>
            </a:r>
            <a:r>
              <a:rPr lang="en-US" sz="1200" b="0" dirty="0">
                <a:solidFill>
                  <a:srgbClr val="000000"/>
                </a:solidFill>
                <a:effectLst/>
                <a:latin typeface="Consolas" panose="020B0609020204030204" pitchFamily="49" charset="0"/>
              </a:rPr>
              <a:t>, </a:t>
            </a:r>
            <a:r>
              <a:rPr lang="en-US" sz="1200" b="0" dirty="0" err="1">
                <a:solidFill>
                  <a:srgbClr val="6089B4"/>
                </a:solidFill>
                <a:effectLst/>
                <a:latin typeface="Consolas" panose="020B0609020204030204" pitchFamily="49" charset="0"/>
              </a:rPr>
              <a:t>output_format</a:t>
            </a:r>
            <a:r>
              <a:rPr lang="en-US" sz="1200" b="0" dirty="0">
                <a:solidFill>
                  <a:srgbClr val="6089B4"/>
                </a:solidFill>
                <a:effectLst/>
                <a:latin typeface="Consolas" panose="020B0609020204030204" pitchFamily="49" charset="0"/>
              </a:rPr>
              <a:t>=</a:t>
            </a:r>
            <a:r>
              <a:rPr lang="en-US" sz="1200" b="0" dirty="0">
                <a:solidFill>
                  <a:srgbClr val="9AA83A"/>
                </a:solidFill>
                <a:effectLst/>
                <a:latin typeface="Consolas" panose="020B0609020204030204" pitchFamily="49" charset="0"/>
              </a:rPr>
              <a:t>'pandas'</a:t>
            </a:r>
            <a:r>
              <a:rPr lang="en-US" sz="1200" b="0" dirty="0">
                <a:solidFill>
                  <a:srgbClr val="000000"/>
                </a:solidFill>
                <a:effectLst/>
                <a:latin typeface="Consolas" panose="020B0609020204030204" pitchFamily="49" charset="0"/>
              </a:rPr>
              <a:t>, </a:t>
            </a:r>
            <a:r>
              <a:rPr lang="en-US" sz="1200" b="0" dirty="0" err="1">
                <a:solidFill>
                  <a:srgbClr val="6089B4"/>
                </a:solidFill>
                <a:effectLst/>
                <a:latin typeface="Consolas" panose="020B0609020204030204" pitchFamily="49" charset="0"/>
              </a:rPr>
              <a:t>indexing_type</a:t>
            </a:r>
            <a:r>
              <a:rPr lang="en-US" sz="1200" b="0" dirty="0">
                <a:solidFill>
                  <a:srgbClr val="6089B4"/>
                </a:solidFill>
                <a:effectLst/>
                <a:latin typeface="Consolas" panose="020B0609020204030204" pitchFamily="49" charset="0"/>
              </a:rPr>
              <a:t>=</a:t>
            </a:r>
            <a:r>
              <a:rPr lang="en-US" sz="1200" b="0" dirty="0">
                <a:solidFill>
                  <a:srgbClr val="9AA83A"/>
                </a:solidFill>
                <a:effectLst/>
                <a:latin typeface="Consolas" panose="020B0609020204030204" pitchFamily="49" charset="0"/>
              </a:rPr>
              <a:t>'integer'</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data, </a:t>
            </a:r>
            <a:r>
              <a:rPr lang="en-US" sz="1200" b="0" dirty="0" err="1">
                <a:solidFill>
                  <a:srgbClr val="000000"/>
                </a:solidFill>
                <a:effectLst/>
                <a:latin typeface="Consolas" panose="020B0609020204030204" pitchFamily="49" charset="0"/>
              </a:rPr>
              <a:t>meta_data</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ts.get_monthly</a:t>
            </a:r>
            <a:r>
              <a:rPr lang="en-US" sz="1200" b="0" dirty="0">
                <a:solidFill>
                  <a:srgbClr val="000000"/>
                </a:solidFill>
                <a:effectLst/>
                <a:latin typeface="Consolas" panose="020B0609020204030204" pitchFamily="49" charset="0"/>
              </a:rPr>
              <a:t>(</a:t>
            </a:r>
            <a:r>
              <a:rPr lang="en-US" sz="1200" b="0" dirty="0">
                <a:solidFill>
                  <a:srgbClr val="9AA83A"/>
                </a:solidFill>
                <a:effectLst/>
                <a:latin typeface="Consolas" panose="020B0609020204030204" pitchFamily="49" charset="0"/>
              </a:rPr>
              <a:t>'AAN'</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data[</a:t>
            </a:r>
            <a:r>
              <a:rPr lang="en-US" sz="1200" b="0" dirty="0">
                <a:solidFill>
                  <a:srgbClr val="9AA83A"/>
                </a:solidFill>
                <a:effectLst/>
                <a:latin typeface="Consolas" panose="020B0609020204030204" pitchFamily="49" charset="0"/>
              </a:rPr>
              <a:t>'Ticker'</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9AA83A"/>
                </a:solidFill>
                <a:effectLst/>
                <a:latin typeface="Consolas" panose="020B0609020204030204" pitchFamily="49" charset="0"/>
              </a:rPr>
              <a:t>'AAN'</a:t>
            </a:r>
            <a:endParaRPr lang="en-US" sz="1200" b="0" dirty="0">
              <a:solidFill>
                <a:srgbClr val="000000"/>
              </a:solidFill>
              <a:effectLst/>
              <a:latin typeface="Consolas" panose="020B0609020204030204" pitchFamily="49" charset="0"/>
            </a:endParaRPr>
          </a:p>
          <a:p>
            <a:r>
              <a:rPr lang="en-US" sz="1200" b="0" dirty="0" err="1">
                <a:solidFill>
                  <a:srgbClr val="000000"/>
                </a:solidFill>
                <a:effectLst/>
                <a:latin typeface="Consolas" panose="020B0609020204030204" pitchFamily="49" charset="0"/>
              </a:rPr>
              <a:t>data.to_csv</a:t>
            </a:r>
            <a:r>
              <a:rPr lang="en-US" sz="1200" b="0" dirty="0">
                <a:solidFill>
                  <a:srgbClr val="000000"/>
                </a:solidFill>
                <a:effectLst/>
                <a:latin typeface="Consolas" panose="020B0609020204030204" pitchFamily="49" charset="0"/>
              </a:rPr>
              <a:t>(</a:t>
            </a:r>
            <a:r>
              <a:rPr lang="en-US" sz="1200" b="0" dirty="0">
                <a:solidFill>
                  <a:srgbClr val="9AA83A"/>
                </a:solidFill>
                <a:effectLst/>
                <a:latin typeface="Consolas" panose="020B0609020204030204" pitchFamily="49" charset="0"/>
              </a:rPr>
              <a:t>'</a:t>
            </a:r>
            <a:r>
              <a:rPr lang="en-US" sz="1200" b="0" dirty="0" err="1">
                <a:solidFill>
                  <a:srgbClr val="9AA83A"/>
                </a:solidFill>
                <a:effectLst/>
                <a:latin typeface="Consolas" panose="020B0609020204030204" pitchFamily="49" charset="0"/>
              </a:rPr>
              <a:t>api</a:t>
            </a:r>
            <a:r>
              <a:rPr lang="en-US" sz="1200" b="0" dirty="0">
                <a:solidFill>
                  <a:srgbClr val="9AA83A"/>
                </a:solidFill>
                <a:effectLst/>
                <a:latin typeface="Consolas" panose="020B0609020204030204" pitchFamily="49" charset="0"/>
              </a:rPr>
              <a:t>-data/stock_prices.csv'</a:t>
            </a:r>
            <a:r>
              <a:rPr lang="en-US" sz="1200" b="0" dirty="0">
                <a:solidFill>
                  <a:srgbClr val="000000"/>
                </a:solidFill>
                <a:effectLst/>
                <a:latin typeface="Consolas" panose="020B0609020204030204" pitchFamily="49" charset="0"/>
              </a:rPr>
              <a:t>)</a:t>
            </a:r>
          </a:p>
          <a:p>
            <a:r>
              <a:rPr lang="en-US" sz="1200" b="0" dirty="0">
                <a:solidFill>
                  <a:srgbClr val="9872A2"/>
                </a:solidFill>
                <a:effectLst/>
                <a:latin typeface="Consolas" panose="020B0609020204030204" pitchFamily="49" charset="0"/>
              </a:rPr>
              <a:t>for</a:t>
            </a:r>
            <a:r>
              <a:rPr lang="en-US" sz="1200" b="0" dirty="0">
                <a:solidFill>
                  <a:srgbClr val="000000"/>
                </a:solidFill>
                <a:effectLst/>
                <a:latin typeface="Consolas" panose="020B0609020204030204" pitchFamily="49" charset="0"/>
              </a:rPr>
              <a:t> stock </a:t>
            </a:r>
            <a:r>
              <a:rPr lang="en-US" sz="1200" b="0" dirty="0">
                <a:solidFill>
                  <a:srgbClr val="9872A2"/>
                </a:solidFill>
                <a:effectLst/>
                <a:latin typeface="Consolas" panose="020B0609020204030204" pitchFamily="49" charset="0"/>
              </a:rPr>
              <a:t>in</a:t>
            </a:r>
            <a:r>
              <a:rPr lang="en-US" sz="1200" b="0" dirty="0">
                <a:solidFill>
                  <a:srgbClr val="000000"/>
                </a:solidFill>
                <a:effectLst/>
                <a:latin typeface="Consolas" panose="020B0609020204030204" pitchFamily="49" charset="0"/>
              </a:rPr>
              <a:t> stocks:</a:t>
            </a:r>
          </a:p>
          <a:p>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try</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data, </a:t>
            </a:r>
            <a:r>
              <a:rPr lang="en-US" sz="1200" b="0" dirty="0" err="1">
                <a:solidFill>
                  <a:srgbClr val="000000"/>
                </a:solidFill>
                <a:effectLst/>
                <a:latin typeface="Consolas" panose="020B0609020204030204" pitchFamily="49" charset="0"/>
              </a:rPr>
              <a:t>meta_data</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ts.get_monthly</a:t>
            </a:r>
            <a:r>
              <a:rPr lang="en-US" sz="1200" b="0" dirty="0">
                <a:solidFill>
                  <a:srgbClr val="000000"/>
                </a:solidFill>
                <a:effectLst/>
                <a:latin typeface="Consolas" panose="020B0609020204030204" pitchFamily="49" charset="0"/>
              </a:rPr>
              <a:t>(stock)</a:t>
            </a:r>
          </a:p>
          <a:p>
            <a:r>
              <a:rPr lang="en-US" sz="1200" b="0" dirty="0">
                <a:solidFill>
                  <a:srgbClr val="000000"/>
                </a:solidFill>
                <a:effectLst/>
                <a:latin typeface="Consolas" panose="020B0609020204030204" pitchFamily="49" charset="0"/>
              </a:rPr>
              <a:t>        data[</a:t>
            </a:r>
            <a:r>
              <a:rPr lang="en-US" sz="1200" b="0" dirty="0">
                <a:solidFill>
                  <a:srgbClr val="9AA83A"/>
                </a:solidFill>
                <a:effectLst/>
                <a:latin typeface="Consolas" panose="020B0609020204030204" pitchFamily="49" charset="0"/>
              </a:rPr>
              <a:t>'Ticker'</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a:t>
            </a:r>
            <a:r>
              <a:rPr lang="en-US" sz="1200" b="0" dirty="0">
                <a:solidFill>
                  <a:srgbClr val="000000"/>
                </a:solidFill>
                <a:effectLst/>
                <a:latin typeface="Consolas" panose="020B0609020204030204" pitchFamily="49" charset="0"/>
              </a:rPr>
              <a:t> stock</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data.to_csv</a:t>
            </a:r>
            <a:r>
              <a:rPr lang="en-US" sz="1200" b="0" dirty="0">
                <a:solidFill>
                  <a:srgbClr val="000000"/>
                </a:solidFill>
                <a:effectLst/>
                <a:latin typeface="Consolas" panose="020B0609020204030204" pitchFamily="49" charset="0"/>
              </a:rPr>
              <a:t>(</a:t>
            </a:r>
            <a:r>
              <a:rPr lang="en-US" sz="1200" b="0" dirty="0">
                <a:solidFill>
                  <a:srgbClr val="9AA83A"/>
                </a:solidFill>
                <a:effectLst/>
                <a:latin typeface="Consolas" panose="020B0609020204030204" pitchFamily="49" charset="0"/>
              </a:rPr>
              <a:t>'</a:t>
            </a:r>
            <a:r>
              <a:rPr lang="en-US" sz="1200" b="0" dirty="0" err="1">
                <a:solidFill>
                  <a:srgbClr val="9AA83A"/>
                </a:solidFill>
                <a:effectLst/>
                <a:latin typeface="Consolas" panose="020B0609020204030204" pitchFamily="49" charset="0"/>
              </a:rPr>
              <a:t>api</a:t>
            </a:r>
            <a:r>
              <a:rPr lang="en-US" sz="1200" b="0" dirty="0">
                <a:solidFill>
                  <a:srgbClr val="9AA83A"/>
                </a:solidFill>
                <a:effectLst/>
                <a:latin typeface="Consolas" panose="020B0609020204030204" pitchFamily="49" charset="0"/>
              </a:rPr>
              <a:t>- 	data/stock_prices.csv'</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mode=</a:t>
            </a:r>
            <a:r>
              <a:rPr lang="en-US" sz="1200" b="0" dirty="0">
                <a:solidFill>
                  <a:srgbClr val="9AA83A"/>
                </a:solidFill>
                <a:effectLst/>
                <a:latin typeface="Consolas" panose="020B0609020204030204" pitchFamily="49" charset="0"/>
              </a:rPr>
              <a:t>'a'</a:t>
            </a:r>
            <a:r>
              <a:rPr lang="en-US" sz="1200" b="0" dirty="0">
                <a:solidFill>
                  <a:srgbClr val="000000"/>
                </a:solidFill>
                <a:effectLst/>
                <a:latin typeface="Consolas" panose="020B0609020204030204" pitchFamily="49" charset="0"/>
              </a:rPr>
              <a:t>, </a:t>
            </a:r>
            <a:r>
              <a:rPr lang="en-US" sz="1200" b="0" dirty="0">
                <a:solidFill>
                  <a:srgbClr val="6089B4"/>
                </a:solidFill>
                <a:effectLst/>
                <a:latin typeface="Consolas" panose="020B0609020204030204" pitchFamily="49" charset="0"/>
              </a:rPr>
              <a:t>header=</a:t>
            </a:r>
            <a:r>
              <a:rPr lang="en-US" sz="1200" b="0" dirty="0">
                <a:solidFill>
                  <a:srgbClr val="408080"/>
                </a:solidFill>
                <a:effectLst/>
                <a:latin typeface="Consolas" panose="020B0609020204030204" pitchFamily="49" charset="0"/>
              </a:rPr>
              <a:t>False</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time.sleep</a:t>
            </a:r>
            <a:r>
              <a:rPr lang="en-US" sz="1200" b="0" dirty="0">
                <a:solidFill>
                  <a:srgbClr val="000000"/>
                </a:solidFill>
                <a:effectLst/>
                <a:latin typeface="Consolas" panose="020B0609020204030204" pitchFamily="49" charset="0"/>
              </a:rPr>
              <a:t>(</a:t>
            </a:r>
            <a:r>
              <a:rPr lang="en-US" sz="1200" b="0" dirty="0">
                <a:solidFill>
                  <a:srgbClr val="6089B4"/>
                </a:solidFill>
                <a:effectLst/>
                <a:latin typeface="Consolas" panose="020B0609020204030204" pitchFamily="49" charset="0"/>
              </a:rPr>
              <a:t>2.5</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print</a:t>
            </a:r>
            <a:r>
              <a:rPr lang="en-US" sz="1200" b="0" dirty="0">
                <a:solidFill>
                  <a:srgbClr val="000000"/>
                </a:solidFill>
                <a:effectLst/>
                <a:latin typeface="Consolas" panose="020B0609020204030204" pitchFamily="49" charset="0"/>
              </a:rPr>
              <a:t>(</a:t>
            </a:r>
            <a:r>
              <a:rPr lang="en-US" sz="1200" b="0" dirty="0">
                <a:solidFill>
                  <a:srgbClr val="9872A2"/>
                </a:solidFill>
                <a:effectLst/>
                <a:latin typeface="Consolas" panose="020B0609020204030204" pitchFamily="49" charset="0"/>
              </a:rPr>
              <a:t>f</a:t>
            </a:r>
            <a:r>
              <a:rPr lang="en-US" sz="1200" b="0" dirty="0">
                <a:solidFill>
                  <a:srgbClr val="9AA83A"/>
                </a:solidFill>
                <a:effectLst/>
                <a:latin typeface="Consolas" panose="020B0609020204030204" pitchFamily="49" charset="0"/>
              </a:rPr>
              <a:t>'</a:t>
            </a:r>
            <a:r>
              <a:rPr lang="en-US" sz="1200" b="0" dirty="0">
                <a:solidFill>
                  <a:srgbClr val="808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stock</a:t>
            </a:r>
            <a:r>
              <a:rPr lang="en-US" sz="1200" b="0" dirty="0">
                <a:solidFill>
                  <a:srgbClr val="8080FF"/>
                </a:solidFill>
                <a:effectLst/>
                <a:latin typeface="Consolas" panose="020B0609020204030204" pitchFamily="49" charset="0"/>
              </a:rPr>
              <a:t>}</a:t>
            </a:r>
            <a:r>
              <a:rPr lang="en-US" sz="1200" b="0" dirty="0">
                <a:solidFill>
                  <a:srgbClr val="9AA83A"/>
                </a:solidFill>
                <a:effectLst/>
                <a:latin typeface="Consolas" panose="020B0609020204030204" pitchFamily="49" charset="0"/>
              </a:rPr>
              <a:t> data found. Appending to CSV'</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except</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print</a:t>
            </a:r>
            <a:r>
              <a:rPr lang="en-US" sz="1200" b="0" dirty="0">
                <a:solidFill>
                  <a:srgbClr val="000000"/>
                </a:solidFill>
                <a:effectLst/>
                <a:latin typeface="Consolas" panose="020B0609020204030204" pitchFamily="49" charset="0"/>
              </a:rPr>
              <a:t>(</a:t>
            </a:r>
            <a:r>
              <a:rPr lang="en-US" sz="1200" b="0" dirty="0">
                <a:solidFill>
                  <a:srgbClr val="9872A2"/>
                </a:solidFill>
                <a:effectLst/>
                <a:latin typeface="Consolas" panose="020B0609020204030204" pitchFamily="49" charset="0"/>
              </a:rPr>
              <a:t>f</a:t>
            </a:r>
            <a:r>
              <a:rPr lang="en-US" sz="1200" b="0" dirty="0">
                <a:solidFill>
                  <a:srgbClr val="9AA83A"/>
                </a:solidFill>
                <a:effectLst/>
                <a:latin typeface="Consolas" panose="020B0609020204030204" pitchFamily="49" charset="0"/>
              </a:rPr>
              <a:t>'</a:t>
            </a:r>
            <a:r>
              <a:rPr lang="en-US" sz="1200" b="0" dirty="0">
                <a:solidFill>
                  <a:srgbClr val="8080FF"/>
                </a:solidFill>
                <a:effectLst/>
                <a:latin typeface="Consolas" panose="020B0609020204030204" pitchFamily="49" charset="0"/>
              </a:rPr>
              <a:t>{</a:t>
            </a:r>
            <a:r>
              <a:rPr lang="en-US" sz="1200" b="0" dirty="0">
                <a:solidFill>
                  <a:srgbClr val="000000"/>
                </a:solidFill>
                <a:effectLst/>
                <a:latin typeface="Consolas" panose="020B0609020204030204" pitchFamily="49" charset="0"/>
              </a:rPr>
              <a:t>stock</a:t>
            </a:r>
            <a:r>
              <a:rPr lang="en-US" sz="1200" b="0" dirty="0">
                <a:solidFill>
                  <a:srgbClr val="8080FF"/>
                </a:solidFill>
                <a:effectLst/>
                <a:latin typeface="Consolas" panose="020B0609020204030204" pitchFamily="49" charset="0"/>
              </a:rPr>
              <a:t>}</a:t>
            </a:r>
            <a:r>
              <a:rPr lang="en-US" sz="1200" b="0" dirty="0">
                <a:solidFill>
                  <a:srgbClr val="9AA83A"/>
                </a:solidFill>
                <a:effectLst/>
                <a:latin typeface="Consolas" panose="020B0609020204030204" pitchFamily="49" charset="0"/>
              </a:rPr>
              <a:t> not available. No data added.'</a:t>
            </a:r>
            <a:r>
              <a:rPr lang="en-US" sz="1200" b="0" dirty="0">
                <a:solidFill>
                  <a:srgbClr val="000000"/>
                </a:solidFill>
                <a:effectLst/>
                <a:latin typeface="Consolas" panose="020B0609020204030204" pitchFamily="49" charset="0"/>
              </a:rPr>
              <a:t>)</a:t>
            </a:r>
          </a:p>
          <a:p>
            <a:r>
              <a:rPr lang="en-US" sz="1200" b="0" dirty="0">
                <a:solidFill>
                  <a:srgbClr val="000000"/>
                </a:solidFill>
                <a:effectLst/>
                <a:latin typeface="Consolas" panose="020B0609020204030204" pitchFamily="49" charset="0"/>
              </a:rPr>
              <a:t>        </a:t>
            </a:r>
            <a:r>
              <a:rPr lang="en-US" sz="1200" b="0" dirty="0">
                <a:solidFill>
                  <a:srgbClr val="9872A2"/>
                </a:solidFill>
                <a:effectLst/>
                <a:latin typeface="Consolas" panose="020B0609020204030204" pitchFamily="49" charset="0"/>
              </a:rPr>
              <a:t>pass</a:t>
            </a:r>
            <a:endParaRPr lang="en-US" sz="1200" b="0" dirty="0">
              <a:solidFill>
                <a:srgbClr val="000000"/>
              </a:solidFill>
              <a:effectLst/>
              <a:latin typeface="Consolas" panose="020B0609020204030204" pitchFamily="49" charset="0"/>
            </a:endParaRPr>
          </a:p>
          <a:p>
            <a:r>
              <a:rPr lang="en-US" sz="1200" b="0" dirty="0">
                <a:solidFill>
                  <a:srgbClr val="9872A2"/>
                </a:solidFill>
                <a:effectLst/>
                <a:latin typeface="Consolas" panose="020B0609020204030204" pitchFamily="49" charset="0"/>
              </a:rPr>
              <a:t>print</a:t>
            </a:r>
            <a:r>
              <a:rPr lang="en-US" sz="1200" b="0" dirty="0">
                <a:solidFill>
                  <a:srgbClr val="000000"/>
                </a:solidFill>
                <a:effectLst/>
                <a:latin typeface="Consolas" panose="020B0609020204030204" pitchFamily="49" charset="0"/>
              </a:rPr>
              <a:t>(</a:t>
            </a:r>
            <a:r>
              <a:rPr lang="en-US" sz="1200" b="0" dirty="0" err="1">
                <a:solidFill>
                  <a:srgbClr val="9872A2"/>
                </a:solidFill>
                <a:effectLst/>
                <a:latin typeface="Consolas" panose="020B0609020204030204" pitchFamily="49" charset="0"/>
              </a:rPr>
              <a:t>f</a:t>
            </a:r>
            <a:r>
              <a:rPr lang="en-US" sz="1200" b="0" dirty="0" err="1">
                <a:solidFill>
                  <a:srgbClr val="9AA83A"/>
                </a:solidFill>
                <a:effectLst/>
                <a:latin typeface="Consolas" panose="020B0609020204030204" pitchFamily="49" charset="0"/>
              </a:rPr>
              <a:t>'Data</a:t>
            </a:r>
            <a:r>
              <a:rPr lang="en-US" sz="1200" b="0" dirty="0">
                <a:solidFill>
                  <a:srgbClr val="9AA83A"/>
                </a:solidFill>
                <a:effectLst/>
                <a:latin typeface="Consolas" panose="020B0609020204030204" pitchFamily="49" charset="0"/>
              </a:rPr>
              <a:t> Done'</a:t>
            </a:r>
            <a:r>
              <a:rPr lang="en-US" sz="1200" b="0" dirty="0">
                <a:solidFill>
                  <a:srgbClr val="000000"/>
                </a:solidFill>
                <a:effectLst/>
                <a:latin typeface="Consolas" panose="020B0609020204030204" pitchFamily="49" charset="0"/>
              </a:rPr>
              <a:t>)</a:t>
            </a:r>
          </a:p>
        </p:txBody>
      </p:sp>
      <p:sp>
        <p:nvSpPr>
          <p:cNvPr id="13" name="TextBox 12">
            <a:extLst>
              <a:ext uri="{FF2B5EF4-FFF2-40B4-BE49-F238E27FC236}">
                <a16:creationId xmlns:a16="http://schemas.microsoft.com/office/drawing/2014/main" id="{0DCD7D24-DD3F-4953-B053-A843A33354B9}"/>
              </a:ext>
            </a:extLst>
          </p:cNvPr>
          <p:cNvSpPr txBox="1"/>
          <p:nvPr/>
        </p:nvSpPr>
        <p:spPr>
          <a:xfrm>
            <a:off x="4051443" y="886691"/>
            <a:ext cx="3762521" cy="369332"/>
          </a:xfrm>
          <a:prstGeom prst="rect">
            <a:avLst/>
          </a:prstGeom>
          <a:noFill/>
        </p:spPr>
        <p:txBody>
          <a:bodyPr wrap="square" rtlCol="0">
            <a:spAutoFit/>
          </a:bodyPr>
          <a:lstStyle/>
          <a:p>
            <a:pPr algn="ctr"/>
            <a:r>
              <a:rPr lang="en-US" dirty="0">
                <a:solidFill>
                  <a:schemeClr val="bg1"/>
                </a:solidFill>
              </a:rPr>
              <a:t>Installing Package</a:t>
            </a:r>
          </a:p>
        </p:txBody>
      </p:sp>
      <p:sp>
        <p:nvSpPr>
          <p:cNvPr id="15" name="TextBox 14">
            <a:extLst>
              <a:ext uri="{FF2B5EF4-FFF2-40B4-BE49-F238E27FC236}">
                <a16:creationId xmlns:a16="http://schemas.microsoft.com/office/drawing/2014/main" id="{12A770DF-4AE6-4131-9911-BC825D592F49}"/>
              </a:ext>
            </a:extLst>
          </p:cNvPr>
          <p:cNvSpPr txBox="1"/>
          <p:nvPr/>
        </p:nvSpPr>
        <p:spPr>
          <a:xfrm>
            <a:off x="583320" y="2058393"/>
            <a:ext cx="3762521" cy="369332"/>
          </a:xfrm>
          <a:prstGeom prst="rect">
            <a:avLst/>
          </a:prstGeom>
          <a:noFill/>
        </p:spPr>
        <p:txBody>
          <a:bodyPr wrap="square" rtlCol="0">
            <a:spAutoFit/>
          </a:bodyPr>
          <a:lstStyle/>
          <a:p>
            <a:pPr algn="ctr"/>
            <a:r>
              <a:rPr lang="en-US" dirty="0">
                <a:solidFill>
                  <a:schemeClr val="bg1"/>
                </a:solidFill>
              </a:rPr>
              <a:t>Gathering Stock Prices</a:t>
            </a:r>
          </a:p>
        </p:txBody>
      </p:sp>
      <p:pic>
        <p:nvPicPr>
          <p:cNvPr id="18" name="Picture 17">
            <a:extLst>
              <a:ext uri="{FF2B5EF4-FFF2-40B4-BE49-F238E27FC236}">
                <a16:creationId xmlns:a16="http://schemas.microsoft.com/office/drawing/2014/main" id="{B6BC22FE-25B8-4120-B3A4-DD8E9D61B6D7}"/>
              </a:ext>
            </a:extLst>
          </p:cNvPr>
          <p:cNvPicPr>
            <a:picLocks noChangeAspect="1"/>
          </p:cNvPicPr>
          <p:nvPr/>
        </p:nvPicPr>
        <p:blipFill>
          <a:blip r:embed="rId4"/>
          <a:stretch>
            <a:fillRect/>
          </a:stretch>
        </p:blipFill>
        <p:spPr>
          <a:xfrm>
            <a:off x="6829080" y="2018508"/>
            <a:ext cx="5000625" cy="3638550"/>
          </a:xfrm>
          <a:prstGeom prst="rect">
            <a:avLst/>
          </a:prstGeom>
          <a:solidFill>
            <a:schemeClr val="bg1">
              <a:lumMod val="95000"/>
            </a:schemeClr>
          </a:solidFill>
        </p:spPr>
      </p:pic>
      <p:sp>
        <p:nvSpPr>
          <p:cNvPr id="19" name="Arrow: Right 18">
            <a:extLst>
              <a:ext uri="{FF2B5EF4-FFF2-40B4-BE49-F238E27FC236}">
                <a16:creationId xmlns:a16="http://schemas.microsoft.com/office/drawing/2014/main" id="{6DE5B43C-8890-4719-97D1-250ADFAC549C}"/>
              </a:ext>
            </a:extLst>
          </p:cNvPr>
          <p:cNvSpPr/>
          <p:nvPr/>
        </p:nvSpPr>
        <p:spPr>
          <a:xfrm>
            <a:off x="5769231" y="3497541"/>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069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CFFBD1-D232-4C0C-91CB-6901EC754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1443" y="5842128"/>
            <a:ext cx="4089113" cy="817823"/>
          </a:xfrm>
          <a:prstGeom prst="rect">
            <a:avLst/>
          </a:prstGeom>
          <a:noFill/>
        </p:spPr>
      </p:pic>
      <p:sp>
        <p:nvSpPr>
          <p:cNvPr id="8" name="Title 3">
            <a:extLst>
              <a:ext uri="{FF2B5EF4-FFF2-40B4-BE49-F238E27FC236}">
                <a16:creationId xmlns:a16="http://schemas.microsoft.com/office/drawing/2014/main" id="{D81E5107-072C-4D29-8C8E-A051D05733FB}"/>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Gathering Data – </a:t>
            </a:r>
            <a:r>
              <a:rPr lang="en-US" sz="3200" b="1" dirty="0" err="1">
                <a:solidFill>
                  <a:srgbClr val="FFFF00"/>
                </a:solidFill>
                <a:effectLst>
                  <a:outerShdw blurRad="38100" dist="38100" dir="2700000" algn="tl">
                    <a:srgbClr val="000000">
                      <a:alpha val="43137"/>
                    </a:srgbClr>
                  </a:outerShdw>
                </a:effectLst>
              </a:rPr>
              <a:t>AlphaVantage</a:t>
            </a:r>
            <a:r>
              <a:rPr lang="en-US" sz="3200" b="1" dirty="0">
                <a:solidFill>
                  <a:srgbClr val="FFFF00"/>
                </a:solidFill>
                <a:effectLst>
                  <a:outerShdw blurRad="38100" dist="38100" dir="2700000" algn="tl">
                    <a:srgbClr val="000000">
                      <a:alpha val="43137"/>
                    </a:srgbClr>
                  </a:outerShdw>
                </a:effectLst>
              </a:rPr>
              <a:t> API</a:t>
            </a:r>
          </a:p>
        </p:txBody>
      </p:sp>
      <p:sp>
        <p:nvSpPr>
          <p:cNvPr id="10" name="TextBox 9">
            <a:extLst>
              <a:ext uri="{FF2B5EF4-FFF2-40B4-BE49-F238E27FC236}">
                <a16:creationId xmlns:a16="http://schemas.microsoft.com/office/drawing/2014/main" id="{FC75EAF3-4301-4EB3-B608-45DCE7FA2192}"/>
              </a:ext>
            </a:extLst>
          </p:cNvPr>
          <p:cNvSpPr txBox="1"/>
          <p:nvPr/>
        </p:nvSpPr>
        <p:spPr>
          <a:xfrm>
            <a:off x="3456966" y="1250132"/>
            <a:ext cx="5420258" cy="646331"/>
          </a:xfrm>
          <a:prstGeom prst="rect">
            <a:avLst/>
          </a:prstGeom>
          <a:solidFill>
            <a:schemeClr val="bg1">
              <a:lumMod val="95000"/>
            </a:schemeClr>
          </a:solidFill>
        </p:spPr>
        <p:txBody>
          <a:bodyPr wrap="square">
            <a:spAutoFit/>
          </a:bodyPr>
          <a:lstStyle>
            <a:defPPr>
              <a:defRPr lang="en-US"/>
            </a:defPPr>
            <a:lvl1pPr>
              <a:defRPr sz="1200" b="0">
                <a:solidFill>
                  <a:srgbClr val="000000"/>
                </a:solidFill>
                <a:effectLst/>
                <a:latin typeface="Consolas" panose="020B0609020204030204" pitchFamily="49" charset="0"/>
              </a:defRPr>
            </a:lvl1pPr>
          </a:lstStyle>
          <a:p>
            <a:r>
              <a:rPr lang="en-US" dirty="0"/>
              <a:t>from </a:t>
            </a:r>
            <a:r>
              <a:rPr lang="en-US" dirty="0" err="1"/>
              <a:t>alpha_vantage.timeseries</a:t>
            </a:r>
            <a:r>
              <a:rPr lang="en-US" dirty="0"/>
              <a:t> import </a:t>
            </a:r>
            <a:r>
              <a:rPr lang="en-US" dirty="0" err="1"/>
              <a:t>TimeSeries</a:t>
            </a:r>
            <a:endParaRPr lang="en-US" dirty="0"/>
          </a:p>
          <a:p>
            <a:r>
              <a:rPr lang="en-US" dirty="0"/>
              <a:t>from </a:t>
            </a:r>
            <a:r>
              <a:rPr lang="en-US" dirty="0" err="1"/>
              <a:t>alpha_vantage.sectorperformance</a:t>
            </a:r>
            <a:r>
              <a:rPr lang="en-US" dirty="0"/>
              <a:t> import </a:t>
            </a:r>
            <a:r>
              <a:rPr lang="en-US" dirty="0" err="1"/>
              <a:t>SectorPerformances</a:t>
            </a:r>
            <a:endParaRPr lang="en-US" dirty="0"/>
          </a:p>
          <a:p>
            <a:r>
              <a:rPr lang="en-US" dirty="0"/>
              <a:t>from config import </a:t>
            </a:r>
            <a:r>
              <a:rPr lang="en-US" dirty="0" err="1"/>
              <a:t>akey</a:t>
            </a:r>
            <a:endParaRPr lang="en-US" dirty="0"/>
          </a:p>
        </p:txBody>
      </p:sp>
      <p:sp>
        <p:nvSpPr>
          <p:cNvPr id="12" name="TextBox 11">
            <a:extLst>
              <a:ext uri="{FF2B5EF4-FFF2-40B4-BE49-F238E27FC236}">
                <a16:creationId xmlns:a16="http://schemas.microsoft.com/office/drawing/2014/main" id="{F1ED62A9-0C81-4CC6-ABCA-6EDBE5506EF3}"/>
              </a:ext>
            </a:extLst>
          </p:cNvPr>
          <p:cNvSpPr txBox="1"/>
          <p:nvPr/>
        </p:nvSpPr>
        <p:spPr>
          <a:xfrm>
            <a:off x="311239" y="2214562"/>
            <a:ext cx="5855856" cy="3416320"/>
          </a:xfrm>
          <a:prstGeom prst="rect">
            <a:avLst/>
          </a:prstGeom>
          <a:solidFill>
            <a:schemeClr val="bg1">
              <a:lumMod val="95000"/>
            </a:schemeClr>
          </a:solidFill>
        </p:spPr>
        <p:txBody>
          <a:bodyPr wrap="square">
            <a:spAutoFit/>
          </a:bodyPr>
          <a:lstStyle>
            <a:defPPr>
              <a:defRPr lang="en-US"/>
            </a:defPPr>
            <a:lvl1pPr>
              <a:defRPr sz="1200" b="0">
                <a:solidFill>
                  <a:srgbClr val="000000"/>
                </a:solidFill>
                <a:effectLst/>
                <a:latin typeface="Consolas" panose="020B0609020204030204" pitchFamily="49" charset="0"/>
              </a:defRPr>
            </a:lvl1pPr>
          </a:lstStyle>
          <a:p>
            <a:r>
              <a:rPr lang="en-US" dirty="0" err="1"/>
              <a:t>query_url</a:t>
            </a:r>
            <a:r>
              <a:rPr lang="en-US" dirty="0"/>
              <a:t> = </a:t>
            </a:r>
            <a:r>
              <a:rPr lang="en-US" dirty="0" err="1"/>
              <a:t>f'https</a:t>
            </a:r>
            <a:r>
              <a:rPr lang="en-US" dirty="0"/>
              <a:t>://www.alphavantage.co/query?function=OVERVIEW&amp;apikey={akey}&amp;symbol='</a:t>
            </a:r>
          </a:p>
          <a:p>
            <a:r>
              <a:rPr lang="en-US" dirty="0"/>
              <a:t>#looping through stock ticker list</a:t>
            </a:r>
          </a:p>
          <a:p>
            <a:r>
              <a:rPr lang="en-US" dirty="0"/>
              <a:t>for stock in stocks:</a:t>
            </a:r>
          </a:p>
          <a:p>
            <a:r>
              <a:rPr lang="en-US" dirty="0"/>
              <a:t>    #error handling for stock tickers not present in API</a:t>
            </a:r>
          </a:p>
          <a:p>
            <a:r>
              <a:rPr lang="en-US" dirty="0"/>
              <a:t>    try:</a:t>
            </a:r>
          </a:p>
          <a:p>
            <a:r>
              <a:rPr lang="en-US" dirty="0"/>
              <a:t>        #get json response</a:t>
            </a:r>
          </a:p>
          <a:p>
            <a:r>
              <a:rPr lang="en-US" dirty="0"/>
              <a:t>        response = </a:t>
            </a:r>
            <a:r>
              <a:rPr lang="en-US" dirty="0" err="1"/>
              <a:t>requests.get</a:t>
            </a:r>
            <a:r>
              <a:rPr lang="en-US" dirty="0"/>
              <a:t>(</a:t>
            </a:r>
            <a:r>
              <a:rPr lang="en-US" dirty="0" err="1"/>
              <a:t>query_url</a:t>
            </a:r>
            <a:r>
              <a:rPr lang="en-US" dirty="0"/>
              <a:t> + stock).json()</a:t>
            </a:r>
          </a:p>
          <a:p>
            <a:r>
              <a:rPr lang="en-US" dirty="0"/>
              <a:t>        </a:t>
            </a:r>
            <a:r>
              <a:rPr lang="en-US" dirty="0" err="1"/>
              <a:t>co_information</a:t>
            </a:r>
            <a:r>
              <a:rPr lang="en-US" dirty="0"/>
              <a:t> = </a:t>
            </a:r>
            <a:r>
              <a:rPr lang="en-US" dirty="0" err="1"/>
              <a:t>pd.json_normalize</a:t>
            </a:r>
            <a:r>
              <a:rPr lang="en-US" dirty="0"/>
              <a:t>(response)[["Symbol",</a:t>
            </a:r>
          </a:p>
          <a:p>
            <a:r>
              <a:rPr lang="en-US" dirty="0"/>
              <a:t>        "Sector","Industry","</a:t>
            </a:r>
            <a:r>
              <a:rPr lang="en-US" dirty="0" err="1"/>
              <a:t>FullTimeEmployees</a:t>
            </a:r>
            <a:r>
              <a:rPr lang="en-US" dirty="0"/>
              <a:t>"]]</a:t>
            </a:r>
          </a:p>
          <a:p>
            <a:r>
              <a:rPr lang="en-US" dirty="0"/>
              <a:t>        #save data to CSV</a:t>
            </a:r>
          </a:p>
          <a:p>
            <a:r>
              <a:rPr lang="en-US" dirty="0"/>
              <a:t>        </a:t>
            </a:r>
            <a:r>
              <a:rPr lang="en-US" dirty="0" err="1"/>
              <a:t>co_information.to_csv</a:t>
            </a:r>
            <a:r>
              <a:rPr lang="en-US" dirty="0"/>
              <a:t>('</a:t>
            </a:r>
            <a:r>
              <a:rPr lang="en-US" dirty="0" err="1"/>
              <a:t>api</a:t>
            </a:r>
            <a:r>
              <a:rPr lang="en-US" dirty="0"/>
              <a:t>-                	data/company_info.csv', mode='</a:t>
            </a:r>
            <a:r>
              <a:rPr lang="en-US" dirty="0" err="1"/>
              <a:t>a',header</a:t>
            </a:r>
            <a:r>
              <a:rPr lang="en-US" dirty="0"/>
              <a:t>=False)</a:t>
            </a:r>
          </a:p>
          <a:p>
            <a:r>
              <a:rPr lang="en-US" dirty="0"/>
              <a:t>        print(</a:t>
            </a:r>
            <a:r>
              <a:rPr lang="en-US" dirty="0" err="1"/>
              <a:t>f'Retrieving</a:t>
            </a:r>
            <a:r>
              <a:rPr lang="en-US" dirty="0"/>
              <a:t> data for {stock}')</a:t>
            </a:r>
          </a:p>
          <a:p>
            <a:r>
              <a:rPr lang="en-US" dirty="0"/>
              <a:t>    except:</a:t>
            </a:r>
          </a:p>
          <a:p>
            <a:r>
              <a:rPr lang="en-US" dirty="0"/>
              <a:t>        print(</a:t>
            </a:r>
            <a:r>
              <a:rPr lang="en-US" dirty="0" err="1"/>
              <a:t>f'Cannot</a:t>
            </a:r>
            <a:r>
              <a:rPr lang="en-US" dirty="0"/>
              <a:t> find information for {stock}')</a:t>
            </a:r>
          </a:p>
          <a:p>
            <a:r>
              <a:rPr lang="en-US" dirty="0"/>
              <a:t>        pass</a:t>
            </a:r>
          </a:p>
          <a:p>
            <a:r>
              <a:rPr lang="en-US" dirty="0"/>
              <a:t>print(</a:t>
            </a:r>
            <a:r>
              <a:rPr lang="en-US" dirty="0" err="1"/>
              <a:t>f'Data</a:t>
            </a:r>
            <a:r>
              <a:rPr lang="en-US" dirty="0"/>
              <a:t> retrieval done')</a:t>
            </a:r>
          </a:p>
        </p:txBody>
      </p:sp>
      <p:sp>
        <p:nvSpPr>
          <p:cNvPr id="13" name="TextBox 12">
            <a:extLst>
              <a:ext uri="{FF2B5EF4-FFF2-40B4-BE49-F238E27FC236}">
                <a16:creationId xmlns:a16="http://schemas.microsoft.com/office/drawing/2014/main" id="{0DCD7D24-DD3F-4953-B053-A843A33354B9}"/>
              </a:ext>
            </a:extLst>
          </p:cNvPr>
          <p:cNvSpPr txBox="1"/>
          <p:nvPr/>
        </p:nvSpPr>
        <p:spPr>
          <a:xfrm>
            <a:off x="4051443" y="886691"/>
            <a:ext cx="3762521" cy="369332"/>
          </a:xfrm>
          <a:prstGeom prst="rect">
            <a:avLst/>
          </a:prstGeom>
          <a:noFill/>
        </p:spPr>
        <p:txBody>
          <a:bodyPr wrap="square" rtlCol="0">
            <a:spAutoFit/>
          </a:bodyPr>
          <a:lstStyle>
            <a:defPPr>
              <a:defRPr lang="en-US"/>
            </a:defPPr>
            <a:lvl1pPr algn="ctr">
              <a:defRPr>
                <a:solidFill>
                  <a:schemeClr val="bg1"/>
                </a:solidFill>
              </a:defRPr>
            </a:lvl1pPr>
          </a:lstStyle>
          <a:p>
            <a:r>
              <a:rPr lang="en-US" dirty="0"/>
              <a:t>Installing Package</a:t>
            </a:r>
          </a:p>
        </p:txBody>
      </p:sp>
      <p:sp>
        <p:nvSpPr>
          <p:cNvPr id="14" name="TextBox 13">
            <a:extLst>
              <a:ext uri="{FF2B5EF4-FFF2-40B4-BE49-F238E27FC236}">
                <a16:creationId xmlns:a16="http://schemas.microsoft.com/office/drawing/2014/main" id="{9410B026-10F5-436B-B3A2-9462735DBEC8}"/>
              </a:ext>
            </a:extLst>
          </p:cNvPr>
          <p:cNvSpPr txBox="1"/>
          <p:nvPr/>
        </p:nvSpPr>
        <p:spPr>
          <a:xfrm>
            <a:off x="730971" y="1847551"/>
            <a:ext cx="3762521" cy="369332"/>
          </a:xfrm>
          <a:prstGeom prst="rect">
            <a:avLst/>
          </a:prstGeom>
          <a:noFill/>
        </p:spPr>
        <p:txBody>
          <a:bodyPr wrap="square" rtlCol="0">
            <a:spAutoFit/>
          </a:bodyPr>
          <a:lstStyle>
            <a:defPPr>
              <a:defRPr lang="en-US"/>
            </a:defPPr>
            <a:lvl1pPr algn="ctr">
              <a:defRPr>
                <a:solidFill>
                  <a:schemeClr val="bg1"/>
                </a:solidFill>
              </a:defRPr>
            </a:lvl1pPr>
          </a:lstStyle>
          <a:p>
            <a:r>
              <a:rPr lang="en-US" dirty="0"/>
              <a:t>Gathering Company Information</a:t>
            </a:r>
          </a:p>
        </p:txBody>
      </p:sp>
      <p:pic>
        <p:nvPicPr>
          <p:cNvPr id="3" name="Picture 2">
            <a:extLst>
              <a:ext uri="{FF2B5EF4-FFF2-40B4-BE49-F238E27FC236}">
                <a16:creationId xmlns:a16="http://schemas.microsoft.com/office/drawing/2014/main" id="{2BFF999F-5EC0-4913-88D2-16DBEDEDA953}"/>
              </a:ext>
            </a:extLst>
          </p:cNvPr>
          <p:cNvPicPr>
            <a:picLocks noChangeAspect="1"/>
          </p:cNvPicPr>
          <p:nvPr/>
        </p:nvPicPr>
        <p:blipFill>
          <a:blip r:embed="rId4"/>
          <a:stretch>
            <a:fillRect/>
          </a:stretch>
        </p:blipFill>
        <p:spPr>
          <a:xfrm>
            <a:off x="6586827" y="1969318"/>
            <a:ext cx="5429250" cy="3638550"/>
          </a:xfrm>
          <a:prstGeom prst="rect">
            <a:avLst/>
          </a:prstGeom>
          <a:solidFill>
            <a:schemeClr val="bg1">
              <a:lumMod val="95000"/>
            </a:schemeClr>
          </a:solidFill>
        </p:spPr>
      </p:pic>
      <p:sp>
        <p:nvSpPr>
          <p:cNvPr id="16" name="Arrow: Right 15">
            <a:extLst>
              <a:ext uri="{FF2B5EF4-FFF2-40B4-BE49-F238E27FC236}">
                <a16:creationId xmlns:a16="http://schemas.microsoft.com/office/drawing/2014/main" id="{FD36CA12-EF13-4D18-BCCE-2AE75AD1BDAB}"/>
              </a:ext>
            </a:extLst>
          </p:cNvPr>
          <p:cNvSpPr/>
          <p:nvPr/>
        </p:nvSpPr>
        <p:spPr>
          <a:xfrm>
            <a:off x="5873823" y="3582480"/>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7603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defPPr>
              <a:defRPr lang="en-US"/>
            </a:defPPr>
            <a:lvl1pPr algn="ctr">
              <a:lnSpc>
                <a:spcPct val="90000"/>
              </a:lnSpc>
              <a:spcBef>
                <a:spcPct val="0"/>
              </a:spcBef>
              <a:buNone/>
              <a:defRPr sz="3600" b="1">
                <a:solidFill>
                  <a:srgbClr val="FFFF00"/>
                </a:solidFill>
                <a:effectLst>
                  <a:outerShdw blurRad="38100" dist="38100" dir="2700000" algn="tl">
                    <a:srgbClr val="000000">
                      <a:alpha val="43137"/>
                    </a:srgbClr>
                  </a:outerShdw>
                </a:effectLs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3200" dirty="0"/>
              <a:t>How to clean the code and calculate the sector performance?</a:t>
            </a:r>
          </a:p>
        </p:txBody>
      </p:sp>
      <p:sp>
        <p:nvSpPr>
          <p:cNvPr id="27" name="TextBox 26">
            <a:extLst>
              <a:ext uri="{FF2B5EF4-FFF2-40B4-BE49-F238E27FC236}">
                <a16:creationId xmlns:a16="http://schemas.microsoft.com/office/drawing/2014/main" id="{72BC701D-36F9-4883-BD8F-08583836C1B6}"/>
              </a:ext>
            </a:extLst>
          </p:cNvPr>
          <p:cNvSpPr txBox="1"/>
          <p:nvPr/>
        </p:nvSpPr>
        <p:spPr>
          <a:xfrm>
            <a:off x="138545" y="1596951"/>
            <a:ext cx="5957455" cy="2123658"/>
          </a:xfrm>
          <a:prstGeom prst="rect">
            <a:avLst/>
          </a:prstGeom>
          <a:solidFill>
            <a:schemeClr val="bg1">
              <a:lumMod val="95000"/>
            </a:schemeClr>
          </a:solidFill>
        </p:spPr>
        <p:txBody>
          <a:bodyPr wrap="square">
            <a:spAutoFit/>
          </a:bodyPr>
          <a:lstStyle>
            <a:defPPr>
              <a:defRPr lang="en-US"/>
            </a:defPPr>
            <a:lvl1pPr>
              <a:defRPr sz="1200" b="0">
                <a:solidFill>
                  <a:srgbClr val="000000"/>
                </a:solidFill>
                <a:effectLst/>
                <a:latin typeface="Consolas" panose="020B0609020204030204" pitchFamily="49" charset="0"/>
              </a:defRPr>
            </a:lvl1pPr>
          </a:lstStyle>
          <a:p>
            <a:r>
              <a:rPr lang="en-US" dirty="0"/>
              <a:t>#adding company information to stock prices file</a:t>
            </a:r>
          </a:p>
          <a:p>
            <a:r>
              <a:rPr lang="en-US" dirty="0" err="1"/>
              <a:t>all_info</a:t>
            </a:r>
            <a:r>
              <a:rPr lang="en-US" dirty="0"/>
              <a:t>= </a:t>
            </a:r>
            <a:r>
              <a:rPr lang="en-US" dirty="0" err="1"/>
              <a:t>stock_prices.merge</a:t>
            </a:r>
            <a:r>
              <a:rPr lang="en-US" dirty="0"/>
              <a:t>(company, on='Ticker', how='left')</a:t>
            </a:r>
          </a:p>
          <a:p>
            <a:r>
              <a:rPr lang="en-US" dirty="0" err="1"/>
              <a:t>all_info.set_index</a:t>
            </a:r>
            <a:r>
              <a:rPr lang="en-US" dirty="0"/>
              <a:t>('Date', </a:t>
            </a:r>
            <a:r>
              <a:rPr lang="en-US" dirty="0" err="1"/>
              <a:t>inplace</a:t>
            </a:r>
            <a:r>
              <a:rPr lang="en-US" dirty="0"/>
              <a:t>=True)</a:t>
            </a:r>
          </a:p>
          <a:p>
            <a:r>
              <a:rPr lang="en-US" dirty="0" err="1"/>
              <a:t>all_info.sort_index</a:t>
            </a:r>
            <a:r>
              <a:rPr lang="en-US" dirty="0"/>
              <a:t>(ascending=True, </a:t>
            </a:r>
            <a:r>
              <a:rPr lang="en-US" dirty="0" err="1"/>
              <a:t>inplace</a:t>
            </a:r>
            <a:r>
              <a:rPr lang="en-US" dirty="0"/>
              <a:t>=True)</a:t>
            </a:r>
          </a:p>
          <a:p>
            <a:r>
              <a:rPr lang="en-US" dirty="0" err="1"/>
              <a:t>all_info</a:t>
            </a:r>
            <a:r>
              <a:rPr lang="en-US" dirty="0"/>
              <a:t>['Year'] = </a:t>
            </a:r>
            <a:r>
              <a:rPr lang="en-US" dirty="0" err="1"/>
              <a:t>pd.DatetimeIndex</a:t>
            </a:r>
            <a:r>
              <a:rPr lang="en-US" dirty="0"/>
              <a:t>(</a:t>
            </a:r>
            <a:r>
              <a:rPr lang="en-US" dirty="0" err="1"/>
              <a:t>all_info.index</a:t>
            </a:r>
            <a:r>
              <a:rPr lang="en-US" dirty="0"/>
              <a:t>).year</a:t>
            </a:r>
          </a:p>
          <a:p>
            <a:r>
              <a:rPr lang="en-US" dirty="0" err="1"/>
              <a:t>all_info</a:t>
            </a:r>
            <a:r>
              <a:rPr lang="en-US" dirty="0"/>
              <a:t>['Month'] = </a:t>
            </a:r>
            <a:r>
              <a:rPr lang="en-US" dirty="0" err="1"/>
              <a:t>pd.DatetimeIndex</a:t>
            </a:r>
            <a:r>
              <a:rPr lang="en-US" dirty="0"/>
              <a:t>(</a:t>
            </a:r>
            <a:r>
              <a:rPr lang="en-US" dirty="0" err="1"/>
              <a:t>all_info.index</a:t>
            </a:r>
            <a:r>
              <a:rPr lang="en-US" dirty="0"/>
              <a:t>).month</a:t>
            </a:r>
          </a:p>
          <a:p>
            <a:r>
              <a:rPr lang="en-US" dirty="0"/>
              <a:t>#drop remaining unneeded columns</a:t>
            </a:r>
          </a:p>
          <a:p>
            <a:r>
              <a:rPr lang="en-US" dirty="0" err="1"/>
              <a:t>all_info.drop</a:t>
            </a:r>
            <a:r>
              <a:rPr lang="en-US" dirty="0"/>
              <a:t>(columns=['</a:t>
            </a:r>
            <a:r>
              <a:rPr lang="en-US" dirty="0" err="1"/>
              <a:t>Open','High','Low','Daily</a:t>
            </a:r>
            <a:r>
              <a:rPr lang="en-US" dirty="0"/>
              <a:t> Volume'], </a:t>
            </a:r>
            <a:r>
              <a:rPr lang="en-US" dirty="0" err="1"/>
              <a:t>inplace</a:t>
            </a:r>
            <a:r>
              <a:rPr lang="en-US" dirty="0"/>
              <a:t>=True)</a:t>
            </a:r>
          </a:p>
          <a:p>
            <a:r>
              <a:rPr lang="en-US" dirty="0" err="1"/>
              <a:t>all_info.to_csv</a:t>
            </a:r>
            <a:r>
              <a:rPr lang="en-US" dirty="0"/>
              <a:t>('</a:t>
            </a:r>
            <a:r>
              <a:rPr lang="en-US" dirty="0" err="1"/>
              <a:t>api</a:t>
            </a:r>
            <a:r>
              <a:rPr lang="en-US" dirty="0"/>
              <a:t>-data/all_info.csv')</a:t>
            </a:r>
          </a:p>
          <a:p>
            <a:r>
              <a:rPr lang="en-US" dirty="0" err="1"/>
              <a:t>all_info.head</a:t>
            </a:r>
            <a:r>
              <a:rPr lang="en-US" dirty="0"/>
              <a:t>()</a:t>
            </a:r>
          </a:p>
        </p:txBody>
      </p:sp>
      <p:sp>
        <p:nvSpPr>
          <p:cNvPr id="28" name="TextBox 27">
            <a:extLst>
              <a:ext uri="{FF2B5EF4-FFF2-40B4-BE49-F238E27FC236}">
                <a16:creationId xmlns:a16="http://schemas.microsoft.com/office/drawing/2014/main" id="{849366D5-D857-46D7-BED8-89762D147068}"/>
              </a:ext>
            </a:extLst>
          </p:cNvPr>
          <p:cNvSpPr txBox="1"/>
          <p:nvPr/>
        </p:nvSpPr>
        <p:spPr>
          <a:xfrm>
            <a:off x="138545" y="4562174"/>
            <a:ext cx="6096000" cy="1938992"/>
          </a:xfrm>
          <a:prstGeom prst="rect">
            <a:avLst/>
          </a:prstGeom>
          <a:solidFill>
            <a:schemeClr val="bg1">
              <a:lumMod val="95000"/>
            </a:schemeClr>
          </a:solidFill>
        </p:spPr>
        <p:txBody>
          <a:bodyPr wrap="square">
            <a:spAutoFit/>
          </a:bodyPr>
          <a:lstStyle>
            <a:defPPr>
              <a:defRPr lang="en-US"/>
            </a:defPPr>
            <a:lvl1pPr>
              <a:defRPr sz="1200" b="0">
                <a:solidFill>
                  <a:srgbClr val="000000"/>
                </a:solidFill>
                <a:effectLst/>
                <a:latin typeface="Consolas" panose="020B0609020204030204" pitchFamily="49" charset="0"/>
              </a:defRPr>
            </a:lvl1pPr>
          </a:lstStyle>
          <a:p>
            <a:r>
              <a:rPr lang="en-US" dirty="0"/>
              <a:t>#analyzing 2020 data to find interesting sectors</a:t>
            </a:r>
          </a:p>
          <a:p>
            <a:r>
              <a:rPr lang="en-US" dirty="0"/>
              <a:t>file='</a:t>
            </a:r>
            <a:r>
              <a:rPr lang="en-US" dirty="0" err="1"/>
              <a:t>api</a:t>
            </a:r>
            <a:r>
              <a:rPr lang="en-US" dirty="0"/>
              <a:t>-data/</a:t>
            </a:r>
            <a:r>
              <a:rPr lang="en-US" dirty="0" err="1"/>
              <a:t>yearly_summary</a:t>
            </a:r>
            <a:r>
              <a:rPr lang="en-US" dirty="0"/>
              <a:t>/prices_for_2020.csv'</a:t>
            </a:r>
          </a:p>
          <a:p>
            <a:r>
              <a:rPr lang="en-US" dirty="0"/>
              <a:t>stocks2020 = </a:t>
            </a:r>
            <a:r>
              <a:rPr lang="en-US" dirty="0" err="1"/>
              <a:t>pd.read_csv</a:t>
            </a:r>
            <a:r>
              <a:rPr lang="en-US" dirty="0"/>
              <a:t>(file)</a:t>
            </a:r>
          </a:p>
          <a:p>
            <a:r>
              <a:rPr lang="en-US" dirty="0"/>
              <a:t>#lamba function takes each stock ticker in the CSV, finds the first date and the last date and then calculates % </a:t>
            </a:r>
            <a:r>
              <a:rPr lang="en-US" dirty="0" err="1"/>
              <a:t>chg</a:t>
            </a:r>
            <a:endParaRPr lang="en-US" dirty="0"/>
          </a:p>
          <a:p>
            <a:r>
              <a:rPr lang="en-US" dirty="0" err="1"/>
              <a:t>sect_perf</a:t>
            </a:r>
            <a:r>
              <a:rPr lang="en-US" dirty="0"/>
              <a:t> = stocks2020.groupby(['</a:t>
            </a:r>
            <a:r>
              <a:rPr lang="en-US" dirty="0" err="1"/>
              <a:t>Ticker','Sector','Industry</a:t>
            </a:r>
            <a:r>
              <a:rPr lang="en-US" dirty="0"/>
              <a:t>'],sort=False).apply(lambda x: (x['Close'].values[-1] - x['Close'].values[0]) / x['Close'].values[-1] * 100)\</a:t>
            </a:r>
          </a:p>
          <a:p>
            <a:r>
              <a:rPr lang="en-US" dirty="0"/>
              <a:t>    .</a:t>
            </a:r>
            <a:r>
              <a:rPr lang="en-US" dirty="0" err="1"/>
              <a:t>reset_index</a:t>
            </a:r>
            <a:r>
              <a:rPr lang="en-US" dirty="0"/>
              <a:t>(name='pct change')</a:t>
            </a:r>
          </a:p>
          <a:p>
            <a:r>
              <a:rPr lang="en-US" dirty="0" err="1"/>
              <a:t>sect_perf.head</a:t>
            </a:r>
            <a:r>
              <a:rPr lang="en-US" dirty="0"/>
              <a:t>()</a:t>
            </a:r>
          </a:p>
        </p:txBody>
      </p:sp>
      <p:graphicFrame>
        <p:nvGraphicFramePr>
          <p:cNvPr id="6" name="Table 5">
            <a:extLst>
              <a:ext uri="{FF2B5EF4-FFF2-40B4-BE49-F238E27FC236}">
                <a16:creationId xmlns:a16="http://schemas.microsoft.com/office/drawing/2014/main" id="{54091192-C1EC-489B-9253-230A31DB6C32}"/>
              </a:ext>
            </a:extLst>
          </p:cNvPr>
          <p:cNvGraphicFramePr>
            <a:graphicFrameLocks noGrp="1"/>
          </p:cNvGraphicFramePr>
          <p:nvPr>
            <p:extLst>
              <p:ext uri="{D42A27DB-BD31-4B8C-83A1-F6EECF244321}">
                <p14:modId xmlns:p14="http://schemas.microsoft.com/office/powerpoint/2010/main" val="3078304777"/>
              </p:ext>
            </p:extLst>
          </p:nvPr>
        </p:nvGraphicFramePr>
        <p:xfrm>
          <a:off x="6897256" y="4696951"/>
          <a:ext cx="4874357" cy="1645920"/>
        </p:xfrm>
        <a:graphic>
          <a:graphicData uri="http://schemas.openxmlformats.org/drawingml/2006/table">
            <a:tbl>
              <a:tblPr/>
              <a:tblGrid>
                <a:gridCol w="233136">
                  <a:extLst>
                    <a:ext uri="{9D8B030D-6E8A-4147-A177-3AD203B41FA5}">
                      <a16:colId xmlns:a16="http://schemas.microsoft.com/office/drawing/2014/main" val="2046947268"/>
                    </a:ext>
                  </a:extLst>
                </a:gridCol>
                <a:gridCol w="594614">
                  <a:extLst>
                    <a:ext uri="{9D8B030D-6E8A-4147-A177-3AD203B41FA5}">
                      <a16:colId xmlns:a16="http://schemas.microsoft.com/office/drawing/2014/main" val="1666625493"/>
                    </a:ext>
                  </a:extLst>
                </a:gridCol>
                <a:gridCol w="1338580">
                  <a:extLst>
                    <a:ext uri="{9D8B030D-6E8A-4147-A177-3AD203B41FA5}">
                      <a16:colId xmlns:a16="http://schemas.microsoft.com/office/drawing/2014/main" val="2387614909"/>
                    </a:ext>
                  </a:extLst>
                </a:gridCol>
                <a:gridCol w="1724914">
                  <a:extLst>
                    <a:ext uri="{9D8B030D-6E8A-4147-A177-3AD203B41FA5}">
                      <a16:colId xmlns:a16="http://schemas.microsoft.com/office/drawing/2014/main" val="814038358"/>
                    </a:ext>
                  </a:extLst>
                </a:gridCol>
                <a:gridCol w="983113">
                  <a:extLst>
                    <a:ext uri="{9D8B030D-6E8A-4147-A177-3AD203B41FA5}">
                      <a16:colId xmlns:a16="http://schemas.microsoft.com/office/drawing/2014/main" val="1986292079"/>
                    </a:ext>
                  </a:extLst>
                </a:gridCol>
              </a:tblGrid>
              <a:tr h="0">
                <a:tc>
                  <a:txBody>
                    <a:bodyPr/>
                    <a:lstStyle/>
                    <a:p>
                      <a:pPr algn="l" fontAlgn="ctr"/>
                      <a:endParaRPr lang="en-US" sz="1200" b="1" dirty="0">
                        <a:effectLst/>
                      </a:endParaRPr>
                    </a:p>
                  </a:txBody>
                  <a:tcPr>
                    <a:lnL>
                      <a:noFill/>
                    </a:lnL>
                    <a:lnR>
                      <a:noFill/>
                    </a:lnR>
                    <a:lnT>
                      <a:noFill/>
                    </a:lnT>
                    <a:lnB>
                      <a:noFill/>
                    </a:lnB>
                    <a:solidFill>
                      <a:schemeClr val="bg1"/>
                    </a:solidFill>
                  </a:tcPr>
                </a:tc>
                <a:tc>
                  <a:txBody>
                    <a:bodyPr/>
                    <a:lstStyle/>
                    <a:p>
                      <a:pPr algn="l" fontAlgn="ctr"/>
                      <a:r>
                        <a:rPr lang="en-US" sz="1200" b="1" dirty="0">
                          <a:effectLst/>
                        </a:rPr>
                        <a:t>Ticker</a:t>
                      </a:r>
                    </a:p>
                  </a:txBody>
                  <a:tcPr>
                    <a:lnL>
                      <a:noFill/>
                    </a:lnL>
                    <a:lnR>
                      <a:noFill/>
                    </a:lnR>
                    <a:lnT>
                      <a:noFill/>
                    </a:lnT>
                    <a:lnB>
                      <a:noFill/>
                    </a:lnB>
                    <a:solidFill>
                      <a:schemeClr val="bg1"/>
                    </a:solidFill>
                  </a:tcPr>
                </a:tc>
                <a:tc>
                  <a:txBody>
                    <a:bodyPr/>
                    <a:lstStyle/>
                    <a:p>
                      <a:pPr algn="l" fontAlgn="ctr"/>
                      <a:r>
                        <a:rPr lang="en-US" sz="1200" b="1" dirty="0">
                          <a:effectLst/>
                        </a:rPr>
                        <a:t>Sector</a:t>
                      </a:r>
                    </a:p>
                  </a:txBody>
                  <a:tcPr>
                    <a:lnL>
                      <a:noFill/>
                    </a:lnL>
                    <a:lnR>
                      <a:noFill/>
                    </a:lnR>
                    <a:lnT>
                      <a:noFill/>
                    </a:lnT>
                    <a:lnB>
                      <a:noFill/>
                    </a:lnB>
                    <a:solidFill>
                      <a:schemeClr val="bg1"/>
                    </a:solidFill>
                  </a:tcPr>
                </a:tc>
                <a:tc>
                  <a:txBody>
                    <a:bodyPr/>
                    <a:lstStyle/>
                    <a:p>
                      <a:pPr algn="l" fontAlgn="ctr"/>
                      <a:r>
                        <a:rPr lang="en-US" sz="1200" b="1">
                          <a:effectLst/>
                        </a:rPr>
                        <a:t>Industry</a:t>
                      </a:r>
                    </a:p>
                  </a:txBody>
                  <a:tcPr>
                    <a:lnL>
                      <a:noFill/>
                    </a:lnL>
                    <a:lnR>
                      <a:noFill/>
                    </a:lnR>
                    <a:lnT>
                      <a:noFill/>
                    </a:lnT>
                    <a:lnB>
                      <a:noFill/>
                    </a:lnB>
                    <a:solidFill>
                      <a:schemeClr val="bg1"/>
                    </a:solidFill>
                  </a:tcPr>
                </a:tc>
                <a:tc>
                  <a:txBody>
                    <a:bodyPr/>
                    <a:lstStyle/>
                    <a:p>
                      <a:pPr algn="l" fontAlgn="ctr"/>
                      <a:r>
                        <a:rPr lang="en-US" sz="1200" b="1" dirty="0">
                          <a:effectLst/>
                        </a:rPr>
                        <a:t>pct change</a:t>
                      </a:r>
                    </a:p>
                  </a:txBody>
                  <a:tcP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6954820"/>
                  </a:ext>
                </a:extLst>
              </a:tr>
              <a:tr h="0">
                <a:tc>
                  <a:txBody>
                    <a:bodyPr/>
                    <a:lstStyle/>
                    <a:p>
                      <a:pPr algn="l" fontAlgn="ctr"/>
                      <a:r>
                        <a:rPr lang="en-US" sz="1200" b="1">
                          <a:effectLst/>
                        </a:rPr>
                        <a:t>0</a:t>
                      </a:r>
                    </a:p>
                  </a:txBody>
                  <a:tcPr>
                    <a:lnL>
                      <a:noFill/>
                    </a:lnL>
                    <a:lnR>
                      <a:noFill/>
                    </a:lnR>
                    <a:lnT>
                      <a:noFill/>
                    </a:lnT>
                    <a:lnB>
                      <a:noFill/>
                    </a:lnB>
                    <a:solidFill>
                      <a:schemeClr val="bg1"/>
                    </a:solidFill>
                  </a:tcPr>
                </a:tc>
                <a:tc>
                  <a:txBody>
                    <a:bodyPr/>
                    <a:lstStyle/>
                    <a:p>
                      <a:pPr algn="l" fontAlgn="ctr"/>
                      <a:r>
                        <a:rPr lang="en-US" sz="1200" dirty="0">
                          <a:effectLst/>
                        </a:rPr>
                        <a:t>TRST</a:t>
                      </a:r>
                    </a:p>
                  </a:txBody>
                  <a:tcPr>
                    <a:lnL>
                      <a:noFill/>
                    </a:lnL>
                    <a:lnR>
                      <a:noFill/>
                    </a:lnR>
                    <a:lnT>
                      <a:noFill/>
                    </a:lnT>
                    <a:lnB>
                      <a:noFill/>
                    </a:lnB>
                    <a:solidFill>
                      <a:schemeClr val="bg1"/>
                    </a:solidFill>
                  </a:tcPr>
                </a:tc>
                <a:tc>
                  <a:txBody>
                    <a:bodyPr/>
                    <a:lstStyle/>
                    <a:p>
                      <a:pPr algn="l" fontAlgn="ctr"/>
                      <a:r>
                        <a:rPr lang="en-US" sz="1200" dirty="0">
                          <a:effectLst/>
                        </a:rPr>
                        <a:t>Financial Services</a:t>
                      </a:r>
                    </a:p>
                  </a:txBody>
                  <a:tcPr>
                    <a:lnL>
                      <a:noFill/>
                    </a:lnL>
                    <a:lnR>
                      <a:noFill/>
                    </a:lnR>
                    <a:lnT>
                      <a:noFill/>
                    </a:lnT>
                    <a:lnB>
                      <a:noFill/>
                    </a:lnB>
                    <a:solidFill>
                      <a:schemeClr val="bg1"/>
                    </a:solidFill>
                  </a:tcPr>
                </a:tc>
                <a:tc>
                  <a:txBody>
                    <a:bodyPr/>
                    <a:lstStyle/>
                    <a:p>
                      <a:pPr algn="l" fontAlgn="ctr"/>
                      <a:r>
                        <a:rPr lang="en-US" sz="1200" dirty="0">
                          <a:effectLst/>
                        </a:rPr>
                        <a:t>Banks-Regional</a:t>
                      </a:r>
                    </a:p>
                  </a:txBody>
                  <a:tcPr>
                    <a:lnL>
                      <a:noFill/>
                    </a:lnL>
                    <a:lnR>
                      <a:noFill/>
                    </a:lnR>
                    <a:lnT>
                      <a:noFill/>
                    </a:lnT>
                    <a:lnB>
                      <a:noFill/>
                    </a:lnB>
                    <a:solidFill>
                      <a:schemeClr val="bg1"/>
                    </a:solidFill>
                  </a:tcPr>
                </a:tc>
                <a:tc>
                  <a:txBody>
                    <a:bodyPr/>
                    <a:lstStyle/>
                    <a:p>
                      <a:pPr algn="l" fontAlgn="ctr"/>
                      <a:r>
                        <a:rPr lang="en-US" sz="1200" dirty="0">
                          <a:effectLst/>
                        </a:rPr>
                        <a:t>-21.068702</a:t>
                      </a:r>
                    </a:p>
                  </a:txBody>
                  <a:tcPr>
                    <a:lnL>
                      <a:noFill/>
                    </a:lnL>
                    <a:lnR>
                      <a:noFill/>
                    </a:lnR>
                    <a:lnT w="12700" cmpd="sng">
                      <a:noFill/>
                      <a:prstDash val="solid"/>
                    </a:lnT>
                    <a:lnB>
                      <a:noFill/>
                    </a:lnB>
                    <a:solidFill>
                      <a:schemeClr val="bg1"/>
                    </a:solidFill>
                  </a:tcPr>
                </a:tc>
                <a:extLst>
                  <a:ext uri="{0D108BD9-81ED-4DB2-BD59-A6C34878D82A}">
                    <a16:rowId xmlns:a16="http://schemas.microsoft.com/office/drawing/2014/main" val="278895301"/>
                  </a:ext>
                </a:extLst>
              </a:tr>
              <a:tr h="0">
                <a:tc>
                  <a:txBody>
                    <a:bodyPr/>
                    <a:lstStyle/>
                    <a:p>
                      <a:pPr algn="l" fontAlgn="ctr"/>
                      <a:r>
                        <a:rPr lang="en-US" sz="1200" b="1">
                          <a:effectLst/>
                        </a:rPr>
                        <a:t>1</a:t>
                      </a:r>
                    </a:p>
                  </a:txBody>
                  <a:tcPr>
                    <a:lnL>
                      <a:noFill/>
                    </a:lnL>
                    <a:lnR>
                      <a:noFill/>
                    </a:lnR>
                    <a:lnT>
                      <a:noFill/>
                    </a:lnT>
                    <a:lnB>
                      <a:noFill/>
                    </a:lnB>
                    <a:solidFill>
                      <a:schemeClr val="bg1"/>
                    </a:solidFill>
                  </a:tcPr>
                </a:tc>
                <a:tc>
                  <a:txBody>
                    <a:bodyPr/>
                    <a:lstStyle/>
                    <a:p>
                      <a:pPr algn="l" fontAlgn="ctr"/>
                      <a:r>
                        <a:rPr lang="en-US" sz="1200">
                          <a:effectLst/>
                        </a:rPr>
                        <a:t>LNTH</a:t>
                      </a:r>
                    </a:p>
                  </a:txBody>
                  <a:tcPr>
                    <a:lnL>
                      <a:noFill/>
                    </a:lnL>
                    <a:lnR>
                      <a:noFill/>
                    </a:lnR>
                    <a:lnT>
                      <a:noFill/>
                    </a:lnT>
                    <a:lnB>
                      <a:noFill/>
                    </a:lnB>
                    <a:solidFill>
                      <a:schemeClr val="bg1"/>
                    </a:solidFill>
                  </a:tcPr>
                </a:tc>
                <a:tc>
                  <a:txBody>
                    <a:bodyPr/>
                    <a:lstStyle/>
                    <a:p>
                      <a:pPr algn="l" fontAlgn="ctr"/>
                      <a:r>
                        <a:rPr lang="en-US" sz="1200" dirty="0">
                          <a:effectLst/>
                        </a:rPr>
                        <a:t>Healthcare</a:t>
                      </a:r>
                    </a:p>
                  </a:txBody>
                  <a:tcPr>
                    <a:lnL>
                      <a:noFill/>
                    </a:lnL>
                    <a:lnR>
                      <a:noFill/>
                    </a:lnR>
                    <a:lnT>
                      <a:noFill/>
                    </a:lnT>
                    <a:lnB>
                      <a:noFill/>
                    </a:lnB>
                    <a:solidFill>
                      <a:schemeClr val="bg1"/>
                    </a:solidFill>
                  </a:tcPr>
                </a:tc>
                <a:tc>
                  <a:txBody>
                    <a:bodyPr/>
                    <a:lstStyle/>
                    <a:p>
                      <a:pPr algn="l" fontAlgn="ctr"/>
                      <a:r>
                        <a:rPr lang="en-US" sz="1200" dirty="0">
                          <a:effectLst/>
                        </a:rPr>
                        <a:t>Diagnostics &amp; Research</a:t>
                      </a:r>
                    </a:p>
                  </a:txBody>
                  <a:tcPr>
                    <a:lnL>
                      <a:noFill/>
                    </a:lnL>
                    <a:lnR>
                      <a:noFill/>
                    </a:lnR>
                    <a:lnT>
                      <a:noFill/>
                    </a:lnT>
                    <a:lnB>
                      <a:noFill/>
                    </a:lnB>
                    <a:solidFill>
                      <a:schemeClr val="bg1"/>
                    </a:solidFill>
                  </a:tcPr>
                </a:tc>
                <a:tc>
                  <a:txBody>
                    <a:bodyPr/>
                    <a:lstStyle/>
                    <a:p>
                      <a:pPr algn="l" fontAlgn="ctr"/>
                      <a:r>
                        <a:rPr lang="en-US" sz="1200">
                          <a:effectLst/>
                        </a:rPr>
                        <a:t>-22.791024</a:t>
                      </a:r>
                    </a:p>
                  </a:txBody>
                  <a:tcPr>
                    <a:lnL>
                      <a:noFill/>
                    </a:lnL>
                    <a:lnR>
                      <a:noFill/>
                    </a:lnR>
                    <a:lnT>
                      <a:noFill/>
                    </a:lnT>
                    <a:lnB>
                      <a:noFill/>
                    </a:lnB>
                    <a:solidFill>
                      <a:schemeClr val="bg1"/>
                    </a:solidFill>
                  </a:tcPr>
                </a:tc>
                <a:extLst>
                  <a:ext uri="{0D108BD9-81ED-4DB2-BD59-A6C34878D82A}">
                    <a16:rowId xmlns:a16="http://schemas.microsoft.com/office/drawing/2014/main" val="1799045602"/>
                  </a:ext>
                </a:extLst>
              </a:tr>
              <a:tr h="0">
                <a:tc>
                  <a:txBody>
                    <a:bodyPr/>
                    <a:lstStyle/>
                    <a:p>
                      <a:pPr algn="l" fontAlgn="ctr"/>
                      <a:r>
                        <a:rPr lang="en-US" sz="1200" b="1">
                          <a:effectLst/>
                        </a:rPr>
                        <a:t>2</a:t>
                      </a:r>
                    </a:p>
                  </a:txBody>
                  <a:tcPr>
                    <a:lnL>
                      <a:noFill/>
                    </a:lnL>
                    <a:lnR>
                      <a:noFill/>
                    </a:lnR>
                    <a:lnT>
                      <a:noFill/>
                    </a:lnT>
                    <a:lnB>
                      <a:noFill/>
                    </a:lnB>
                    <a:solidFill>
                      <a:schemeClr val="bg1"/>
                    </a:solidFill>
                  </a:tcPr>
                </a:tc>
                <a:tc>
                  <a:txBody>
                    <a:bodyPr/>
                    <a:lstStyle/>
                    <a:p>
                      <a:pPr algn="l" fontAlgn="ctr"/>
                      <a:r>
                        <a:rPr lang="en-US" sz="1200" dirty="0">
                          <a:effectLst/>
                        </a:rPr>
                        <a:t>EPRT</a:t>
                      </a:r>
                    </a:p>
                  </a:txBody>
                  <a:tcPr>
                    <a:lnL>
                      <a:noFill/>
                    </a:lnL>
                    <a:lnR>
                      <a:noFill/>
                    </a:lnR>
                    <a:lnT>
                      <a:noFill/>
                    </a:lnT>
                    <a:lnB>
                      <a:noFill/>
                    </a:lnB>
                    <a:solidFill>
                      <a:schemeClr val="bg1"/>
                    </a:solidFill>
                  </a:tcPr>
                </a:tc>
                <a:tc>
                  <a:txBody>
                    <a:bodyPr/>
                    <a:lstStyle/>
                    <a:p>
                      <a:pPr algn="l" fontAlgn="ctr"/>
                      <a:r>
                        <a:rPr lang="en-US" sz="1200">
                          <a:effectLst/>
                        </a:rPr>
                        <a:t>Real Estate</a:t>
                      </a:r>
                    </a:p>
                  </a:txBody>
                  <a:tcPr>
                    <a:lnL>
                      <a:noFill/>
                    </a:lnL>
                    <a:lnR>
                      <a:noFill/>
                    </a:lnR>
                    <a:lnT>
                      <a:noFill/>
                    </a:lnT>
                    <a:lnB>
                      <a:noFill/>
                    </a:lnB>
                    <a:solidFill>
                      <a:schemeClr val="bg1"/>
                    </a:solidFill>
                  </a:tcPr>
                </a:tc>
                <a:tc>
                  <a:txBody>
                    <a:bodyPr/>
                    <a:lstStyle/>
                    <a:p>
                      <a:pPr algn="l" fontAlgn="ctr"/>
                      <a:r>
                        <a:rPr lang="en-US" sz="1200">
                          <a:effectLst/>
                        </a:rPr>
                        <a:t>REIT-Diversified</a:t>
                      </a:r>
                    </a:p>
                  </a:txBody>
                  <a:tcPr>
                    <a:lnL>
                      <a:noFill/>
                    </a:lnL>
                    <a:lnR>
                      <a:noFill/>
                    </a:lnR>
                    <a:lnT>
                      <a:noFill/>
                    </a:lnT>
                    <a:lnB>
                      <a:noFill/>
                    </a:lnB>
                    <a:solidFill>
                      <a:schemeClr val="bg1"/>
                    </a:solidFill>
                  </a:tcPr>
                </a:tc>
                <a:tc>
                  <a:txBody>
                    <a:bodyPr/>
                    <a:lstStyle/>
                    <a:p>
                      <a:pPr algn="l" fontAlgn="ctr"/>
                      <a:r>
                        <a:rPr lang="en-US" sz="1200">
                          <a:effectLst/>
                        </a:rPr>
                        <a:t>-30.174446</a:t>
                      </a:r>
                    </a:p>
                  </a:txBody>
                  <a:tcPr>
                    <a:lnL>
                      <a:noFill/>
                    </a:lnL>
                    <a:lnR>
                      <a:noFill/>
                    </a:lnR>
                    <a:lnT>
                      <a:noFill/>
                    </a:lnT>
                    <a:lnB>
                      <a:noFill/>
                    </a:lnB>
                    <a:solidFill>
                      <a:schemeClr val="bg1"/>
                    </a:solidFill>
                  </a:tcPr>
                </a:tc>
                <a:extLst>
                  <a:ext uri="{0D108BD9-81ED-4DB2-BD59-A6C34878D82A}">
                    <a16:rowId xmlns:a16="http://schemas.microsoft.com/office/drawing/2014/main" val="2269362949"/>
                  </a:ext>
                </a:extLst>
              </a:tr>
              <a:tr h="0">
                <a:tc>
                  <a:txBody>
                    <a:bodyPr/>
                    <a:lstStyle/>
                    <a:p>
                      <a:pPr algn="l" fontAlgn="ctr"/>
                      <a:r>
                        <a:rPr lang="en-US" sz="1200" b="1">
                          <a:effectLst/>
                        </a:rPr>
                        <a:t>3</a:t>
                      </a:r>
                    </a:p>
                  </a:txBody>
                  <a:tcPr>
                    <a:lnL>
                      <a:noFill/>
                    </a:lnL>
                    <a:lnR>
                      <a:noFill/>
                    </a:lnR>
                    <a:lnT>
                      <a:noFill/>
                    </a:lnT>
                    <a:lnB>
                      <a:noFill/>
                    </a:lnB>
                    <a:solidFill>
                      <a:schemeClr val="bg1"/>
                    </a:solidFill>
                  </a:tcPr>
                </a:tc>
                <a:tc>
                  <a:txBody>
                    <a:bodyPr/>
                    <a:lstStyle/>
                    <a:p>
                      <a:pPr algn="l" fontAlgn="ctr"/>
                      <a:r>
                        <a:rPr lang="en-US" sz="1200">
                          <a:effectLst/>
                        </a:rPr>
                        <a:t>MDC</a:t>
                      </a:r>
                    </a:p>
                  </a:txBody>
                  <a:tcPr>
                    <a:lnL>
                      <a:noFill/>
                    </a:lnL>
                    <a:lnR>
                      <a:noFill/>
                    </a:lnR>
                    <a:lnT>
                      <a:noFill/>
                    </a:lnT>
                    <a:lnB>
                      <a:noFill/>
                    </a:lnB>
                    <a:solidFill>
                      <a:schemeClr val="bg1"/>
                    </a:solidFill>
                  </a:tcPr>
                </a:tc>
                <a:tc>
                  <a:txBody>
                    <a:bodyPr/>
                    <a:lstStyle/>
                    <a:p>
                      <a:pPr algn="l" fontAlgn="ctr"/>
                      <a:r>
                        <a:rPr lang="en-US" sz="1200">
                          <a:effectLst/>
                        </a:rPr>
                        <a:t>Consumer Cyclical</a:t>
                      </a:r>
                    </a:p>
                  </a:txBody>
                  <a:tcPr>
                    <a:lnL>
                      <a:noFill/>
                    </a:lnL>
                    <a:lnR>
                      <a:noFill/>
                    </a:lnR>
                    <a:lnT>
                      <a:noFill/>
                    </a:lnT>
                    <a:lnB>
                      <a:noFill/>
                    </a:lnB>
                    <a:solidFill>
                      <a:schemeClr val="bg1"/>
                    </a:solidFill>
                  </a:tcPr>
                </a:tc>
                <a:tc>
                  <a:txBody>
                    <a:bodyPr/>
                    <a:lstStyle/>
                    <a:p>
                      <a:pPr algn="l" fontAlgn="ctr"/>
                      <a:r>
                        <a:rPr lang="en-US" sz="1200">
                          <a:effectLst/>
                        </a:rPr>
                        <a:t>Residential Construction</a:t>
                      </a:r>
                    </a:p>
                  </a:txBody>
                  <a:tcPr>
                    <a:lnL>
                      <a:noFill/>
                    </a:lnL>
                    <a:lnR>
                      <a:noFill/>
                    </a:lnR>
                    <a:lnT>
                      <a:noFill/>
                    </a:lnT>
                    <a:lnB>
                      <a:noFill/>
                    </a:lnB>
                    <a:solidFill>
                      <a:schemeClr val="bg1"/>
                    </a:solidFill>
                  </a:tcPr>
                </a:tc>
                <a:tc>
                  <a:txBody>
                    <a:bodyPr/>
                    <a:lstStyle/>
                    <a:p>
                      <a:pPr algn="l" fontAlgn="ctr"/>
                      <a:r>
                        <a:rPr lang="en-US" sz="1200">
                          <a:effectLst/>
                        </a:rPr>
                        <a:t>14.384397</a:t>
                      </a:r>
                    </a:p>
                  </a:txBody>
                  <a:tcPr>
                    <a:lnL>
                      <a:noFill/>
                    </a:lnL>
                    <a:lnR>
                      <a:noFill/>
                    </a:lnR>
                    <a:lnT>
                      <a:noFill/>
                    </a:lnT>
                    <a:lnB>
                      <a:noFill/>
                    </a:lnB>
                    <a:solidFill>
                      <a:schemeClr val="bg1"/>
                    </a:solidFill>
                  </a:tcPr>
                </a:tc>
                <a:extLst>
                  <a:ext uri="{0D108BD9-81ED-4DB2-BD59-A6C34878D82A}">
                    <a16:rowId xmlns:a16="http://schemas.microsoft.com/office/drawing/2014/main" val="8290746"/>
                  </a:ext>
                </a:extLst>
              </a:tr>
              <a:tr h="0">
                <a:tc>
                  <a:txBody>
                    <a:bodyPr/>
                    <a:lstStyle/>
                    <a:p>
                      <a:pPr algn="l" fontAlgn="ctr"/>
                      <a:r>
                        <a:rPr lang="en-US" sz="1200" b="1">
                          <a:effectLst/>
                        </a:rPr>
                        <a:t>4</a:t>
                      </a:r>
                    </a:p>
                  </a:txBody>
                  <a:tcPr>
                    <a:lnL>
                      <a:noFill/>
                    </a:lnL>
                    <a:lnR>
                      <a:noFill/>
                    </a:lnR>
                    <a:lnT>
                      <a:noFill/>
                    </a:lnT>
                    <a:lnB>
                      <a:noFill/>
                    </a:lnB>
                    <a:solidFill>
                      <a:schemeClr val="bg1"/>
                    </a:solidFill>
                  </a:tcPr>
                </a:tc>
                <a:tc>
                  <a:txBody>
                    <a:bodyPr/>
                    <a:lstStyle/>
                    <a:p>
                      <a:pPr algn="l" fontAlgn="ctr"/>
                      <a:r>
                        <a:rPr lang="en-US" sz="1200">
                          <a:effectLst/>
                        </a:rPr>
                        <a:t>VRA</a:t>
                      </a:r>
                    </a:p>
                  </a:txBody>
                  <a:tcPr>
                    <a:lnL>
                      <a:noFill/>
                    </a:lnL>
                    <a:lnR>
                      <a:noFill/>
                    </a:lnR>
                    <a:lnT>
                      <a:noFill/>
                    </a:lnT>
                    <a:lnB>
                      <a:noFill/>
                    </a:lnB>
                    <a:solidFill>
                      <a:schemeClr val="bg1"/>
                    </a:solidFill>
                  </a:tcPr>
                </a:tc>
                <a:tc>
                  <a:txBody>
                    <a:bodyPr/>
                    <a:lstStyle/>
                    <a:p>
                      <a:pPr algn="l" fontAlgn="ctr"/>
                      <a:r>
                        <a:rPr lang="en-US" sz="1200">
                          <a:effectLst/>
                        </a:rPr>
                        <a:t>Consumer Cyclical</a:t>
                      </a:r>
                    </a:p>
                  </a:txBody>
                  <a:tcPr>
                    <a:lnL>
                      <a:noFill/>
                    </a:lnL>
                    <a:lnR>
                      <a:noFill/>
                    </a:lnR>
                    <a:lnT>
                      <a:noFill/>
                    </a:lnT>
                    <a:lnB>
                      <a:noFill/>
                    </a:lnB>
                    <a:solidFill>
                      <a:schemeClr val="bg1"/>
                    </a:solidFill>
                  </a:tcPr>
                </a:tc>
                <a:tc>
                  <a:txBody>
                    <a:bodyPr/>
                    <a:lstStyle/>
                    <a:p>
                      <a:pPr algn="l" fontAlgn="ctr"/>
                      <a:r>
                        <a:rPr lang="en-US" sz="1200">
                          <a:effectLst/>
                        </a:rPr>
                        <a:t>Footwear &amp; Accessories</a:t>
                      </a:r>
                    </a:p>
                  </a:txBody>
                  <a:tcPr>
                    <a:lnL>
                      <a:noFill/>
                    </a:lnL>
                    <a:lnR>
                      <a:noFill/>
                    </a:lnR>
                    <a:lnT>
                      <a:noFill/>
                    </a:lnT>
                    <a:lnB>
                      <a:noFill/>
                    </a:lnB>
                    <a:solidFill>
                      <a:schemeClr val="bg1"/>
                    </a:solidFill>
                  </a:tcPr>
                </a:tc>
                <a:tc>
                  <a:txBody>
                    <a:bodyPr/>
                    <a:lstStyle/>
                    <a:p>
                      <a:pPr algn="l" fontAlgn="ctr"/>
                      <a:r>
                        <a:rPr lang="en-US" sz="1200" dirty="0">
                          <a:effectLst/>
                        </a:rPr>
                        <a:t>-22.978177</a:t>
                      </a:r>
                    </a:p>
                  </a:txBody>
                  <a:tcPr>
                    <a:lnL>
                      <a:noFill/>
                    </a:lnL>
                    <a:lnR>
                      <a:noFill/>
                    </a:lnR>
                    <a:lnT>
                      <a:noFill/>
                    </a:lnT>
                    <a:lnB>
                      <a:noFill/>
                    </a:lnB>
                    <a:solidFill>
                      <a:schemeClr val="bg1"/>
                    </a:solidFill>
                  </a:tcPr>
                </a:tc>
                <a:extLst>
                  <a:ext uri="{0D108BD9-81ED-4DB2-BD59-A6C34878D82A}">
                    <a16:rowId xmlns:a16="http://schemas.microsoft.com/office/drawing/2014/main" val="2764642717"/>
                  </a:ext>
                </a:extLst>
              </a:tr>
            </a:tbl>
          </a:graphicData>
        </a:graphic>
      </p:graphicFrame>
      <p:sp>
        <p:nvSpPr>
          <p:cNvPr id="29" name="Arrow: Right 28">
            <a:extLst>
              <a:ext uri="{FF2B5EF4-FFF2-40B4-BE49-F238E27FC236}">
                <a16:creationId xmlns:a16="http://schemas.microsoft.com/office/drawing/2014/main" id="{9C138E02-1B43-4072-AE7E-3B013C16DD56}"/>
              </a:ext>
            </a:extLst>
          </p:cNvPr>
          <p:cNvSpPr/>
          <p:nvPr/>
        </p:nvSpPr>
        <p:spPr>
          <a:xfrm>
            <a:off x="5651648" y="2488659"/>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id="{53A6952F-D4B4-438F-AF5A-639903EEC299}"/>
              </a:ext>
            </a:extLst>
          </p:cNvPr>
          <p:cNvSpPr/>
          <p:nvPr/>
        </p:nvSpPr>
        <p:spPr>
          <a:xfrm>
            <a:off x="6343724" y="5349790"/>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D82FA54E-3961-490E-AC42-36915846C280}"/>
              </a:ext>
            </a:extLst>
          </p:cNvPr>
          <p:cNvPicPr>
            <a:picLocks noChangeAspect="1"/>
          </p:cNvPicPr>
          <p:nvPr/>
        </p:nvPicPr>
        <p:blipFill>
          <a:blip r:embed="rId3"/>
          <a:stretch>
            <a:fillRect/>
          </a:stretch>
        </p:blipFill>
        <p:spPr>
          <a:xfrm>
            <a:off x="6222980" y="1564305"/>
            <a:ext cx="5798908" cy="2381694"/>
          </a:xfrm>
          <a:prstGeom prst="rect">
            <a:avLst/>
          </a:prstGeom>
          <a:solidFill>
            <a:schemeClr val="bg1">
              <a:lumMod val="95000"/>
            </a:schemeClr>
          </a:solidFill>
        </p:spPr>
      </p:pic>
    </p:spTree>
    <p:extLst>
      <p:ext uri="{BB962C8B-B14F-4D97-AF65-F5344CB8AC3E}">
        <p14:creationId xmlns:p14="http://schemas.microsoft.com/office/powerpoint/2010/main" val="424982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Visualizing Sector Performance</a:t>
            </a:r>
          </a:p>
        </p:txBody>
      </p:sp>
      <p:sp>
        <p:nvSpPr>
          <p:cNvPr id="15" name="TextBox 14">
            <a:extLst>
              <a:ext uri="{FF2B5EF4-FFF2-40B4-BE49-F238E27FC236}">
                <a16:creationId xmlns:a16="http://schemas.microsoft.com/office/drawing/2014/main" id="{92A327EF-B8AE-4F2B-A562-D14CB44A72E9}"/>
              </a:ext>
            </a:extLst>
          </p:cNvPr>
          <p:cNvSpPr txBox="1"/>
          <p:nvPr/>
        </p:nvSpPr>
        <p:spPr>
          <a:xfrm>
            <a:off x="311239" y="1845855"/>
            <a:ext cx="7176656" cy="3785652"/>
          </a:xfrm>
          <a:prstGeom prst="rect">
            <a:avLst/>
          </a:prstGeom>
          <a:solidFill>
            <a:schemeClr val="bg1">
              <a:lumMod val="95000"/>
            </a:schemeClr>
          </a:solidFill>
        </p:spPr>
        <p:txBody>
          <a:bodyPr wrap="square">
            <a:spAutoFit/>
          </a:bodyPr>
          <a:lstStyle>
            <a:defPPr>
              <a:defRPr lang="en-US"/>
            </a:defPPr>
            <a:lvl1pPr>
              <a:defRPr sz="1200" b="0">
                <a:solidFill>
                  <a:srgbClr val="000000"/>
                </a:solidFill>
                <a:effectLst/>
                <a:latin typeface="Consolas" panose="020B0609020204030204" pitchFamily="49" charset="0"/>
              </a:defRPr>
            </a:lvl1pPr>
          </a:lstStyle>
          <a:p>
            <a:r>
              <a:rPr lang="en-US" dirty="0"/>
              <a:t>w=.95</a:t>
            </a:r>
          </a:p>
          <a:p>
            <a:r>
              <a:rPr lang="en-US" dirty="0" err="1"/>
              <a:t>indchg</a:t>
            </a:r>
            <a:r>
              <a:rPr lang="en-US" dirty="0"/>
              <a:t> = ticker2020.groupby('Sector')['pct change'].mean()</a:t>
            </a:r>
          </a:p>
          <a:p>
            <a:r>
              <a:rPr lang="en-US" dirty="0"/>
              <a:t>industry = </a:t>
            </a:r>
            <a:r>
              <a:rPr lang="en-US" dirty="0" err="1"/>
              <a:t>indchg.to_frame</a:t>
            </a:r>
            <a:r>
              <a:rPr lang="en-US" dirty="0"/>
              <a:t>(name='Pct </a:t>
            </a:r>
            <a:r>
              <a:rPr lang="en-US" dirty="0" err="1"/>
              <a:t>Chg</a:t>
            </a:r>
            <a:r>
              <a:rPr lang="en-US" dirty="0"/>
              <a:t>')</a:t>
            </a:r>
          </a:p>
          <a:p>
            <a:r>
              <a:rPr lang="en-US" dirty="0" err="1"/>
              <a:t>industry.reset_index</a:t>
            </a:r>
            <a:r>
              <a:rPr lang="en-US" dirty="0"/>
              <a:t>(</a:t>
            </a:r>
            <a:r>
              <a:rPr lang="en-US" dirty="0" err="1"/>
              <a:t>inplace</a:t>
            </a:r>
            <a:r>
              <a:rPr lang="en-US" dirty="0"/>
              <a:t>=True)</a:t>
            </a:r>
          </a:p>
          <a:p>
            <a:r>
              <a:rPr lang="en-US" dirty="0" err="1"/>
              <a:t>x_labels</a:t>
            </a:r>
            <a:r>
              <a:rPr lang="en-US" dirty="0"/>
              <a:t> = industry['Sector'].</a:t>
            </a:r>
            <a:r>
              <a:rPr lang="en-US" dirty="0" err="1"/>
              <a:t>to_list</a:t>
            </a:r>
            <a:r>
              <a:rPr lang="en-US" dirty="0"/>
              <a:t>()</a:t>
            </a:r>
          </a:p>
          <a:p>
            <a:r>
              <a:rPr lang="en-US" dirty="0"/>
              <a:t>x = </a:t>
            </a:r>
            <a:r>
              <a:rPr lang="en-US" dirty="0" err="1"/>
              <a:t>np.arange</a:t>
            </a:r>
            <a:r>
              <a:rPr lang="en-US" dirty="0"/>
              <a:t>(</a:t>
            </a:r>
            <a:r>
              <a:rPr lang="en-US" dirty="0" err="1"/>
              <a:t>len</a:t>
            </a:r>
            <a:r>
              <a:rPr lang="en-US" dirty="0"/>
              <a:t>(</a:t>
            </a:r>
            <a:r>
              <a:rPr lang="en-US" dirty="0" err="1"/>
              <a:t>x_labels</a:t>
            </a:r>
            <a:r>
              <a:rPr lang="en-US" dirty="0"/>
              <a:t>))</a:t>
            </a:r>
          </a:p>
          <a:p>
            <a:r>
              <a:rPr lang="en-US" dirty="0"/>
              <a:t>y = industry['Pct </a:t>
            </a:r>
            <a:r>
              <a:rPr lang="en-US" dirty="0" err="1"/>
              <a:t>Chg</a:t>
            </a:r>
            <a:r>
              <a:rPr lang="en-US" dirty="0"/>
              <a:t>']</a:t>
            </a:r>
          </a:p>
          <a:p>
            <a:r>
              <a:rPr lang="en-US" dirty="0" err="1"/>
              <a:t>plt.figure</a:t>
            </a:r>
            <a:r>
              <a:rPr lang="en-US" dirty="0"/>
              <a:t>(</a:t>
            </a:r>
            <a:r>
              <a:rPr lang="en-US" dirty="0" err="1"/>
              <a:t>figsize</a:t>
            </a:r>
            <a:r>
              <a:rPr lang="en-US" dirty="0"/>
              <a:t>=(8,5))</a:t>
            </a:r>
          </a:p>
          <a:p>
            <a:r>
              <a:rPr lang="en-US" dirty="0"/>
              <a:t>ax = </a:t>
            </a:r>
            <a:r>
              <a:rPr lang="en-US" dirty="0" err="1"/>
              <a:t>y.plot</a:t>
            </a:r>
            <a:r>
              <a:rPr lang="en-US" dirty="0"/>
              <a:t>(kind='bar', width=w, color=(y &gt; 0).map({True: 'blue', </a:t>
            </a:r>
            <a:r>
              <a:rPr lang="en-US" dirty="0" err="1"/>
              <a:t>False:'orange</a:t>
            </a:r>
            <a:r>
              <a:rPr lang="en-US" dirty="0"/>
              <a:t>'}))</a:t>
            </a:r>
          </a:p>
          <a:p>
            <a:r>
              <a:rPr lang="en-US" dirty="0" err="1"/>
              <a:t>ax.set_title</a:t>
            </a:r>
            <a:r>
              <a:rPr lang="en-US" dirty="0"/>
              <a:t>('Sector Performance 2020', </a:t>
            </a:r>
            <a:r>
              <a:rPr lang="en-US" dirty="0" err="1"/>
              <a:t>fontsize</a:t>
            </a:r>
            <a:r>
              <a:rPr lang="en-US" dirty="0"/>
              <a:t>=16, </a:t>
            </a:r>
            <a:r>
              <a:rPr lang="en-US" dirty="0" err="1"/>
              <a:t>fontweight</a:t>
            </a:r>
            <a:r>
              <a:rPr lang="en-US" dirty="0"/>
              <a:t>='bold')</a:t>
            </a:r>
          </a:p>
          <a:p>
            <a:r>
              <a:rPr lang="en-US" dirty="0"/>
              <a:t>#ax.set_xlabel('Sector', </a:t>
            </a:r>
            <a:r>
              <a:rPr lang="en-US" dirty="0" err="1"/>
              <a:t>fontsize</a:t>
            </a:r>
            <a:r>
              <a:rPr lang="en-US" dirty="0"/>
              <a:t>=16)</a:t>
            </a:r>
          </a:p>
          <a:p>
            <a:r>
              <a:rPr lang="en-US" dirty="0" err="1"/>
              <a:t>ax.set_ylabel</a:t>
            </a:r>
            <a:r>
              <a:rPr lang="en-US" dirty="0"/>
              <a:t>('Percentage Change 2020 YTD', </a:t>
            </a:r>
            <a:r>
              <a:rPr lang="en-US" dirty="0" err="1"/>
              <a:t>fontsize</a:t>
            </a:r>
            <a:r>
              <a:rPr lang="en-US" dirty="0"/>
              <a:t>=13)</a:t>
            </a:r>
          </a:p>
          <a:p>
            <a:r>
              <a:rPr lang="en-US" dirty="0" err="1"/>
              <a:t>ax.set_ylim</a:t>
            </a:r>
            <a:r>
              <a:rPr lang="en-US" dirty="0"/>
              <a:t>(-40,20)</a:t>
            </a:r>
          </a:p>
          <a:p>
            <a:r>
              <a:rPr lang="en-US" dirty="0" err="1"/>
              <a:t>ax.set_xticks</a:t>
            </a:r>
            <a:r>
              <a:rPr lang="en-US" dirty="0"/>
              <a:t>(x)</a:t>
            </a:r>
          </a:p>
          <a:p>
            <a:r>
              <a:rPr lang="en-US" dirty="0" err="1"/>
              <a:t>ax.set_xticklabels</a:t>
            </a:r>
            <a:r>
              <a:rPr lang="en-US" dirty="0"/>
              <a:t>(</a:t>
            </a:r>
            <a:r>
              <a:rPr lang="en-US" dirty="0" err="1"/>
              <a:t>x_labels</a:t>
            </a:r>
            <a:r>
              <a:rPr lang="en-US" dirty="0"/>
              <a:t>, rotation=45, </a:t>
            </a:r>
            <a:r>
              <a:rPr lang="en-US" dirty="0" err="1"/>
              <a:t>fontsize</a:t>
            </a:r>
            <a:r>
              <a:rPr lang="en-US" dirty="0"/>
              <a:t>=12, ha='right')</a:t>
            </a:r>
          </a:p>
          <a:p>
            <a:br>
              <a:rPr lang="en-US" dirty="0"/>
            </a:br>
            <a:r>
              <a:rPr lang="en-US" dirty="0"/>
              <a:t>#Calling function defined above to add labels </a:t>
            </a:r>
          </a:p>
          <a:p>
            <a:r>
              <a:rPr lang="en-US" dirty="0" err="1"/>
              <a:t>add_value_labels</a:t>
            </a:r>
            <a:r>
              <a:rPr lang="en-US" dirty="0"/>
              <a:t>(ax)</a:t>
            </a:r>
          </a:p>
          <a:p>
            <a:r>
              <a:rPr lang="en-US" dirty="0" err="1"/>
              <a:t>plt.tight_layout</a:t>
            </a:r>
            <a:r>
              <a:rPr lang="en-US" dirty="0"/>
              <a:t>()</a:t>
            </a:r>
          </a:p>
          <a:p>
            <a:r>
              <a:rPr lang="en-US" dirty="0" err="1"/>
              <a:t>plt.savefig</a:t>
            </a:r>
            <a:r>
              <a:rPr lang="en-US" dirty="0"/>
              <a:t>('images/industry_performance_w_labels.png')</a:t>
            </a:r>
          </a:p>
        </p:txBody>
      </p:sp>
      <p:graphicFrame>
        <p:nvGraphicFramePr>
          <p:cNvPr id="4" name="Table 3">
            <a:extLst>
              <a:ext uri="{FF2B5EF4-FFF2-40B4-BE49-F238E27FC236}">
                <a16:creationId xmlns:a16="http://schemas.microsoft.com/office/drawing/2014/main" id="{817D3481-196B-4D22-A660-CC6DBE3B83CE}"/>
              </a:ext>
            </a:extLst>
          </p:cNvPr>
          <p:cNvGraphicFramePr>
            <a:graphicFrameLocks noGrp="1"/>
          </p:cNvGraphicFramePr>
          <p:nvPr>
            <p:extLst>
              <p:ext uri="{D42A27DB-BD31-4B8C-83A1-F6EECF244321}">
                <p14:modId xmlns:p14="http://schemas.microsoft.com/office/powerpoint/2010/main" val="1902797937"/>
              </p:ext>
            </p:extLst>
          </p:nvPr>
        </p:nvGraphicFramePr>
        <p:xfrm>
          <a:off x="8788183" y="1835583"/>
          <a:ext cx="2664908" cy="3797532"/>
        </p:xfrm>
        <a:graphic>
          <a:graphicData uri="http://schemas.openxmlformats.org/drawingml/2006/table">
            <a:tbl>
              <a:tblPr/>
              <a:tblGrid>
                <a:gridCol w="1714297">
                  <a:extLst>
                    <a:ext uri="{9D8B030D-6E8A-4147-A177-3AD203B41FA5}">
                      <a16:colId xmlns:a16="http://schemas.microsoft.com/office/drawing/2014/main" val="2277111419"/>
                    </a:ext>
                  </a:extLst>
                </a:gridCol>
                <a:gridCol w="950611">
                  <a:extLst>
                    <a:ext uri="{9D8B030D-6E8A-4147-A177-3AD203B41FA5}">
                      <a16:colId xmlns:a16="http://schemas.microsoft.com/office/drawing/2014/main" val="483573090"/>
                    </a:ext>
                  </a:extLst>
                </a:gridCol>
              </a:tblGrid>
              <a:tr h="316461">
                <a:tc>
                  <a:txBody>
                    <a:bodyPr/>
                    <a:lstStyle/>
                    <a:p>
                      <a:pPr algn="r" fontAlgn="ctr"/>
                      <a:r>
                        <a:rPr lang="en-US" sz="1200" b="1">
                          <a:effectLst/>
                        </a:rPr>
                        <a:t>Sector</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b="1" dirty="0">
                          <a:effectLst/>
                        </a:rPr>
                        <a:t>pct change</a:t>
                      </a:r>
                    </a:p>
                  </a:txBody>
                  <a:tcPr marL="79115" marR="79115" marT="39558" marB="39558" anchor="ctr">
                    <a:lnL>
                      <a:noFill/>
                    </a:lnL>
                    <a:lnR>
                      <a:noFill/>
                    </a:lnR>
                    <a:lnT w="12700" cmpd="sng">
                      <a:noFill/>
                      <a:prstDash val="soli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38180619"/>
                  </a:ext>
                </a:extLst>
              </a:tr>
              <a:tr h="316461">
                <a:tc>
                  <a:txBody>
                    <a:bodyPr/>
                    <a:lstStyle/>
                    <a:p>
                      <a:pPr algn="r" fontAlgn="ctr"/>
                      <a:r>
                        <a:rPr lang="en-US" sz="1200" b="0" dirty="0">
                          <a:effectLst/>
                        </a:rPr>
                        <a:t>Technology</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dirty="0">
                          <a:effectLst/>
                        </a:rPr>
                        <a:t>13.548758</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6169447"/>
                  </a:ext>
                </a:extLst>
              </a:tr>
              <a:tr h="316461">
                <a:tc>
                  <a:txBody>
                    <a:bodyPr/>
                    <a:lstStyle/>
                    <a:p>
                      <a:pPr algn="r" fontAlgn="ctr"/>
                      <a:r>
                        <a:rPr lang="en-US" sz="1200" b="0" dirty="0">
                          <a:effectLst/>
                        </a:rPr>
                        <a:t>Basic Materials</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12.188316</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2190978"/>
                  </a:ext>
                </a:extLst>
              </a:tr>
              <a:tr h="316461">
                <a:tc>
                  <a:txBody>
                    <a:bodyPr/>
                    <a:lstStyle/>
                    <a:p>
                      <a:pPr algn="r" fontAlgn="ctr"/>
                      <a:r>
                        <a:rPr lang="en-US" sz="1200" b="0" dirty="0">
                          <a:effectLst/>
                        </a:rPr>
                        <a:t>Consumer Defensive</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dirty="0">
                          <a:effectLst/>
                        </a:rPr>
                        <a:t>9.328190</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1082778"/>
                  </a:ext>
                </a:extLst>
              </a:tr>
              <a:tr h="316461">
                <a:tc>
                  <a:txBody>
                    <a:bodyPr/>
                    <a:lstStyle/>
                    <a:p>
                      <a:pPr algn="r" fontAlgn="ctr"/>
                      <a:r>
                        <a:rPr lang="en-US" sz="1200" b="0" dirty="0">
                          <a:effectLst/>
                        </a:rPr>
                        <a:t>Industrials</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7.555920</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501865"/>
                  </a:ext>
                </a:extLst>
              </a:tr>
              <a:tr h="316461">
                <a:tc>
                  <a:txBody>
                    <a:bodyPr/>
                    <a:lstStyle/>
                    <a:p>
                      <a:pPr algn="r" fontAlgn="ctr"/>
                      <a:r>
                        <a:rPr lang="en-US" sz="1200" b="0" dirty="0">
                          <a:effectLst/>
                        </a:rPr>
                        <a:t>Healthcare</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7.233188</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74198546"/>
                  </a:ext>
                </a:extLst>
              </a:tr>
              <a:tr h="316461">
                <a:tc>
                  <a:txBody>
                    <a:bodyPr/>
                    <a:lstStyle/>
                    <a:p>
                      <a:pPr algn="r" fontAlgn="ctr"/>
                      <a:r>
                        <a:rPr lang="en-US" sz="1200" b="0" dirty="0">
                          <a:effectLst/>
                        </a:rPr>
                        <a:t>Consumer Cyclical</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6.285675</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88768701"/>
                  </a:ext>
                </a:extLst>
              </a:tr>
              <a:tr h="316461">
                <a:tc>
                  <a:txBody>
                    <a:bodyPr/>
                    <a:lstStyle/>
                    <a:p>
                      <a:pPr algn="r" fontAlgn="ctr"/>
                      <a:r>
                        <a:rPr lang="en-US" sz="1200" b="0" dirty="0">
                          <a:effectLst/>
                        </a:rPr>
                        <a:t>Financial Services</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-7.277631</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7329687"/>
                  </a:ext>
                </a:extLst>
              </a:tr>
              <a:tr h="316461">
                <a:tc>
                  <a:txBody>
                    <a:bodyPr/>
                    <a:lstStyle/>
                    <a:p>
                      <a:pPr algn="r" fontAlgn="ctr"/>
                      <a:r>
                        <a:rPr lang="en-US" sz="1200" b="0" dirty="0">
                          <a:effectLst/>
                        </a:rPr>
                        <a:t>Communication Services</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-9.482677</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3574587"/>
                  </a:ext>
                </a:extLst>
              </a:tr>
              <a:tr h="316461">
                <a:tc>
                  <a:txBody>
                    <a:bodyPr/>
                    <a:lstStyle/>
                    <a:p>
                      <a:pPr algn="r" fontAlgn="ctr"/>
                      <a:r>
                        <a:rPr lang="en-US" sz="1200" b="0" dirty="0">
                          <a:effectLst/>
                        </a:rPr>
                        <a:t>Utilities</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-16.221258</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5299833"/>
                  </a:ext>
                </a:extLst>
              </a:tr>
              <a:tr h="316461">
                <a:tc>
                  <a:txBody>
                    <a:bodyPr/>
                    <a:lstStyle/>
                    <a:p>
                      <a:pPr algn="r" fontAlgn="ctr"/>
                      <a:r>
                        <a:rPr lang="en-US" sz="1200" b="0" dirty="0">
                          <a:effectLst/>
                        </a:rPr>
                        <a:t>Energy</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a:effectLst/>
                        </a:rPr>
                        <a:t>-20.833857</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2482018"/>
                  </a:ext>
                </a:extLst>
              </a:tr>
              <a:tr h="316461">
                <a:tc>
                  <a:txBody>
                    <a:bodyPr/>
                    <a:lstStyle/>
                    <a:p>
                      <a:pPr algn="r" fontAlgn="ctr"/>
                      <a:r>
                        <a:rPr lang="en-US" sz="1200" b="0" dirty="0">
                          <a:effectLst/>
                        </a:rPr>
                        <a:t>Real Estate</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r" fontAlgn="ctr"/>
                      <a:r>
                        <a:rPr lang="en-US" sz="1200" dirty="0">
                          <a:effectLst/>
                        </a:rPr>
                        <a:t>-33.506755</a:t>
                      </a:r>
                    </a:p>
                  </a:txBody>
                  <a:tcPr marL="79115" marR="79115" marT="39558" marB="39558"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5803170"/>
                  </a:ext>
                </a:extLst>
              </a:tr>
            </a:tbl>
          </a:graphicData>
        </a:graphic>
      </p:graphicFrame>
      <p:sp>
        <p:nvSpPr>
          <p:cNvPr id="17" name="Arrow: Right 16">
            <a:extLst>
              <a:ext uri="{FF2B5EF4-FFF2-40B4-BE49-F238E27FC236}">
                <a16:creationId xmlns:a16="http://schemas.microsoft.com/office/drawing/2014/main" id="{6CC58BDB-46C6-4EF9-82C6-E655BB142DFD}"/>
              </a:ext>
            </a:extLst>
          </p:cNvPr>
          <p:cNvSpPr/>
          <p:nvPr/>
        </p:nvSpPr>
        <p:spPr>
          <a:xfrm>
            <a:off x="9153536" y="2146323"/>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03296460-27C5-4D77-BE3D-34D5CB5149FB}"/>
              </a:ext>
            </a:extLst>
          </p:cNvPr>
          <p:cNvSpPr/>
          <p:nvPr/>
        </p:nvSpPr>
        <p:spPr>
          <a:xfrm>
            <a:off x="8931360" y="2483169"/>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Arrow: Right 24">
            <a:extLst>
              <a:ext uri="{FF2B5EF4-FFF2-40B4-BE49-F238E27FC236}">
                <a16:creationId xmlns:a16="http://schemas.microsoft.com/office/drawing/2014/main" id="{D538AF7D-53FD-4C59-A3FF-9166103B9EA8}"/>
              </a:ext>
            </a:extLst>
          </p:cNvPr>
          <p:cNvSpPr/>
          <p:nvPr/>
        </p:nvSpPr>
        <p:spPr>
          <a:xfrm>
            <a:off x="8637596" y="2820015"/>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1750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Monthly Sector Performance for 2020</a:t>
            </a:r>
          </a:p>
        </p:txBody>
      </p:sp>
      <p:pic>
        <p:nvPicPr>
          <p:cNvPr id="12" name="Picture 11" descr="Chart, waterfall chart&#10;&#10;Description automatically generated">
            <a:extLst>
              <a:ext uri="{FF2B5EF4-FFF2-40B4-BE49-F238E27FC236}">
                <a16:creationId xmlns:a16="http://schemas.microsoft.com/office/drawing/2014/main" id="{CC6D3A52-BE7F-4044-8A26-CD14E6AD0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032" y="940274"/>
            <a:ext cx="9463936" cy="5752739"/>
          </a:xfrm>
          <a:prstGeom prst="rect">
            <a:avLst/>
          </a:prstGeom>
        </p:spPr>
      </p:pic>
      <p:sp>
        <p:nvSpPr>
          <p:cNvPr id="4" name="Arrow: Right 3">
            <a:extLst>
              <a:ext uri="{FF2B5EF4-FFF2-40B4-BE49-F238E27FC236}">
                <a16:creationId xmlns:a16="http://schemas.microsoft.com/office/drawing/2014/main" id="{32462B8D-AB4B-4538-A6A4-25C26AC05D79}"/>
              </a:ext>
            </a:extLst>
          </p:cNvPr>
          <p:cNvSpPr/>
          <p:nvPr/>
        </p:nvSpPr>
        <p:spPr>
          <a:xfrm rot="16200000">
            <a:off x="2548230" y="2599495"/>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375E1BB8-C772-4676-9797-A0EE5A8D0D64}"/>
              </a:ext>
            </a:extLst>
          </p:cNvPr>
          <p:cNvSpPr/>
          <p:nvPr/>
        </p:nvSpPr>
        <p:spPr>
          <a:xfrm rot="16200000">
            <a:off x="4903502" y="2599494"/>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5745F6D1-B8D5-4305-9A6D-5C7938D49491}"/>
              </a:ext>
            </a:extLst>
          </p:cNvPr>
          <p:cNvSpPr/>
          <p:nvPr/>
        </p:nvSpPr>
        <p:spPr>
          <a:xfrm rot="16200000">
            <a:off x="9199418" y="2599494"/>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1761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976A8074-0F5F-4DCD-B590-DCEAD096E28D}"/>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Chosen Sectors vs. SPDR Index 2020</a:t>
            </a:r>
          </a:p>
        </p:txBody>
      </p:sp>
      <p:pic>
        <p:nvPicPr>
          <p:cNvPr id="16" name="Picture 15" descr="Chart, line chart&#10;&#10;Description automatically generated">
            <a:extLst>
              <a:ext uri="{FF2B5EF4-FFF2-40B4-BE49-F238E27FC236}">
                <a16:creationId xmlns:a16="http://schemas.microsoft.com/office/drawing/2014/main" id="{DF30A771-79BA-4A2B-8C55-4C6B1DC35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450" y="1233995"/>
            <a:ext cx="8756933" cy="5473083"/>
          </a:xfrm>
          <a:prstGeom prst="rect">
            <a:avLst/>
          </a:prstGeom>
        </p:spPr>
      </p:pic>
    </p:spTree>
    <p:extLst>
      <p:ext uri="{BB962C8B-B14F-4D97-AF65-F5344CB8AC3E}">
        <p14:creationId xmlns:p14="http://schemas.microsoft.com/office/powerpoint/2010/main" val="122514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9D18A-462C-483F-9FBB-602613068FBC}"/>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Technology</a:t>
            </a:r>
          </a:p>
        </p:txBody>
      </p:sp>
      <p:grpSp>
        <p:nvGrpSpPr>
          <p:cNvPr id="44" name="Group 43">
            <a:extLst>
              <a:ext uri="{FF2B5EF4-FFF2-40B4-BE49-F238E27FC236}">
                <a16:creationId xmlns:a16="http://schemas.microsoft.com/office/drawing/2014/main" id="{6E5ADA56-3559-4E4E-8BB2-FE1F4A335609}"/>
              </a:ext>
            </a:extLst>
          </p:cNvPr>
          <p:cNvGrpSpPr/>
          <p:nvPr/>
        </p:nvGrpSpPr>
        <p:grpSpPr>
          <a:xfrm>
            <a:off x="326741" y="1654988"/>
            <a:ext cx="11782689" cy="4786898"/>
            <a:chOff x="326741" y="1654988"/>
            <a:chExt cx="11782689" cy="4786898"/>
          </a:xfrm>
        </p:grpSpPr>
        <p:pic>
          <p:nvPicPr>
            <p:cNvPr id="8" name="Picture 7" descr="Chart, bar chart, histogram&#10;&#10;Description automatically generated">
              <a:extLst>
                <a:ext uri="{FF2B5EF4-FFF2-40B4-BE49-F238E27FC236}">
                  <a16:creationId xmlns:a16="http://schemas.microsoft.com/office/drawing/2014/main" id="{E2A7F2A3-8E3E-4981-9C13-ACA90E79C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41" y="2742228"/>
              <a:ext cx="5919453" cy="3699658"/>
            </a:xfrm>
            <a:prstGeom prst="rect">
              <a:avLst/>
            </a:prstGeom>
          </p:spPr>
        </p:pic>
        <p:grpSp>
          <p:nvGrpSpPr>
            <p:cNvPr id="7" name="Group 6">
              <a:extLst>
                <a:ext uri="{FF2B5EF4-FFF2-40B4-BE49-F238E27FC236}">
                  <a16:creationId xmlns:a16="http://schemas.microsoft.com/office/drawing/2014/main" id="{AC008619-03CC-4DAC-A2F1-05A610F83E31}"/>
                </a:ext>
              </a:extLst>
            </p:cNvPr>
            <p:cNvGrpSpPr/>
            <p:nvPr/>
          </p:nvGrpSpPr>
          <p:grpSpPr>
            <a:xfrm>
              <a:off x="6411472" y="1654988"/>
              <a:ext cx="5697958" cy="4786898"/>
              <a:chOff x="272240" y="1980004"/>
              <a:chExt cx="5697958" cy="4786898"/>
            </a:xfrm>
          </p:grpSpPr>
          <p:pic>
            <p:nvPicPr>
              <p:cNvPr id="3" name="Picture 2" descr="Chart, scatter chart&#10;&#10;Description automatically generated">
                <a:extLst>
                  <a:ext uri="{FF2B5EF4-FFF2-40B4-BE49-F238E27FC236}">
                    <a16:creationId xmlns:a16="http://schemas.microsoft.com/office/drawing/2014/main" id="{80631B2D-27F1-4F2B-A733-D70AF415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41" y="1980004"/>
                <a:ext cx="5697957" cy="4124902"/>
              </a:xfrm>
              <a:prstGeom prst="rect">
                <a:avLst/>
              </a:prstGeom>
            </p:spPr>
          </p:pic>
          <p:pic>
            <p:nvPicPr>
              <p:cNvPr id="6" name="Picture 5">
                <a:extLst>
                  <a:ext uri="{FF2B5EF4-FFF2-40B4-BE49-F238E27FC236}">
                    <a16:creationId xmlns:a16="http://schemas.microsoft.com/office/drawing/2014/main" id="{B1F16883-734C-48C3-B1EE-49FC798D9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40" y="6104906"/>
                <a:ext cx="5697957" cy="661996"/>
              </a:xfrm>
              <a:prstGeom prst="rect">
                <a:avLst/>
              </a:prstGeom>
            </p:spPr>
          </p:pic>
        </p:grpSp>
      </p:grpSp>
      <p:sp>
        <p:nvSpPr>
          <p:cNvPr id="15" name="TextBox 14">
            <a:extLst>
              <a:ext uri="{FF2B5EF4-FFF2-40B4-BE49-F238E27FC236}">
                <a16:creationId xmlns:a16="http://schemas.microsoft.com/office/drawing/2014/main" id="{7504855F-625F-4EDB-BD96-CFD12E2D8961}"/>
              </a:ext>
            </a:extLst>
          </p:cNvPr>
          <p:cNvSpPr txBox="1"/>
          <p:nvPr/>
        </p:nvSpPr>
        <p:spPr>
          <a:xfrm>
            <a:off x="677103" y="1374300"/>
            <a:ext cx="4893036"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Semiconductors and Semiconductor Equipment </a:t>
            </a:r>
            <a:endParaRPr lang="en-US" dirty="0"/>
          </a:p>
        </p:txBody>
      </p:sp>
      <p:sp>
        <p:nvSpPr>
          <p:cNvPr id="17" name="TextBox 16">
            <a:extLst>
              <a:ext uri="{FF2B5EF4-FFF2-40B4-BE49-F238E27FC236}">
                <a16:creationId xmlns:a16="http://schemas.microsoft.com/office/drawing/2014/main" id="{E3CA6047-D2E0-44EB-95D9-02D9235783AD}"/>
              </a:ext>
            </a:extLst>
          </p:cNvPr>
          <p:cNvSpPr txBox="1"/>
          <p:nvPr/>
        </p:nvSpPr>
        <p:spPr>
          <a:xfrm>
            <a:off x="689900" y="1757609"/>
            <a:ext cx="4982621"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Communications Equipment</a:t>
            </a:r>
            <a:endParaRPr lang="en-US" dirty="0"/>
          </a:p>
        </p:txBody>
      </p:sp>
      <p:sp>
        <p:nvSpPr>
          <p:cNvPr id="19" name="TextBox 18">
            <a:extLst>
              <a:ext uri="{FF2B5EF4-FFF2-40B4-BE49-F238E27FC236}">
                <a16:creationId xmlns:a16="http://schemas.microsoft.com/office/drawing/2014/main" id="{C1FFEFB4-EE3E-478E-B656-5F82F9E86C93}"/>
              </a:ext>
            </a:extLst>
          </p:cNvPr>
          <p:cNvSpPr txBox="1"/>
          <p:nvPr/>
        </p:nvSpPr>
        <p:spPr>
          <a:xfrm>
            <a:off x="689900" y="2126941"/>
            <a:ext cx="5025280"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Scientific &amp; Technical Instruments</a:t>
            </a:r>
            <a:endParaRPr lang="en-US" dirty="0"/>
          </a:p>
        </p:txBody>
      </p:sp>
      <p:sp>
        <p:nvSpPr>
          <p:cNvPr id="21" name="TextBox 20">
            <a:extLst>
              <a:ext uri="{FF2B5EF4-FFF2-40B4-BE49-F238E27FC236}">
                <a16:creationId xmlns:a16="http://schemas.microsoft.com/office/drawing/2014/main" id="{B43D63A0-D908-4B72-9C63-EB8098A16D66}"/>
              </a:ext>
            </a:extLst>
          </p:cNvPr>
          <p:cNvSpPr txBox="1"/>
          <p:nvPr/>
        </p:nvSpPr>
        <p:spPr>
          <a:xfrm>
            <a:off x="6091950" y="100396"/>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Electronic Components</a:t>
            </a:r>
            <a:endParaRPr lang="en-US" dirty="0"/>
          </a:p>
        </p:txBody>
      </p:sp>
      <p:sp>
        <p:nvSpPr>
          <p:cNvPr id="23" name="TextBox 22">
            <a:extLst>
              <a:ext uri="{FF2B5EF4-FFF2-40B4-BE49-F238E27FC236}">
                <a16:creationId xmlns:a16="http://schemas.microsoft.com/office/drawing/2014/main" id="{E6AD2582-19E0-43E8-984F-12B4554C9B02}"/>
              </a:ext>
            </a:extLst>
          </p:cNvPr>
          <p:cNvSpPr txBox="1"/>
          <p:nvPr/>
        </p:nvSpPr>
        <p:spPr>
          <a:xfrm>
            <a:off x="6091948" y="565626"/>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Computer Hardware</a:t>
            </a:r>
            <a:endParaRPr lang="en-US" dirty="0"/>
          </a:p>
        </p:txBody>
      </p:sp>
      <p:sp>
        <p:nvSpPr>
          <p:cNvPr id="25" name="TextBox 24">
            <a:extLst>
              <a:ext uri="{FF2B5EF4-FFF2-40B4-BE49-F238E27FC236}">
                <a16:creationId xmlns:a16="http://schemas.microsoft.com/office/drawing/2014/main" id="{52C069CB-2F86-43C3-A15F-050ADA11A936}"/>
              </a:ext>
            </a:extLst>
          </p:cNvPr>
          <p:cNvSpPr txBox="1"/>
          <p:nvPr/>
        </p:nvSpPr>
        <p:spPr>
          <a:xfrm>
            <a:off x="6091949" y="1052964"/>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Consumer Electronics</a:t>
            </a:r>
            <a:endParaRPr lang="en-US" dirty="0"/>
          </a:p>
        </p:txBody>
      </p:sp>
      <p:sp>
        <p:nvSpPr>
          <p:cNvPr id="27" name="TextBox 26">
            <a:extLst>
              <a:ext uri="{FF2B5EF4-FFF2-40B4-BE49-F238E27FC236}">
                <a16:creationId xmlns:a16="http://schemas.microsoft.com/office/drawing/2014/main" id="{A79E99E3-4B13-4A5A-9171-903B3EDAA637}"/>
              </a:ext>
            </a:extLst>
          </p:cNvPr>
          <p:cNvSpPr txBox="1"/>
          <p:nvPr/>
        </p:nvSpPr>
        <p:spPr>
          <a:xfrm>
            <a:off x="677103" y="986634"/>
            <a:ext cx="5038077"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Software (Applications &amp; Infrastructure).</a:t>
            </a:r>
            <a:endParaRPr lang="en-US" dirty="0"/>
          </a:p>
        </p:txBody>
      </p:sp>
      <p:cxnSp>
        <p:nvCxnSpPr>
          <p:cNvPr id="29" name="Straight Arrow Connector 28">
            <a:extLst>
              <a:ext uri="{FF2B5EF4-FFF2-40B4-BE49-F238E27FC236}">
                <a16:creationId xmlns:a16="http://schemas.microsoft.com/office/drawing/2014/main" id="{82937725-4975-40F5-9AF6-14CE19AAD51C}"/>
              </a:ext>
            </a:extLst>
          </p:cNvPr>
          <p:cNvCxnSpPr>
            <a:cxnSpLocks/>
            <a:stCxn id="4" idx="1"/>
            <a:endCxn id="27"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2BE93B48-DAF2-4A22-96E0-1B4059C44C66}"/>
              </a:ext>
            </a:extLst>
          </p:cNvPr>
          <p:cNvCxnSpPr>
            <a:cxnSpLocks/>
            <a:stCxn id="4" idx="1"/>
            <a:endCxn id="15"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14730CD3-7DE1-4E2E-B5CC-477F4561616A}"/>
              </a:ext>
            </a:extLst>
          </p:cNvPr>
          <p:cNvCxnSpPr>
            <a:cxnSpLocks/>
            <a:stCxn id="4" idx="1"/>
            <a:endCxn id="17"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85F46261-48CB-48FF-8E25-4933E5E60981}"/>
              </a:ext>
            </a:extLst>
          </p:cNvPr>
          <p:cNvCxnSpPr>
            <a:cxnSpLocks/>
            <a:stCxn id="4" idx="1"/>
            <a:endCxn id="19"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9CCA142D-193E-476D-9041-2BD4F1ECE7C1}"/>
              </a:ext>
            </a:extLst>
          </p:cNvPr>
          <p:cNvCxnSpPr>
            <a:cxnSpLocks/>
            <a:stCxn id="4" idx="3"/>
            <a:endCxn id="21" idx="1"/>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a:extLst>
              <a:ext uri="{FF2B5EF4-FFF2-40B4-BE49-F238E27FC236}">
                <a16:creationId xmlns:a16="http://schemas.microsoft.com/office/drawing/2014/main" id="{B48375D0-1BA5-4D44-B5D0-F6C0458A0BF5}"/>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a:extLst>
              <a:ext uri="{FF2B5EF4-FFF2-40B4-BE49-F238E27FC236}">
                <a16:creationId xmlns:a16="http://schemas.microsoft.com/office/drawing/2014/main" id="{E9FC877D-D247-469B-9C47-A84AFDA3755F}"/>
              </a:ext>
            </a:extLst>
          </p:cNvPr>
          <p:cNvCxnSpPr>
            <a:cxnSpLocks/>
            <a:stCxn id="4" idx="3"/>
            <a:endCxn id="25" idx="1"/>
          </p:cNvCxnSpPr>
          <p:nvPr/>
        </p:nvCxnSpPr>
        <p:spPr>
          <a:xfrm>
            <a:off x="4838370" y="495994"/>
            <a:ext cx="1253579" cy="741636"/>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0347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1589</Words>
  <Application>Microsoft Office PowerPoint</Application>
  <PresentationFormat>Widescreen</PresentationFormat>
  <Paragraphs>224</Paragraphs>
  <Slides>18</Slides>
  <Notes>8</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DotumChe</vt:lpstr>
      <vt:lpstr>Agency FB</vt:lpstr>
      <vt:lpstr>Algerian</vt:lpstr>
      <vt:lpstr>Arial</vt:lpstr>
      <vt:lpstr>Bahnschrift Light SemiCondensed</vt:lpstr>
      <vt:lpstr>Bradley Hand ITC</vt:lpstr>
      <vt:lpstr>Calibri</vt:lpstr>
      <vt:lpstr>Calibri Light</vt:lpstr>
      <vt:lpstr>Consolas</vt:lpstr>
      <vt:lpstr>Courier New</vt:lpstr>
      <vt:lpstr>Open Sans Condensed</vt:lpstr>
      <vt:lpstr>Slack-Lato</vt:lpstr>
      <vt:lpstr>Wingdings</vt:lpstr>
      <vt:lpstr>Office Theme</vt:lpstr>
      <vt:lpstr>Winners in a  PANDEMIC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Winners in a PANDEMIC</dc:title>
  <dc:creator>Mercan Aslan</dc:creator>
  <cp:lastModifiedBy>Jon Smart</cp:lastModifiedBy>
  <cp:revision>45</cp:revision>
  <dcterms:created xsi:type="dcterms:W3CDTF">2020-12-19T16:09:14Z</dcterms:created>
  <dcterms:modified xsi:type="dcterms:W3CDTF">2020-12-23T15:00:04Z</dcterms:modified>
</cp:coreProperties>
</file>