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62" r:id="rId2"/>
    <p:sldId id="257" r:id="rId3"/>
    <p:sldId id="280" r:id="rId4"/>
    <p:sldId id="278" r:id="rId5"/>
    <p:sldId id="279" r:id="rId6"/>
    <p:sldId id="267" r:id="rId7"/>
    <p:sldId id="276" r:id="rId8"/>
    <p:sldId id="275" r:id="rId9"/>
    <p:sldId id="269" r:id="rId10"/>
    <p:sldId id="271" r:id="rId11"/>
    <p:sldId id="265" r:id="rId12"/>
    <p:sldId id="266" r:id="rId13"/>
    <p:sldId id="259" r:id="rId14"/>
    <p:sldId id="272" r:id="rId15"/>
    <p:sldId id="274" r:id="rId16"/>
    <p:sldId id="264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9A8"/>
    <a:srgbClr val="515153"/>
    <a:srgbClr val="FFFFFF"/>
    <a:srgbClr val="CC0066"/>
    <a:srgbClr val="FFDDDD"/>
    <a:srgbClr val="C8CACA"/>
    <a:srgbClr val="990033"/>
    <a:srgbClr val="FF7C8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25D34-5020-4488-A537-3B8C9545308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F7631-9C71-488C-B96B-1BE7E371F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4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7631-9C71-488C-B96B-1BE7E371F4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7631-9C71-488C-B96B-1BE7E371F4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2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7631-9C71-488C-B96B-1BE7E371F4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7631-9C71-488C-B96B-1BE7E371F4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9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7631-9C71-488C-B96B-1BE7E371F4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3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7631-9C71-488C-B96B-1BE7E371F4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3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Andres can add in the Implications from </a:t>
            </a:r>
            <a:r>
              <a:rPr lang="en-US" i="1" dirty="0"/>
              <a:t>project requirements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7631-9C71-488C-B96B-1BE7E371F4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1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A3D8-91F0-490A-854B-7F01C4F97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8E8A6-15DC-4749-9E4C-DD2010DF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B5F66-1410-45D4-97F6-49ED92DE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06FCB-F221-4A9D-9C3D-29B234FF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683F8-8657-4F2B-9C13-BB1C3545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1C96-8DC3-49EF-B5C4-068BDAE1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B6F70-FD4A-433E-BA54-591D2F4A9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BD62-1615-42DD-84B1-AFCAAD70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CF6EB-7735-474D-92C0-755FD614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C775-14F7-419E-8F2C-2A6C146C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9AAF9-A87A-45C8-94ED-41AA1EF0C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61EBF-27B4-4D19-BFE9-409593C3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637AB-13E3-4B88-833B-E7EA0CCB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3D410-90C6-4EED-92BD-B097D84E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5F1B-3642-4748-AC4A-B30661F2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8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1A09-5046-47C0-B7A0-CCD156F9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9BD6-3C8D-4F28-B765-3A58060E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B721-8990-4262-A64A-57CF3B79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90542-67D5-49DF-AD96-DFD93582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C3C2-6D09-40C7-99D0-E63FA682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2B98-CEB8-4F91-94E8-745BCEB1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1368-56BD-483B-A7CC-0ECFCF9A8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DF7E-404E-41E8-94D2-0716C9E3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6E78-FEC7-466A-8C72-E01E7BDC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B175-B6B4-4C59-A9B8-57E04241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7368-7B1D-4604-BBF9-0D1ED968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7DEC-9C8E-4AA5-983F-AF78F3B18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66CCB-6F13-4850-9E4C-F07E7FB2C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1DA4D-4C97-4EE9-BF2F-DCD18907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3F07-CFCD-4989-B633-2E8EC2E8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FB032-4E36-473E-A78E-7860BD39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6A80-FCE8-40B7-BEC6-0A3BB165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F6885-A87D-428F-98B5-1480863E5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4D0ED-DE6D-4375-A505-A0029F85E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AD775-B199-46C0-873B-6AF03F886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02093-8E77-47D4-87E1-1392BCBF7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FEEFE-B3DA-48FC-8325-ABD15189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C2F2B-19C3-48D3-806A-03B7630D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F9C1E-0D5C-4F6B-BDCD-BA65797F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9542-8F8F-4806-8A90-5B0A63B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112D-6DF5-4AA4-B0B1-042508C2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93F6D-4B0E-4E41-9BD1-7ACA5B60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3683A-E268-4E3E-9385-6A27C741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70954-5F27-4E45-AC61-CEBD7EED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9EF97-95FF-4CB6-8C29-58C3ED81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9A93B-00BB-4B31-947D-B9BEF9AA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4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7AC7-902C-49D5-9B8A-5E94766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56F2-3D67-40D7-B8EF-50457F82D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D4F2C-4695-4EF1-8913-A0E88A8B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D5869-039E-4E1C-8689-B3EE44A6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40362-4B78-422B-B632-1D42070C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65519-6EBF-4804-91FB-680D6EF9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18EF-193A-4DE3-90B9-FB222D16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AAE92-D4B1-469B-9218-95BFA545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D4B06-E1B2-4A81-9C8F-E59DA459A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BCC14-3DEE-4DE1-9DD5-07D23C54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1DD5E-9601-4BD0-831D-01A79ED5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8ED7F-74FC-49C7-9C6A-0E269DBC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6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07EF2-B271-4E02-83D3-88B2F9F5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96C48-D8A5-4C27-BFC7-3F6B4A57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B6E3-07E2-4EF4-A42C-F4D9E28E0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41ADF-F790-4713-95D6-AEBA8F27A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39B5-7A65-4414-983B-10C7767D6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balance.com/what-are-the-sectors-and-industries-of-the-sandp-500-3957507" TargetMode="External"/><Relationship Id="rId3" Type="http://schemas.openxmlformats.org/officeDocument/2006/relationships/hyperlink" Target="https://www.ers.usda.gov/data-products/#!topicid=14832&amp;subtopicid=14878" TargetMode="External"/><Relationship Id="rId7" Type="http://schemas.openxmlformats.org/officeDocument/2006/relationships/hyperlink" Target="https://www.alphavantage.co/" TargetMode="External"/><Relationship Id="rId2" Type="http://schemas.openxmlformats.org/officeDocument/2006/relationships/hyperlink" Target="https://www.ssga.com/us/en/institutional/etfs/funds/spdr-sp-600-small-cap-etf-s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cnews.go.com/Business/winners-pandemic-economy-big-tech-lockdown-essentials-soar/story?id=72495436" TargetMode="External"/><Relationship Id="rId5" Type="http://schemas.openxmlformats.org/officeDocument/2006/relationships/hyperlink" Target="https://www.naics.com/search/" TargetMode="External"/><Relationship Id="rId10" Type="http://schemas.openxmlformats.org/officeDocument/2006/relationships/hyperlink" Target="https://www.unfi.com/" TargetMode="External"/><Relationship Id="rId4" Type="http://schemas.openxmlformats.org/officeDocument/2006/relationships/hyperlink" Target="https://www.forbes.com/sites/rohitarora/2020/06/30/which-companies-did-well-during-the-coronavirus-pandemic/?sh=2509aec87409" TargetMode="External"/><Relationship Id="rId9" Type="http://schemas.openxmlformats.org/officeDocument/2006/relationships/hyperlink" Target="https://en.wikipedia.org/wiki/Rayonier_Advanced_Material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8940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en.wikipedia.org/wiki/COVID-19_drug_repurposing_research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SARS-CoV-2_without_background.png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pngimg.com/download/93674" TargetMode="External"/><Relationship Id="rId4" Type="http://schemas.openxmlformats.org/officeDocument/2006/relationships/image" Target="../media/image3.gif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SARS-CoV-2_without_background.pn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COVID-19_drug_repurposing_researc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B7C2F6-8801-42BA-9442-10BB94F99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625" y="813783"/>
            <a:ext cx="12192000" cy="3258155"/>
          </a:xfrm>
          <a:solidFill>
            <a:schemeClr val="accent3">
              <a:alpha val="38000"/>
            </a:schemeClr>
          </a:solidFill>
          <a:ln>
            <a:noFill/>
          </a:ln>
          <a:effectLst>
            <a:glow rad="406400">
              <a:schemeClr val="accent1">
                <a:alpha val="23000"/>
              </a:schemeClr>
            </a:glow>
            <a:outerShdw blurRad="660400" dist="50800" dir="5400000" algn="ctr" rotWithShape="0">
              <a:srgbClr val="000000">
                <a:alpha val="28000"/>
              </a:srgbClr>
            </a:outerShdw>
            <a:softEdge rad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  <a:effectLst>
                  <a:glow rad="215900">
                    <a:srgbClr val="FF0000">
                      <a:alpha val="30000"/>
                    </a:srgbClr>
                  </a:glow>
                  <a:outerShdw dist="38100" dir="11100000" sx="105000" sy="105000" rotWithShape="0">
                    <a:prstClr val="black">
                      <a:alpha val="40000"/>
                    </a:prstClr>
                  </a:outerShdw>
                </a:effectLst>
              </a:rPr>
              <a:t>Winners in a </a:t>
            </a:r>
            <a:br>
              <a:rPr lang="en-US" sz="9600" b="1" dirty="0">
                <a:solidFill>
                  <a:schemeClr val="bg1"/>
                </a:solidFill>
                <a:effectLst>
                  <a:glow rad="215900">
                    <a:srgbClr val="FF0000">
                      <a:alpha val="30000"/>
                    </a:srgbClr>
                  </a:glow>
                  <a:outerShdw dist="38100" dir="11100000" sx="105000" sy="105000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9600" b="1" dirty="0">
                <a:solidFill>
                  <a:schemeClr val="bg1"/>
                </a:solidFill>
                <a:effectLst>
                  <a:glow rad="215900">
                    <a:srgbClr val="FF0000">
                      <a:alpha val="30000"/>
                    </a:srgbClr>
                  </a:glow>
                  <a:outerShdw dist="38100" dir="11100000" sx="105000" sy="105000" rotWithShape="0">
                    <a:prstClr val="black">
                      <a:alpha val="40000"/>
                    </a:prstClr>
                  </a:outerShdw>
                </a:effectLst>
              </a:rPr>
              <a:t>PANDEMIC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69189B1-4999-404D-B9B1-8FF1236B6A97}"/>
              </a:ext>
            </a:extLst>
          </p:cNvPr>
          <p:cNvSpPr txBox="1">
            <a:spLocks/>
          </p:cNvSpPr>
          <p:nvPr/>
        </p:nvSpPr>
        <p:spPr>
          <a:xfrm>
            <a:off x="0" y="4978175"/>
            <a:ext cx="12192000" cy="1192655"/>
          </a:xfrm>
          <a:prstGeom prst="rect">
            <a:avLst/>
          </a:prstGeom>
          <a:solidFill>
            <a:schemeClr val="accent3">
              <a:alpha val="38000"/>
            </a:schemeClr>
          </a:solidFill>
          <a:ln w="6350" cap="flat" cmpd="sng" algn="ctr">
            <a:noFill/>
            <a:prstDash val="solid"/>
            <a:miter lim="800000"/>
          </a:ln>
          <a:effectLst>
            <a:glow rad="406400">
              <a:schemeClr val="accent1">
                <a:alpha val="23000"/>
              </a:schemeClr>
            </a:glow>
            <a:outerShdw blurRad="660400" dist="50800" dir="5400000" algn="ctr" rotWithShape="0">
              <a:srgbClr val="000000">
                <a:alpha val="28000"/>
              </a:srgbClr>
            </a:outerShdw>
            <a:softEdge rad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</a:t>
            </a:r>
            <a:r>
              <a:rPr lang="en-US" sz="2400" b="1" i="0" u="none" strike="noStrik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Grimmett - 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Jon Smart </a:t>
            </a:r>
          </a:p>
          <a:p>
            <a:pPr algn="ctr"/>
            <a:r>
              <a:rPr lang="en-US" sz="2400" b="1" i="0" u="none" strike="noStrik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Andrés Solano -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u="none" strike="noStrik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Brittney Hopkins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Mercan Aslan</a:t>
            </a:r>
          </a:p>
        </p:txBody>
      </p:sp>
    </p:spTree>
    <p:extLst>
      <p:ext uri="{BB962C8B-B14F-4D97-AF65-F5344CB8AC3E}">
        <p14:creationId xmlns:p14="http://schemas.microsoft.com/office/powerpoint/2010/main" val="1486803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B9D18A-462C-483F-9FBB-602613068FBC}"/>
              </a:ext>
            </a:extLst>
          </p:cNvPr>
          <p:cNvSpPr txBox="1">
            <a:spLocks/>
          </p:cNvSpPr>
          <p:nvPr/>
        </p:nvSpPr>
        <p:spPr>
          <a:xfrm>
            <a:off x="716481" y="173010"/>
            <a:ext cx="4121889" cy="6459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5ADA56-3559-4E4E-8BB2-FE1F4A335609}"/>
              </a:ext>
            </a:extLst>
          </p:cNvPr>
          <p:cNvGrpSpPr/>
          <p:nvPr/>
        </p:nvGrpSpPr>
        <p:grpSpPr>
          <a:xfrm>
            <a:off x="326741" y="1654988"/>
            <a:ext cx="11782689" cy="4786898"/>
            <a:chOff x="326741" y="1654988"/>
            <a:chExt cx="11782689" cy="4786898"/>
          </a:xfrm>
        </p:grpSpPr>
        <p:pic>
          <p:nvPicPr>
            <p:cNvPr id="8" name="Picture 7" descr="Chart, bar chart, histogram&#10;&#10;Description automatically generated">
              <a:extLst>
                <a:ext uri="{FF2B5EF4-FFF2-40B4-BE49-F238E27FC236}">
                  <a16:creationId xmlns:a16="http://schemas.microsoft.com/office/drawing/2014/main" id="{E2A7F2A3-8E3E-4981-9C13-ACA90E79C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41" y="2742228"/>
              <a:ext cx="5919453" cy="3699658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008619-03CC-4DAC-A2F1-05A610F83E31}"/>
                </a:ext>
              </a:extLst>
            </p:cNvPr>
            <p:cNvGrpSpPr/>
            <p:nvPr/>
          </p:nvGrpSpPr>
          <p:grpSpPr>
            <a:xfrm>
              <a:off x="6411472" y="1654988"/>
              <a:ext cx="5697958" cy="4786898"/>
              <a:chOff x="272240" y="1980004"/>
              <a:chExt cx="5697958" cy="4786898"/>
            </a:xfrm>
          </p:grpSpPr>
          <p:pic>
            <p:nvPicPr>
              <p:cNvPr id="3" name="Picture 2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80631B2D-27F1-4F2B-A733-D70AF415F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241" y="1980004"/>
                <a:ext cx="5697957" cy="4124902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1F16883-734C-48C3-B1EE-49FC798D9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240" y="6104906"/>
                <a:ext cx="5697957" cy="661996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504855F-625F-4EDB-BD96-CFD12E2D8961}"/>
              </a:ext>
            </a:extLst>
          </p:cNvPr>
          <p:cNvSpPr txBox="1"/>
          <p:nvPr/>
        </p:nvSpPr>
        <p:spPr>
          <a:xfrm>
            <a:off x="677103" y="1374300"/>
            <a:ext cx="4893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Semiconductors and Semiconductor Equipment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CA6047-D2E0-44EB-95D9-02D9235783AD}"/>
              </a:ext>
            </a:extLst>
          </p:cNvPr>
          <p:cNvSpPr txBox="1"/>
          <p:nvPr/>
        </p:nvSpPr>
        <p:spPr>
          <a:xfrm>
            <a:off x="689900" y="1757609"/>
            <a:ext cx="4982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Communications Equipment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FFEFB4-EE3E-478E-B656-5F82F9E86C93}"/>
              </a:ext>
            </a:extLst>
          </p:cNvPr>
          <p:cNvSpPr txBox="1"/>
          <p:nvPr/>
        </p:nvSpPr>
        <p:spPr>
          <a:xfrm>
            <a:off x="689900" y="2126941"/>
            <a:ext cx="502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Scientific &amp; Technical Instruments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D63A0-D908-4B72-9C63-EB8098A16D66}"/>
              </a:ext>
            </a:extLst>
          </p:cNvPr>
          <p:cNvSpPr txBox="1"/>
          <p:nvPr/>
        </p:nvSpPr>
        <p:spPr>
          <a:xfrm>
            <a:off x="6091950" y="100396"/>
            <a:ext cx="316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Electronic Components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AD2582-19E0-43E8-984F-12B4554C9B02}"/>
              </a:ext>
            </a:extLst>
          </p:cNvPr>
          <p:cNvSpPr txBox="1"/>
          <p:nvPr/>
        </p:nvSpPr>
        <p:spPr>
          <a:xfrm>
            <a:off x="6091948" y="565626"/>
            <a:ext cx="316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Computer Hardware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069CB-2F86-43C3-A15F-050ADA11A936}"/>
              </a:ext>
            </a:extLst>
          </p:cNvPr>
          <p:cNvSpPr txBox="1"/>
          <p:nvPr/>
        </p:nvSpPr>
        <p:spPr>
          <a:xfrm>
            <a:off x="6091949" y="1052964"/>
            <a:ext cx="316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Consumer Electronics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9E99E3-4B13-4A5A-9171-903B3EDAA637}"/>
              </a:ext>
            </a:extLst>
          </p:cNvPr>
          <p:cNvSpPr txBox="1"/>
          <p:nvPr/>
        </p:nvSpPr>
        <p:spPr>
          <a:xfrm>
            <a:off x="677103" y="986634"/>
            <a:ext cx="5038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Software (Applications &amp; Infrastructure).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37725-4975-40F5-9AF6-14CE19AAD51C}"/>
              </a:ext>
            </a:extLst>
          </p:cNvPr>
          <p:cNvCxnSpPr>
            <a:cxnSpLocks/>
            <a:stCxn id="4" idx="1"/>
            <a:endCxn id="27" idx="1"/>
          </p:cNvCxnSpPr>
          <p:nvPr/>
        </p:nvCxnSpPr>
        <p:spPr>
          <a:xfrm rot="10800000" flipV="1">
            <a:off x="677103" y="495994"/>
            <a:ext cx="39378" cy="675306"/>
          </a:xfrm>
          <a:prstGeom prst="bentConnector3">
            <a:avLst>
              <a:gd name="adj1" fmla="val 68052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93B48-DAF2-4A22-96E0-1B4059C44C66}"/>
              </a:ext>
            </a:extLst>
          </p:cNvPr>
          <p:cNvCxnSpPr>
            <a:cxnSpLocks/>
            <a:stCxn id="4" idx="1"/>
            <a:endCxn id="15" idx="1"/>
          </p:cNvCxnSpPr>
          <p:nvPr/>
        </p:nvCxnSpPr>
        <p:spPr>
          <a:xfrm rot="10800000" flipV="1">
            <a:off x="677103" y="495994"/>
            <a:ext cx="39378" cy="1062972"/>
          </a:xfrm>
          <a:prstGeom prst="bentConnector3">
            <a:avLst>
              <a:gd name="adj1" fmla="val 68052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730CD3-7DE1-4E2E-B5CC-477F4561616A}"/>
              </a:ext>
            </a:extLst>
          </p:cNvPr>
          <p:cNvCxnSpPr>
            <a:cxnSpLocks/>
            <a:stCxn id="4" idx="1"/>
            <a:endCxn id="17" idx="1"/>
          </p:cNvCxnSpPr>
          <p:nvPr/>
        </p:nvCxnSpPr>
        <p:spPr>
          <a:xfrm rot="10800000" flipV="1">
            <a:off x="689901" y="495993"/>
            <a:ext cx="26581" cy="1446281"/>
          </a:xfrm>
          <a:prstGeom prst="bentConnector3">
            <a:avLst>
              <a:gd name="adj1" fmla="val 96001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F46261-48CB-48FF-8E25-4933E5E60981}"/>
              </a:ext>
            </a:extLst>
          </p:cNvPr>
          <p:cNvCxnSpPr>
            <a:cxnSpLocks/>
            <a:stCxn id="4" idx="1"/>
            <a:endCxn id="19" idx="1"/>
          </p:cNvCxnSpPr>
          <p:nvPr/>
        </p:nvCxnSpPr>
        <p:spPr>
          <a:xfrm rot="10800000" flipV="1">
            <a:off x="689901" y="495993"/>
            <a:ext cx="26581" cy="1815613"/>
          </a:xfrm>
          <a:prstGeom prst="bentConnector3">
            <a:avLst>
              <a:gd name="adj1" fmla="val 96001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CA142D-193E-476D-9041-2BD4F1ECE7C1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4838370" y="285062"/>
            <a:ext cx="1253580" cy="2109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8375D0-1BA5-4D44-B5D0-F6C0458A0BF5}"/>
              </a:ext>
            </a:extLst>
          </p:cNvPr>
          <p:cNvCxnSpPr>
            <a:cxnSpLocks/>
          </p:cNvCxnSpPr>
          <p:nvPr/>
        </p:nvCxnSpPr>
        <p:spPr>
          <a:xfrm>
            <a:off x="4792319" y="495993"/>
            <a:ext cx="1345680" cy="243095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FC877D-D247-469B-9C47-A84AFDA3755F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4838370" y="495994"/>
            <a:ext cx="1253579" cy="741636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7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53925B79-5F3D-4C6A-B41C-9ACD5C78D4B2}"/>
              </a:ext>
            </a:extLst>
          </p:cNvPr>
          <p:cNvSpPr txBox="1">
            <a:spLocks/>
          </p:cNvSpPr>
          <p:nvPr/>
        </p:nvSpPr>
        <p:spPr>
          <a:xfrm>
            <a:off x="716481" y="173010"/>
            <a:ext cx="4121889" cy="6459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Materials</a:t>
            </a:r>
          </a:p>
        </p:txBody>
      </p:sp>
      <p:cxnSp>
        <p:nvCxnSpPr>
          <p:cNvPr id="23" name="Straight Arrow Connector 28">
            <a:extLst>
              <a:ext uri="{FF2B5EF4-FFF2-40B4-BE49-F238E27FC236}">
                <a16:creationId xmlns:a16="http://schemas.microsoft.com/office/drawing/2014/main" id="{00684422-0BDC-4A02-AA1C-9B52CE449C46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677103" y="495994"/>
            <a:ext cx="39378" cy="675306"/>
          </a:xfrm>
          <a:prstGeom prst="bentConnector3">
            <a:avLst>
              <a:gd name="adj1" fmla="val 68052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30">
            <a:extLst>
              <a:ext uri="{FF2B5EF4-FFF2-40B4-BE49-F238E27FC236}">
                <a16:creationId xmlns:a16="http://schemas.microsoft.com/office/drawing/2014/main" id="{5FB50AC9-E2B4-44AB-9341-C2C807796A4E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677103" y="495994"/>
            <a:ext cx="39378" cy="1062972"/>
          </a:xfrm>
          <a:prstGeom prst="bentConnector3">
            <a:avLst>
              <a:gd name="adj1" fmla="val 68052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32">
            <a:extLst>
              <a:ext uri="{FF2B5EF4-FFF2-40B4-BE49-F238E27FC236}">
                <a16:creationId xmlns:a16="http://schemas.microsoft.com/office/drawing/2014/main" id="{94D82430-82B8-461C-BD36-CB5F64981743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689901" y="495993"/>
            <a:ext cx="26581" cy="1446281"/>
          </a:xfrm>
          <a:prstGeom prst="bentConnector3">
            <a:avLst>
              <a:gd name="adj1" fmla="val 96001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34">
            <a:extLst>
              <a:ext uri="{FF2B5EF4-FFF2-40B4-BE49-F238E27FC236}">
                <a16:creationId xmlns:a16="http://schemas.microsoft.com/office/drawing/2014/main" id="{8E488B91-376C-42F5-934A-21859E895328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689901" y="495993"/>
            <a:ext cx="26581" cy="1815613"/>
          </a:xfrm>
          <a:prstGeom prst="bentConnector3">
            <a:avLst>
              <a:gd name="adj1" fmla="val 96001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37">
            <a:extLst>
              <a:ext uri="{FF2B5EF4-FFF2-40B4-BE49-F238E27FC236}">
                <a16:creationId xmlns:a16="http://schemas.microsoft.com/office/drawing/2014/main" id="{BAD10020-AA5F-4162-80FD-ACC2383D50E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838370" y="285062"/>
            <a:ext cx="1253580" cy="2109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39">
            <a:extLst>
              <a:ext uri="{FF2B5EF4-FFF2-40B4-BE49-F238E27FC236}">
                <a16:creationId xmlns:a16="http://schemas.microsoft.com/office/drawing/2014/main" id="{7A3AE3AF-2BBF-40D5-A384-C90EEFB3C2A8}"/>
              </a:ext>
            </a:extLst>
          </p:cNvPr>
          <p:cNvCxnSpPr>
            <a:cxnSpLocks/>
          </p:cNvCxnSpPr>
          <p:nvPr/>
        </p:nvCxnSpPr>
        <p:spPr>
          <a:xfrm>
            <a:off x="4792319" y="495993"/>
            <a:ext cx="1345680" cy="243095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00B0ADF-FC31-44C9-ABCA-2BCBF6740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70" y="5871863"/>
            <a:ext cx="5697957" cy="631261"/>
          </a:xfrm>
          <a:prstGeom prst="rect">
            <a:avLst/>
          </a:prstGeom>
        </p:spPr>
      </p:pic>
      <p:pic>
        <p:nvPicPr>
          <p:cNvPr id="14" name="Picture 13" descr="Chart, bar chart, histogram&#10;&#10;Description automatically generated">
            <a:extLst>
              <a:ext uri="{FF2B5EF4-FFF2-40B4-BE49-F238E27FC236}">
                <a16:creationId xmlns:a16="http://schemas.microsoft.com/office/drawing/2014/main" id="{EB352D9D-8639-45A2-9D6F-8097AA7E0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9" y="2808747"/>
            <a:ext cx="5919453" cy="3699658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666F674C-942D-4467-B37D-C2769EBA6A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1"/>
          <a:stretch/>
        </p:blipFill>
        <p:spPr>
          <a:xfrm>
            <a:off x="6411471" y="1654988"/>
            <a:ext cx="5697957" cy="42264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551C579-8863-4040-96F5-4098B491C226}"/>
              </a:ext>
            </a:extLst>
          </p:cNvPr>
          <p:cNvSpPr txBox="1"/>
          <p:nvPr/>
        </p:nvSpPr>
        <p:spPr>
          <a:xfrm>
            <a:off x="677101" y="97652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Paper &amp; Paper Products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0E1CCB-EA3E-4971-BAF4-FF2EC8859A29}"/>
              </a:ext>
            </a:extLst>
          </p:cNvPr>
          <p:cNvSpPr txBox="1"/>
          <p:nvPr/>
        </p:nvSpPr>
        <p:spPr>
          <a:xfrm>
            <a:off x="677101" y="136260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Specialty Chemicals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638B1D-A564-4388-B408-D2230625033A}"/>
              </a:ext>
            </a:extLst>
          </p:cNvPr>
          <p:cNvSpPr txBox="1"/>
          <p:nvPr/>
        </p:nvSpPr>
        <p:spPr>
          <a:xfrm>
            <a:off x="677101" y="176598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Steel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AC358-BF57-4929-9142-52C21773B0FA}"/>
              </a:ext>
            </a:extLst>
          </p:cNvPr>
          <p:cNvSpPr txBox="1"/>
          <p:nvPr/>
        </p:nvSpPr>
        <p:spPr>
          <a:xfrm>
            <a:off x="677101" y="212694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Industrial Metals &amp; Mining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18BE66-85BB-4DF9-A0B5-419526A1D316}"/>
              </a:ext>
            </a:extLst>
          </p:cNvPr>
          <p:cNvSpPr txBox="1"/>
          <p:nvPr/>
        </p:nvSpPr>
        <p:spPr>
          <a:xfrm>
            <a:off x="6091949" y="10963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Agricultural Inputs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CE42CD-3362-405F-82D7-940AE83FF665}"/>
              </a:ext>
            </a:extLst>
          </p:cNvPr>
          <p:cNvSpPr txBox="1"/>
          <p:nvPr/>
        </p:nvSpPr>
        <p:spPr>
          <a:xfrm>
            <a:off x="6137999" y="58669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Coking Coal, Building Material, Lumber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&amp; Wood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2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7226D5-EC77-400E-B615-71C36E0F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73" y="5824680"/>
            <a:ext cx="5697956" cy="610447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248B864A-6FEA-427D-AA21-5C2A09DC8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3" y="2731971"/>
            <a:ext cx="5919453" cy="3699658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0B6AEF8F-58CA-44D5-A863-1D25DE6A3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73" y="1687929"/>
            <a:ext cx="5697956" cy="413675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B864141-E1A7-49D6-AC6F-FD2376C9125A}"/>
              </a:ext>
            </a:extLst>
          </p:cNvPr>
          <p:cNvGrpSpPr/>
          <p:nvPr/>
        </p:nvGrpSpPr>
        <p:grpSpPr>
          <a:xfrm>
            <a:off x="674854" y="130373"/>
            <a:ext cx="11522970" cy="2378294"/>
            <a:chOff x="674854" y="130373"/>
            <a:chExt cx="11522970" cy="2378294"/>
          </a:xfrm>
        </p:grpSpPr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1A08EAFB-DFD0-4447-B5E5-BD317FA7EAD2}"/>
                </a:ext>
              </a:extLst>
            </p:cNvPr>
            <p:cNvSpPr txBox="1">
              <a:spLocks/>
            </p:cNvSpPr>
            <p:nvPr/>
          </p:nvSpPr>
          <p:spPr>
            <a:xfrm>
              <a:off x="716481" y="173010"/>
              <a:ext cx="4121889" cy="64596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Consumer Defense</a:t>
              </a:r>
            </a:p>
          </p:txBody>
        </p:sp>
        <p:cxnSp>
          <p:nvCxnSpPr>
            <p:cNvPr id="26" name="Straight Arrow Connector 28">
              <a:extLst>
                <a:ext uri="{FF2B5EF4-FFF2-40B4-BE49-F238E27FC236}">
                  <a16:creationId xmlns:a16="http://schemas.microsoft.com/office/drawing/2014/main" id="{50F96688-79E0-411C-8E92-BB7B51F56B95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rot="10800000" flipV="1">
              <a:off x="677103" y="495994"/>
              <a:ext cx="39378" cy="675306"/>
            </a:xfrm>
            <a:prstGeom prst="bentConnector3">
              <a:avLst>
                <a:gd name="adj1" fmla="val 680527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30">
              <a:extLst>
                <a:ext uri="{FF2B5EF4-FFF2-40B4-BE49-F238E27FC236}">
                  <a16:creationId xmlns:a16="http://schemas.microsoft.com/office/drawing/2014/main" id="{6D6826C7-5CCC-4A5B-87EF-A678DCA7081B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rot="10800000" flipV="1">
              <a:off x="677103" y="495994"/>
              <a:ext cx="39378" cy="1062972"/>
            </a:xfrm>
            <a:prstGeom prst="bentConnector3">
              <a:avLst>
                <a:gd name="adj1" fmla="val 680527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32">
              <a:extLst>
                <a:ext uri="{FF2B5EF4-FFF2-40B4-BE49-F238E27FC236}">
                  <a16:creationId xmlns:a16="http://schemas.microsoft.com/office/drawing/2014/main" id="{B6D16E04-EB59-4D07-B459-46C7902AF9A5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rot="10800000" flipV="1">
              <a:off x="689901" y="495993"/>
              <a:ext cx="26581" cy="1446281"/>
            </a:xfrm>
            <a:prstGeom prst="bentConnector3">
              <a:avLst>
                <a:gd name="adj1" fmla="val 960013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Arrow Connector 34">
              <a:extLst>
                <a:ext uri="{FF2B5EF4-FFF2-40B4-BE49-F238E27FC236}">
                  <a16:creationId xmlns:a16="http://schemas.microsoft.com/office/drawing/2014/main" id="{D0F54B7D-85E3-4078-8E3E-CD0E05294FE5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rot="10800000" flipV="1">
              <a:off x="689901" y="495993"/>
              <a:ext cx="26581" cy="1815613"/>
            </a:xfrm>
            <a:prstGeom prst="bentConnector3">
              <a:avLst>
                <a:gd name="adj1" fmla="val 960013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37">
              <a:extLst>
                <a:ext uri="{FF2B5EF4-FFF2-40B4-BE49-F238E27FC236}">
                  <a16:creationId xmlns:a16="http://schemas.microsoft.com/office/drawing/2014/main" id="{814CCFD4-50C0-4599-BEF0-E551506CA9B5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4838370" y="285062"/>
              <a:ext cx="1253580" cy="21093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9">
              <a:extLst>
                <a:ext uri="{FF2B5EF4-FFF2-40B4-BE49-F238E27FC236}">
                  <a16:creationId xmlns:a16="http://schemas.microsoft.com/office/drawing/2014/main" id="{1F276FF3-3A64-4A23-857D-D11250CECCA0}"/>
                </a:ext>
              </a:extLst>
            </p:cNvPr>
            <p:cNvCxnSpPr>
              <a:cxnSpLocks/>
            </p:cNvCxnSpPr>
            <p:nvPr/>
          </p:nvCxnSpPr>
          <p:spPr>
            <a:xfrm>
              <a:off x="4792319" y="495993"/>
              <a:ext cx="1345680" cy="24309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41">
              <a:extLst>
                <a:ext uri="{FF2B5EF4-FFF2-40B4-BE49-F238E27FC236}">
                  <a16:creationId xmlns:a16="http://schemas.microsoft.com/office/drawing/2014/main" id="{0FB71089-1FDE-4F5C-A425-4493F72F4BF5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838370" y="495994"/>
              <a:ext cx="1253579" cy="74163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4BF271-33A6-4EA7-8852-DC1C26B78289}"/>
                </a:ext>
              </a:extLst>
            </p:cNvPr>
            <p:cNvSpPr txBox="1"/>
            <p:nvPr/>
          </p:nvSpPr>
          <p:spPr>
            <a:xfrm>
              <a:off x="6100052" y="130373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Slack-Lato"/>
                </a:rPr>
                <a:t>Packaged Foods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6FA579-CD24-4559-B4B0-13FB092A354D}"/>
                </a:ext>
              </a:extLst>
            </p:cNvPr>
            <p:cNvSpPr txBox="1"/>
            <p:nvPr/>
          </p:nvSpPr>
          <p:spPr>
            <a:xfrm>
              <a:off x="6091949" y="564310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Slack-Lato"/>
                </a:rPr>
                <a:t>Education &amp; Training Services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DA3AFA-3CE4-4AC9-976A-3928B2FE9B7E}"/>
                </a:ext>
              </a:extLst>
            </p:cNvPr>
            <p:cNvSpPr txBox="1"/>
            <p:nvPr/>
          </p:nvSpPr>
          <p:spPr>
            <a:xfrm>
              <a:off x="689900" y="975863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Slack-Lato"/>
                </a:rPr>
                <a:t>Farm Products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95AD2AB-00A3-4D85-8261-C6B50BCE1435}"/>
                </a:ext>
              </a:extLst>
            </p:cNvPr>
            <p:cNvSpPr txBox="1"/>
            <p:nvPr/>
          </p:nvSpPr>
          <p:spPr>
            <a:xfrm>
              <a:off x="6091949" y="1053866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Slack-Lato"/>
                </a:rPr>
                <a:t>Beverages (Non-Alcohol) 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0A9CA4-5FF6-4B84-9DCE-CBC5E2747E5F}"/>
                </a:ext>
              </a:extLst>
            </p:cNvPr>
            <p:cNvSpPr txBox="1"/>
            <p:nvPr/>
          </p:nvSpPr>
          <p:spPr>
            <a:xfrm>
              <a:off x="674854" y="1384576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Slack-Lato"/>
                </a:rPr>
                <a:t>Food Distribution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B64E3A-C4C2-415D-8AA9-51E32E581BAA}"/>
                </a:ext>
              </a:extLst>
            </p:cNvPr>
            <p:cNvSpPr txBox="1"/>
            <p:nvPr/>
          </p:nvSpPr>
          <p:spPr>
            <a:xfrm>
              <a:off x="674854" y="1763622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Slack-Lato"/>
                </a:rPr>
                <a:t>Tobacco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C7355D-0754-404F-9252-DAC31C7C1DD6}"/>
                </a:ext>
              </a:extLst>
            </p:cNvPr>
            <p:cNvSpPr txBox="1"/>
            <p:nvPr/>
          </p:nvSpPr>
          <p:spPr>
            <a:xfrm>
              <a:off x="674854" y="2139335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Slack-Lato"/>
                </a:rPr>
                <a:t>Household &amp;  Personal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671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line chart, histogram&#10;&#10;Description automatically generated">
            <a:extLst>
              <a:ext uri="{FF2B5EF4-FFF2-40B4-BE49-F238E27FC236}">
                <a16:creationId xmlns:a16="http://schemas.microsoft.com/office/drawing/2014/main" id="{E10F6F7A-D06B-4888-AF38-110A20DC8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64" y="1694726"/>
            <a:ext cx="7679185" cy="5119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0" y="51787"/>
            <a:ext cx="5270730" cy="15290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7FD399-70AF-4196-A732-213D54EE3D86}"/>
              </a:ext>
            </a:extLst>
          </p:cNvPr>
          <p:cNvSpPr txBox="1"/>
          <p:nvPr/>
        </p:nvSpPr>
        <p:spPr>
          <a:xfrm>
            <a:off x="5774184" y="1092579"/>
            <a:ext cx="614112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Benefited greatly from e-commerce growth due to COVID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573086-5EAB-47BB-91A9-D30D6EC9B7FD}"/>
              </a:ext>
            </a:extLst>
          </p:cNvPr>
          <p:cNvSpPr txBox="1"/>
          <p:nvPr/>
        </p:nvSpPr>
        <p:spPr>
          <a:xfrm>
            <a:off x="6439662" y="329840"/>
            <a:ext cx="547565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provider of mailing and shipping solutions in the United States and Europe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06ED04-CDA4-4295-A998-BF02DBE7BB84}"/>
              </a:ext>
            </a:extLst>
          </p:cNvPr>
          <p:cNvSpPr txBox="1"/>
          <p:nvPr/>
        </p:nvSpPr>
        <p:spPr>
          <a:xfrm>
            <a:off x="262074" y="1941534"/>
            <a:ext cx="340199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cap="all" dirty="0">
                <a:solidFill>
                  <a:srgbClr val="2159A8"/>
                </a:solidFill>
                <a:effectLst/>
                <a:latin typeface="Open Sans Condensed"/>
              </a:rPr>
              <a:t>“TOO COLD TO GO TO THE POST OFFICE?”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FF326B-3C14-418E-8C8D-26D256B55E21}"/>
              </a:ext>
            </a:extLst>
          </p:cNvPr>
          <p:cNvSpPr txBox="1"/>
          <p:nvPr/>
        </p:nvSpPr>
        <p:spPr>
          <a:xfrm>
            <a:off x="262075" y="3221241"/>
            <a:ext cx="340199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solidFill>
                  <a:srgbClr val="2159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official stamps and shipping labels from your own computer</a:t>
            </a:r>
            <a:endParaRPr lang="en-US" dirty="0">
              <a:solidFill>
                <a:srgbClr val="2159A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53F141-CFC7-464D-AB45-ADCDE77D51DB}"/>
              </a:ext>
            </a:extLst>
          </p:cNvPr>
          <p:cNvSpPr txBox="1"/>
          <p:nvPr/>
        </p:nvSpPr>
        <p:spPr>
          <a:xfrm>
            <a:off x="262074" y="4662590"/>
            <a:ext cx="340199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59A8"/>
                </a:solidFill>
                <a:effectLst/>
                <a:latin typeface="Arial" panose="020B0604020202020204" pitchFamily="34" charset="0"/>
              </a:rPr>
              <a:t>Crash at the end of 2019 due to </a:t>
            </a:r>
          </a:p>
          <a:p>
            <a:pPr algn="ctr"/>
            <a:r>
              <a:rPr lang="en-US" b="0" i="0" dirty="0">
                <a:solidFill>
                  <a:srgbClr val="2159A8"/>
                </a:solidFill>
                <a:effectLst/>
                <a:latin typeface="Arial" panose="020B0604020202020204" pitchFamily="34" charset="0"/>
              </a:rPr>
              <a:t>discontinuation of partnership </a:t>
            </a:r>
          </a:p>
          <a:p>
            <a:pPr algn="ctr"/>
            <a:r>
              <a:rPr lang="en-US" b="0" i="0" dirty="0">
                <a:solidFill>
                  <a:srgbClr val="2159A8"/>
                </a:solidFill>
                <a:effectLst/>
                <a:latin typeface="Arial" panose="020B0604020202020204" pitchFamily="34" charset="0"/>
              </a:rPr>
              <a:t>with the Postal Service!</a:t>
            </a:r>
          </a:p>
        </p:txBody>
      </p:sp>
    </p:spTree>
    <p:extLst>
      <p:ext uri="{BB962C8B-B14F-4D97-AF65-F5344CB8AC3E}">
        <p14:creationId xmlns:p14="http://schemas.microsoft.com/office/powerpoint/2010/main" val="146185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D5F9D497-BDB2-4370-81EC-C2BC1F86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64" y="1688068"/>
            <a:ext cx="7677217" cy="5118145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9D2C0C4C-2584-4D09-A1BA-EDF4FB3F3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2" y="-1416763"/>
            <a:ext cx="6739844" cy="4493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052E6-2E71-4AC0-8B04-D5DCC45DC55C}"/>
              </a:ext>
            </a:extLst>
          </p:cNvPr>
          <p:cNvSpPr txBox="1"/>
          <p:nvPr/>
        </p:nvSpPr>
        <p:spPr>
          <a:xfrm>
            <a:off x="8513837" y="91188"/>
            <a:ext cx="2565966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159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High-Purity Cellulose</a:t>
            </a:r>
          </a:p>
          <a:p>
            <a:r>
              <a:rPr lang="en-US" dirty="0">
                <a:solidFill>
                  <a:srgbClr val="2159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Lumber</a:t>
            </a:r>
          </a:p>
          <a:p>
            <a:r>
              <a:rPr lang="en-US" i="0" dirty="0">
                <a:solidFill>
                  <a:srgbClr val="2159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Yield Pulp</a:t>
            </a:r>
          </a:p>
          <a:p>
            <a:r>
              <a:rPr lang="en-US" dirty="0">
                <a:solidFill>
                  <a:srgbClr val="2159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Newsprint</a:t>
            </a:r>
          </a:p>
          <a:p>
            <a:r>
              <a:rPr lang="en-US" i="0" dirty="0">
                <a:solidFill>
                  <a:srgbClr val="2159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Paperboard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21FD4-A8B0-4BA2-8134-7AF692FD4471}"/>
              </a:ext>
            </a:extLst>
          </p:cNvPr>
          <p:cNvSpPr txBox="1"/>
          <p:nvPr/>
        </p:nvSpPr>
        <p:spPr>
          <a:xfrm>
            <a:off x="192451" y="2400480"/>
            <a:ext cx="3587697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59A8"/>
                </a:solidFill>
                <a:effectLst/>
                <a:latin typeface="Arial" panose="020B0604020202020204" pitchFamily="34" charset="0"/>
              </a:rPr>
              <a:t>American chemical company specializing in cellulose-based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59A8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59A8"/>
                </a:solidFill>
                <a:effectLst/>
                <a:latin typeface="Arial" panose="020B0604020202020204" pitchFamily="34" charset="0"/>
              </a:rPr>
              <a:t>Produces more than 25 grades of high-purity performance fibers for products ranging from food, cosmetics, and pharmaceuticals to paints, filters, impact-resistant plastics, and digital display screens</a:t>
            </a:r>
            <a:endParaRPr lang="en-US" dirty="0">
              <a:solidFill>
                <a:srgbClr val="2159A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7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FC4D32E-D745-4D38-982F-9F4094001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801" y="914512"/>
            <a:ext cx="7677217" cy="5118145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2995D3AA-ED34-4DBE-B44E-4D126636B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378" y="-854863"/>
            <a:ext cx="4676970" cy="4283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F8D2E2-D996-478C-85A0-0056910DD81F}"/>
              </a:ext>
            </a:extLst>
          </p:cNvPr>
          <p:cNvSpPr txBox="1"/>
          <p:nvPr/>
        </p:nvSpPr>
        <p:spPr>
          <a:xfrm>
            <a:off x="234333" y="3473585"/>
            <a:ext cx="3401998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666666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64646"/>
                </a:solidFill>
                <a:effectLst/>
                <a:latin typeface="urw-din"/>
              </a:rPr>
              <a:t>Works with suppliers to deliver the most-needed products to customers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64646"/>
              </a:solidFill>
              <a:effectLst/>
              <a:latin typeface="urw-di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64646"/>
                </a:solidFill>
                <a:effectLst/>
                <a:latin typeface="urw-din"/>
              </a:rPr>
              <a:t> Hiring additional warehouse</a:t>
            </a:r>
            <a:br>
              <a:rPr lang="en-US" b="0" i="0" dirty="0">
                <a:solidFill>
                  <a:srgbClr val="464646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464646"/>
                </a:solidFill>
                <a:effectLst/>
                <a:latin typeface="urw-din"/>
              </a:rPr>
              <a:t>workers and drivers during </a:t>
            </a:r>
            <a:r>
              <a:rPr lang="en-US" b="0" i="0" dirty="0" err="1">
                <a:solidFill>
                  <a:srgbClr val="464646"/>
                </a:solidFill>
                <a:effectLst/>
                <a:latin typeface="urw-din"/>
              </a:rPr>
              <a:t>covid</a:t>
            </a:r>
            <a:r>
              <a:rPr lang="en-US" b="0" i="0" dirty="0">
                <a:solidFill>
                  <a:srgbClr val="464646"/>
                </a:solidFill>
                <a:effectLst/>
                <a:latin typeface="urw-din"/>
              </a:rPr>
              <a:t> to maximize capacity of distribution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77B1F-80CC-4FAD-B0F8-3E9F5BC0D2A0}"/>
              </a:ext>
            </a:extLst>
          </p:cNvPr>
          <p:cNvSpPr txBox="1"/>
          <p:nvPr/>
        </p:nvSpPr>
        <p:spPr>
          <a:xfrm>
            <a:off x="0" y="2633948"/>
            <a:ext cx="7677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Roboto"/>
              </a:rPr>
              <a:t>A North American food wholesaler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6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0B9D18A-462C-483F-9FBB-602613068FBC}"/>
              </a:ext>
            </a:extLst>
          </p:cNvPr>
          <p:cNvSpPr txBox="1">
            <a:spLocks/>
          </p:cNvSpPr>
          <p:nvPr/>
        </p:nvSpPr>
        <p:spPr>
          <a:xfrm>
            <a:off x="311239" y="248603"/>
            <a:ext cx="2982377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8718D-2D24-4E3C-B8DC-58840868158C}"/>
              </a:ext>
            </a:extLst>
          </p:cNvPr>
          <p:cNvSpPr txBox="1"/>
          <p:nvPr/>
        </p:nvSpPr>
        <p:spPr>
          <a:xfrm>
            <a:off x="549671" y="1470786"/>
            <a:ext cx="759564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lack-Lato"/>
              </a:rPr>
              <a:t>While sector performance was negative for 5 of 11 sectors (highlighted by Real estate and Energy- down 33.5% and 20.8% respectively) sector performance is UP for 6 of 11 sectors.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lack-Lato"/>
              </a:rPr>
              <a:t>In addition, overall stock closing prices are up 56% from April 2020 to December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lack-Lato"/>
              </a:rPr>
              <a:t>Thus, our data displays balance among sectors and recovery for the 600 stocks analyzed.</a:t>
            </a:r>
          </a:p>
          <a:p>
            <a:endParaRPr lang="en-US" sz="2000" b="1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lack-Lato"/>
              </a:rPr>
              <a:t>These facts indicate that while the pandemic has undoubtedly impacted the economy- the effects of these changes have brought about some winners, along with economic recovery.</a:t>
            </a:r>
          </a:p>
          <a:p>
            <a:endParaRPr lang="en-US" sz="2000" b="1" dirty="0">
              <a:solidFill>
                <a:schemeClr val="bg1"/>
              </a:solidFill>
              <a:latin typeface="Slack-Lato"/>
            </a:endParaRPr>
          </a:p>
          <a:p>
            <a:endParaRPr lang="en-US" sz="2000" b="1" i="0" dirty="0">
              <a:solidFill>
                <a:schemeClr val="bg1"/>
              </a:solidFill>
              <a:effectLst/>
              <a:latin typeface="Slack-La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53514-806C-490D-A5F6-F667D126A256}"/>
              </a:ext>
            </a:extLst>
          </p:cNvPr>
          <p:cNvSpPr txBox="1"/>
          <p:nvPr/>
        </p:nvSpPr>
        <p:spPr>
          <a:xfrm>
            <a:off x="6000389" y="5839214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0" i="0" dirty="0">
                <a:solidFill>
                  <a:srgbClr val="FFFF00"/>
                </a:solidFill>
                <a:effectLst/>
                <a:latin typeface="Slack-Lato"/>
              </a:rPr>
              <a:t>“The greatest danger in times of turbulence is not the turbulence – it is to act with yesterday’s logic.”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Slack-Lato"/>
              </a:rPr>
              <a:t>– Peter Drucker 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6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E0D40-41D2-4DB5-8DE1-51FE48FADC71}"/>
              </a:ext>
            </a:extLst>
          </p:cNvPr>
          <p:cNvSpPr txBox="1">
            <a:spLocks/>
          </p:cNvSpPr>
          <p:nvPr/>
        </p:nvSpPr>
        <p:spPr>
          <a:xfrm>
            <a:off x="133351" y="123825"/>
            <a:ext cx="3524250" cy="733426"/>
          </a:xfrm>
          <a:prstGeom prst="rect">
            <a:avLst/>
          </a:prstGeom>
          <a:solidFill>
            <a:schemeClr val="accent3">
              <a:alpha val="38000"/>
            </a:schemeClr>
          </a:solidFill>
          <a:ln w="6350" cap="flat" cmpd="sng" algn="ctr">
            <a:noFill/>
            <a:prstDash val="solid"/>
            <a:miter lim="800000"/>
          </a:ln>
          <a:effectLst>
            <a:glow rad="406400">
              <a:schemeClr val="accent1">
                <a:alpha val="23000"/>
              </a:schemeClr>
            </a:glow>
            <a:outerShdw blurRad="660400" dist="50800" dir="5400000" algn="ctr" rotWithShape="0">
              <a:srgbClr val="000000">
                <a:alpha val="28000"/>
              </a:srgbClr>
            </a:outerShdw>
            <a:softEdge rad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B028D-68D5-4B23-B8FD-A3CFE7EFC4FC}"/>
              </a:ext>
            </a:extLst>
          </p:cNvPr>
          <p:cNvSpPr txBox="1"/>
          <p:nvPr/>
        </p:nvSpPr>
        <p:spPr>
          <a:xfrm>
            <a:off x="623633" y="1490716"/>
            <a:ext cx="1113159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Ohio.gov</a:t>
            </a:r>
          </a:p>
          <a:p>
            <a:pPr marL="342900" indent="-342900">
              <a:buFontTx/>
              <a:buAutoNum type="arabicParenR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Census Business Formation Data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https://www.ssga.com/us/en/institutional/etfs/funds/spdr-sp-600-small-cap-etf-sly</a:t>
            </a: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https://www.ers.usda.gov/data-products/#!topicid=14832&amp;subtopicid=14878</a:t>
            </a:r>
            <a:endParaRPr lang="en-US" b="0" i="0" u="sng" dirty="0">
              <a:solidFill>
                <a:schemeClr val="bg1"/>
              </a:solidFill>
              <a:effectLst/>
              <a:latin typeface="Slack-Lato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https://www.forbes.com/sites/rohitarora/2020/06/30/which-companies-did-well-during-the-coronavirus-pandemic/?sh=2509aec87409</a:t>
            </a:r>
            <a:endParaRPr lang="en-US" b="0" i="0" u="sng" dirty="0">
              <a:solidFill>
                <a:schemeClr val="bg1"/>
              </a:solidFill>
              <a:effectLst/>
              <a:latin typeface="Slack-Lato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https://www.naics.com/search/</a:t>
            </a:r>
            <a:endParaRPr lang="en-US" u="sng" dirty="0">
              <a:solidFill>
                <a:schemeClr val="bg1"/>
              </a:solidFill>
              <a:latin typeface="Slack-Lato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https://abcnews.go.com/Business/winners-pandemic-economy-big-tech-lockdown-essentials-soar/story?id=72495436</a:t>
            </a:r>
            <a:endParaRPr lang="en-US" b="0" i="0" u="sng" dirty="0">
              <a:solidFill>
                <a:schemeClr val="bg1"/>
              </a:solidFill>
              <a:effectLst/>
              <a:latin typeface="Slack-Lato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https://www.alphavantage.co/</a:t>
            </a:r>
            <a:endParaRPr lang="en-US" u="sng" dirty="0">
              <a:solidFill>
                <a:schemeClr val="bg1"/>
              </a:solidFill>
              <a:latin typeface="Slack-Lato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https://www.thebalance.com/what-are-the-sectors-and-industries-of-the-sandp-500-3957507</a:t>
            </a:r>
            <a:endParaRPr lang="en-US" b="0" i="0" u="sng" dirty="0">
              <a:solidFill>
                <a:schemeClr val="bg1"/>
              </a:solidFill>
              <a:effectLst/>
              <a:latin typeface="Slack-Lato"/>
            </a:endParaRPr>
          </a:p>
          <a:p>
            <a:pPr marL="342900" indent="-342900">
              <a:buFontTx/>
              <a:buAutoNum type="arabicParenR"/>
            </a:pPr>
            <a:r>
              <a:rPr lang="en-US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https://www.thebalance.com/what-are-the-sectors-and-industries-of-the-sandp-500-3957507</a:t>
            </a:r>
            <a:endParaRPr lang="en-US" b="0" i="0" u="sng" dirty="0">
              <a:solidFill>
                <a:schemeClr val="bg1"/>
              </a:solidFill>
              <a:effectLst/>
              <a:latin typeface="Slack-Lato"/>
            </a:endParaRPr>
          </a:p>
          <a:p>
            <a:pPr marL="342900" indent="-342900">
              <a:buFontTx/>
              <a:buAutoNum type="arabicParenR"/>
            </a:pPr>
            <a:r>
              <a:rPr lang="en-US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Rayonier Advanced Materials – Wikipedia</a:t>
            </a:r>
            <a:endParaRPr lang="en-US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Wholesale Bulk Food &amp; Products | Wholesale Food Distributors | UNFI</a:t>
            </a:r>
            <a:endParaRPr lang="en-US" dirty="0">
              <a:solidFill>
                <a:schemeClr val="bg1"/>
              </a:solidFill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Slack-Lato"/>
            </a:endParaRPr>
          </a:p>
          <a:p>
            <a:br>
              <a:rPr lang="en-US" b="0" i="0" dirty="0">
                <a:solidFill>
                  <a:schemeClr val="bg1"/>
                </a:solidFill>
                <a:effectLst/>
                <a:latin typeface="Slack-Lato"/>
              </a:rPr>
            </a:br>
            <a:endParaRPr lang="en-US" b="0" i="0" u="sng" dirty="0">
              <a:solidFill>
                <a:schemeClr val="bg1"/>
              </a:solidFill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154760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963E6F-BEDF-43FD-B1F4-F3101FE9C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04040" y="3659341"/>
            <a:ext cx="2241181" cy="2942268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D6A460E4-CE53-4024-841A-772F411CC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981799" flipH="1">
            <a:off x="4046963" y="4482318"/>
            <a:ext cx="1725187" cy="2264861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78D6308E-E8AC-43A3-8519-673E94B929B3}"/>
              </a:ext>
            </a:extLst>
          </p:cNvPr>
          <p:cNvSpPr/>
          <p:nvPr/>
        </p:nvSpPr>
        <p:spPr>
          <a:xfrm rot="1491171">
            <a:off x="7793705" y="2199351"/>
            <a:ext cx="2478573" cy="196349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guy named Mark that work at Home Depot..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A8FDBC7-6811-4B4E-B102-BEA616A09E19}"/>
              </a:ext>
            </a:extLst>
          </p:cNvPr>
          <p:cNvSpPr/>
          <p:nvPr/>
        </p:nvSpPr>
        <p:spPr>
          <a:xfrm rot="19917149" flipH="1">
            <a:off x="1922046" y="2613377"/>
            <a:ext cx="2125491" cy="180765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couple rented their apartment in Santiago, traveled the worl…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3BDC561-7C97-42F8-97B0-DE6FBD8F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73" y="11479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327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376B137-515B-468D-BB60-E5C5156DFB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4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27982" y="4666379"/>
            <a:ext cx="847257" cy="847963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0B9D18A-462C-483F-9FBB-602613068FBC}"/>
              </a:ext>
            </a:extLst>
          </p:cNvPr>
          <p:cNvSpPr txBox="1">
            <a:spLocks/>
          </p:cNvSpPr>
          <p:nvPr/>
        </p:nvSpPr>
        <p:spPr>
          <a:xfrm>
            <a:off x="311239" y="248603"/>
            <a:ext cx="11715356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3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Massive Challenge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a </a:t>
            </a:r>
            <a:r>
              <a:rPr lang="en-US" sz="3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Massive Benefit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643B2B-4BD7-4E72-B6E2-487ADBC87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06" y="3772344"/>
            <a:ext cx="3075794" cy="29126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5D807B-E296-4E41-8B8D-3BBC6946974D}"/>
              </a:ext>
            </a:extLst>
          </p:cNvPr>
          <p:cNvSpPr txBox="1"/>
          <p:nvPr/>
        </p:nvSpPr>
        <p:spPr>
          <a:xfrm rot="20579807">
            <a:off x="8135079" y="5033304"/>
            <a:ext cx="118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DotumChe" panose="020B0503020000020004" pitchFamily="49" charset="-127"/>
                <a:cs typeface="Courier New" panose="02070309020205020404" pitchFamily="49" charset="0"/>
              </a:rPr>
              <a:t>TOURISM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1D753-E2CE-4226-AF3C-A74E0FFFC6C3}"/>
              </a:ext>
            </a:extLst>
          </p:cNvPr>
          <p:cNvSpPr txBox="1"/>
          <p:nvPr/>
        </p:nvSpPr>
        <p:spPr>
          <a:xfrm rot="20465425">
            <a:off x="3083686" y="4657486"/>
            <a:ext cx="3178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OVID      </a:t>
            </a:r>
            <a:r>
              <a:rPr lang="en-US" sz="6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en-US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B546C9-8C2F-416A-A73D-9EF5E792E366}"/>
              </a:ext>
            </a:extLst>
          </p:cNvPr>
          <p:cNvSpPr txBox="1"/>
          <p:nvPr/>
        </p:nvSpPr>
        <p:spPr>
          <a:xfrm rot="21083759">
            <a:off x="7352652" y="4830855"/>
            <a:ext cx="197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7C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AngsanaUPC" panose="020B0502040204020203" pitchFamily="18" charset="-34"/>
              </a:rPr>
              <a:t>E-commerce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6F688-AB57-43AA-A332-5810E42945DA}"/>
              </a:ext>
            </a:extLst>
          </p:cNvPr>
          <p:cNvSpPr txBox="1"/>
          <p:nvPr/>
        </p:nvSpPr>
        <p:spPr>
          <a:xfrm rot="1031086">
            <a:off x="6895963" y="5630573"/>
            <a:ext cx="15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FINANCE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460CA7-B663-4B6B-951A-C4D25B3BCA13}"/>
              </a:ext>
            </a:extLst>
          </p:cNvPr>
          <p:cNvSpPr txBox="1"/>
          <p:nvPr/>
        </p:nvSpPr>
        <p:spPr>
          <a:xfrm>
            <a:off x="7629163" y="5361252"/>
            <a:ext cx="208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Technology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76FC5-D399-4E74-B592-ABFB30B8CFCA}"/>
              </a:ext>
            </a:extLst>
          </p:cNvPr>
          <p:cNvSpPr txBox="1"/>
          <p:nvPr/>
        </p:nvSpPr>
        <p:spPr>
          <a:xfrm rot="21199930">
            <a:off x="7933931" y="5603160"/>
            <a:ext cx="2955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7C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Restaurant </a:t>
            </a:r>
          </a:p>
          <a:p>
            <a:r>
              <a:rPr lang="en-US" sz="1600" b="1" dirty="0">
                <a:solidFill>
                  <a:srgbClr val="FF7C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industry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8542EBD-1895-4329-9060-56C1195343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514292" y="4500511"/>
            <a:ext cx="443297" cy="443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6AAD0F0-F747-4428-BAA6-99D14E3074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7238" y="1299425"/>
            <a:ext cx="1433371" cy="143456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A6A4D77-8AFD-4818-B6B9-1B7430346E97}"/>
              </a:ext>
            </a:extLst>
          </p:cNvPr>
          <p:cNvSpPr txBox="1"/>
          <p:nvPr/>
        </p:nvSpPr>
        <p:spPr>
          <a:xfrm rot="1904748">
            <a:off x="8719034" y="6306134"/>
            <a:ext cx="915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1E547A-F5C7-43EC-909E-167BDFBDC3B6}"/>
              </a:ext>
            </a:extLst>
          </p:cNvPr>
          <p:cNvSpPr txBox="1"/>
          <p:nvPr/>
        </p:nvSpPr>
        <p:spPr>
          <a:xfrm rot="21216611">
            <a:off x="7707466" y="4653977"/>
            <a:ext cx="67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04323C-C7E1-4004-9A83-65B74AB3CAF2}"/>
              </a:ext>
            </a:extLst>
          </p:cNvPr>
          <p:cNvSpPr txBox="1"/>
          <p:nvPr/>
        </p:nvSpPr>
        <p:spPr>
          <a:xfrm rot="20468945">
            <a:off x="9084899" y="5660529"/>
            <a:ext cx="780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4A0BD2-41FB-4CAE-8ABF-569D6B9F4995}"/>
              </a:ext>
            </a:extLst>
          </p:cNvPr>
          <p:cNvSpPr txBox="1"/>
          <p:nvPr/>
        </p:nvSpPr>
        <p:spPr>
          <a:xfrm>
            <a:off x="246400" y="2336479"/>
            <a:ext cx="5857678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Unfortunately, many businesses have been impacted badly –some, forever gone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6B96200-4C51-4A3A-A223-A0F47BA7DF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901602" y="3158204"/>
            <a:ext cx="1136285" cy="1137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441E83-E14B-49FB-96F3-EA963B4DDFA1}"/>
              </a:ext>
            </a:extLst>
          </p:cNvPr>
          <p:cNvSpPr txBox="1"/>
          <p:nvPr/>
        </p:nvSpPr>
        <p:spPr>
          <a:xfrm>
            <a:off x="6261316" y="2560942"/>
            <a:ext cx="5843446" cy="1200329"/>
          </a:xfrm>
          <a:prstGeom prst="rect">
            <a:avLst/>
          </a:prstGeom>
          <a:solidFill>
            <a:schemeClr val="bg2">
              <a:alpha val="1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However, there are some industries/sectors that have benefited tremendously. Our goal is to take a closer looks at a few companies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C32948-5E36-4D0F-9528-DC6840FA5E32}"/>
              </a:ext>
            </a:extLst>
          </p:cNvPr>
          <p:cNvSpPr txBox="1"/>
          <p:nvPr/>
        </p:nvSpPr>
        <p:spPr>
          <a:xfrm>
            <a:off x="803923" y="1657876"/>
            <a:ext cx="10734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glow rad="215900">
                    <a:srgbClr val="FF0000">
                      <a:alpha val="30000"/>
                    </a:srgbClr>
                  </a:glow>
                  <a:outerShdw dist="38100" dir="11100000" sx="105000" sy="105000" rotWithShape="0">
                    <a:prstClr val="black">
                      <a:alpha val="40000"/>
                    </a:prstClr>
                  </a:outerShdw>
                </a:effectLst>
              </a:rPr>
              <a:t>The global COVID-19 pandemic has forced risks and challenges to many industries</a:t>
            </a:r>
            <a:endParaRPr lang="en-US" sz="2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D37E5B3-2A93-4A87-97A4-40323FA19EF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899663" y="4804705"/>
            <a:ext cx="1502105" cy="8479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4EC5D9F-2D1E-4F75-841A-1DAEF416549F}"/>
              </a:ext>
            </a:extLst>
          </p:cNvPr>
          <p:cNvSpPr txBox="1"/>
          <p:nvPr/>
        </p:nvSpPr>
        <p:spPr>
          <a:xfrm rot="737936">
            <a:off x="7400265" y="6328130"/>
            <a:ext cx="1878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Che" panose="020B0503020000020004" pitchFamily="49" charset="-127"/>
                <a:ea typeface="DotumChe" panose="020B0503020000020004" pitchFamily="49" charset="-127"/>
              </a:rPr>
              <a:t>WORKFORCE</a:t>
            </a:r>
          </a:p>
        </p:txBody>
      </p:sp>
    </p:spTree>
    <p:extLst>
      <p:ext uri="{BB962C8B-B14F-4D97-AF65-F5344CB8AC3E}">
        <p14:creationId xmlns:p14="http://schemas.microsoft.com/office/powerpoint/2010/main" val="5314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F5D4-4D6B-4042-AADC-01EAF4F8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84" y="1170204"/>
            <a:ext cx="9174018" cy="1979396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Industry</a:t>
            </a:r>
            <a:r>
              <a:rPr lang="en-US" dirty="0"/>
              <a:t> refers to a much more specific group of companies or businesses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Sector </a:t>
            </a:r>
            <a:r>
              <a:rPr lang="en-US" dirty="0"/>
              <a:t>describes a large segment of the economy.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7E301C-9025-4169-ACA5-8C4EA02364AA}"/>
              </a:ext>
            </a:extLst>
          </p:cNvPr>
          <p:cNvSpPr txBox="1">
            <a:spLocks/>
          </p:cNvSpPr>
          <p:nvPr/>
        </p:nvSpPr>
        <p:spPr>
          <a:xfrm>
            <a:off x="311239" y="248603"/>
            <a:ext cx="11715356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Industries vs. Sectors</a:t>
            </a:r>
          </a:p>
        </p:txBody>
      </p:sp>
      <p:pic>
        <p:nvPicPr>
          <p:cNvPr id="1030" name="Picture 6" descr="Difference Between Industry and Sector (with Comparison Chart) - Key  Differences">
            <a:extLst>
              <a:ext uri="{FF2B5EF4-FFF2-40B4-BE49-F238E27FC236}">
                <a16:creationId xmlns:a16="http://schemas.microsoft.com/office/drawing/2014/main" id="{8E3CAB92-0841-433C-BD5E-13C2AF43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48" y="3665419"/>
            <a:ext cx="3063510" cy="189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16000F-DDD8-4C44-B573-5DEC921B7D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4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83001" y="1295453"/>
            <a:ext cx="847257" cy="847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84B164-4AB1-45FA-B690-7D3367D2C3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9928002" y="379442"/>
            <a:ext cx="1136285" cy="1137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44A44F-2F99-4BDF-A0BB-BFE08421F3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21746" y="2022662"/>
            <a:ext cx="443297" cy="443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2B6B7F-57D5-4957-9E75-DA72C92F3415}"/>
              </a:ext>
            </a:extLst>
          </p:cNvPr>
          <p:cNvSpPr/>
          <p:nvPr/>
        </p:nvSpPr>
        <p:spPr>
          <a:xfrm>
            <a:off x="1607127" y="3186545"/>
            <a:ext cx="4876799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The terms </a:t>
            </a:r>
            <a:r>
              <a:rPr lang="en-US" sz="2800" b="1" dirty="0">
                <a:solidFill>
                  <a:srgbClr val="FFFF00"/>
                </a:solidFill>
              </a:rPr>
              <a:t>industry and sector</a:t>
            </a:r>
            <a:r>
              <a:rPr lang="en-US" sz="2800" dirty="0">
                <a:solidFill>
                  <a:prstClr val="black"/>
                </a:solidFill>
              </a:rPr>
              <a:t> are often used interchangeably to describe a group of companies that operate in the same segment of the economy or share a similar business type.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48BFF9-E60E-4885-A60B-9307F5746D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1085099" y="2737412"/>
            <a:ext cx="1044056" cy="10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0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CFFBD1-D232-4C0C-91CB-6901EC754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43" y="5842128"/>
            <a:ext cx="4089113" cy="817823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81E5107-072C-4D29-8C8E-A051D05733FB}"/>
              </a:ext>
            </a:extLst>
          </p:cNvPr>
          <p:cNvSpPr txBox="1">
            <a:spLocks/>
          </p:cNvSpPr>
          <p:nvPr/>
        </p:nvSpPr>
        <p:spPr>
          <a:xfrm>
            <a:off x="311239" y="79927"/>
            <a:ext cx="11715356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Gathering Data – </a:t>
            </a:r>
            <a:r>
              <a:rPr lang="en-US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AlphaVantage</a:t>
            </a: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5EAF3-4301-4EB3-B608-45DCE7FA2192}"/>
              </a:ext>
            </a:extLst>
          </p:cNvPr>
          <p:cNvSpPr txBox="1"/>
          <p:nvPr/>
        </p:nvSpPr>
        <p:spPr>
          <a:xfrm>
            <a:off x="3456966" y="1250132"/>
            <a:ext cx="542025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alpha_vantage.timeseries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TimeSeries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alpha_vantage.sectorperformance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SectorPerformances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config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akey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F6EEE-A983-48F3-AC6D-09E4F6B35AFE}"/>
              </a:ext>
            </a:extLst>
          </p:cNvPr>
          <p:cNvSpPr txBox="1"/>
          <p:nvPr/>
        </p:nvSpPr>
        <p:spPr>
          <a:xfrm>
            <a:off x="0" y="2425404"/>
            <a:ext cx="5598086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TimeSeries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key=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output_format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'pandas'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indexing_type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'integer'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meta_data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ts.get_monthly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'AAN'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data[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'Ticker'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'AAN'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data.to_csv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-data/stock_prices.csv'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stock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stocks: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data,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meta_data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ts.get_monthly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(stock)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data[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'Ticker'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stock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data.to_csv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- 	data/stock_prices.csv'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mode=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header=</a:t>
            </a:r>
            <a:r>
              <a:rPr lang="en-US" sz="1200" b="0" dirty="0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time.sleep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808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stock</a:t>
            </a:r>
            <a:r>
              <a:rPr lang="en-US" sz="1200" b="0" dirty="0">
                <a:solidFill>
                  <a:srgbClr val="808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 data found. Appending to CSV'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808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stock</a:t>
            </a:r>
            <a:r>
              <a:rPr lang="en-US" sz="1200" b="0" dirty="0">
                <a:solidFill>
                  <a:srgbClr val="808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 not available. No data added.'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'Data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 Done'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D7D24-DD3F-4953-B053-A843A33354B9}"/>
              </a:ext>
            </a:extLst>
          </p:cNvPr>
          <p:cNvSpPr txBox="1"/>
          <p:nvPr/>
        </p:nvSpPr>
        <p:spPr>
          <a:xfrm>
            <a:off x="4051443" y="886691"/>
            <a:ext cx="376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Installing Package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770DF-4AE6-4131-9911-BC825D592F49}"/>
              </a:ext>
            </a:extLst>
          </p:cNvPr>
          <p:cNvSpPr txBox="1"/>
          <p:nvPr/>
        </p:nvSpPr>
        <p:spPr>
          <a:xfrm>
            <a:off x="583320" y="2058393"/>
            <a:ext cx="376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Gathering Stock Prices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BC22FE-25B8-4120-B3A4-DD8E9D61B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080" y="2018508"/>
            <a:ext cx="5000625" cy="3638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DE5B43C-8890-4719-97D1-250ADFAC549C}"/>
              </a:ext>
            </a:extLst>
          </p:cNvPr>
          <p:cNvSpPr/>
          <p:nvPr/>
        </p:nvSpPr>
        <p:spPr>
          <a:xfrm>
            <a:off x="5769231" y="3497541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9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CFFBD1-D232-4C0C-91CB-6901EC754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43" y="5842128"/>
            <a:ext cx="4089113" cy="817823"/>
          </a:xfrm>
          <a:prstGeom prst="rect">
            <a:avLst/>
          </a:prstGeom>
          <a:noFill/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81E5107-072C-4D29-8C8E-A051D05733FB}"/>
              </a:ext>
            </a:extLst>
          </p:cNvPr>
          <p:cNvSpPr txBox="1">
            <a:spLocks/>
          </p:cNvSpPr>
          <p:nvPr/>
        </p:nvSpPr>
        <p:spPr>
          <a:xfrm>
            <a:off x="311239" y="79927"/>
            <a:ext cx="11715356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Gathering Data – </a:t>
            </a:r>
            <a:r>
              <a:rPr lang="en-US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AlphaVantage</a:t>
            </a: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5EAF3-4301-4EB3-B608-45DCE7FA2192}"/>
              </a:ext>
            </a:extLst>
          </p:cNvPr>
          <p:cNvSpPr txBox="1"/>
          <p:nvPr/>
        </p:nvSpPr>
        <p:spPr>
          <a:xfrm>
            <a:off x="3456966" y="1250132"/>
            <a:ext cx="542025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from </a:t>
            </a:r>
            <a:r>
              <a:rPr lang="en-US" dirty="0" err="1"/>
              <a:t>alpha_vantage.timeseries</a:t>
            </a:r>
            <a:r>
              <a:rPr lang="en-US" dirty="0"/>
              <a:t> import </a:t>
            </a:r>
            <a:r>
              <a:rPr lang="en-US" dirty="0" err="1"/>
              <a:t>TimeSeries</a:t>
            </a:r>
            <a:endParaRPr lang="en-US" dirty="0"/>
          </a:p>
          <a:p>
            <a:r>
              <a:rPr lang="en-US" dirty="0"/>
              <a:t>from </a:t>
            </a:r>
            <a:r>
              <a:rPr lang="en-US" dirty="0" err="1"/>
              <a:t>alpha_vantage.sectorperformance</a:t>
            </a:r>
            <a:r>
              <a:rPr lang="en-US" dirty="0"/>
              <a:t> import </a:t>
            </a:r>
            <a:r>
              <a:rPr lang="en-US" dirty="0" err="1"/>
              <a:t>SectorPerformances</a:t>
            </a:r>
            <a:endParaRPr lang="en-US" dirty="0"/>
          </a:p>
          <a:p>
            <a:r>
              <a:rPr lang="en-US" dirty="0"/>
              <a:t>from config import </a:t>
            </a:r>
            <a:r>
              <a:rPr lang="en-US" dirty="0" err="1"/>
              <a:t>akey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62A9-0C81-4CC6-ABCA-6EDBE5506EF3}"/>
              </a:ext>
            </a:extLst>
          </p:cNvPr>
          <p:cNvSpPr txBox="1"/>
          <p:nvPr/>
        </p:nvSpPr>
        <p:spPr>
          <a:xfrm>
            <a:off x="311239" y="2214562"/>
            <a:ext cx="5855856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query_url</a:t>
            </a:r>
            <a:r>
              <a:rPr lang="en-US" dirty="0"/>
              <a:t> = </a:t>
            </a:r>
            <a:r>
              <a:rPr lang="en-US" dirty="0" err="1"/>
              <a:t>f'https</a:t>
            </a:r>
            <a:r>
              <a:rPr lang="en-US" dirty="0"/>
              <a:t>://www.alphavantage.co/query?function=OVERVIEW&amp;apikey={akey}&amp;symbol='</a:t>
            </a:r>
          </a:p>
          <a:p>
            <a:r>
              <a:rPr lang="en-US" dirty="0"/>
              <a:t>#looping through stock ticker list</a:t>
            </a:r>
          </a:p>
          <a:p>
            <a:r>
              <a:rPr lang="en-US" dirty="0"/>
              <a:t>for stock in stocks:</a:t>
            </a:r>
          </a:p>
          <a:p>
            <a:r>
              <a:rPr lang="en-US" dirty="0"/>
              <a:t>    #error handling for stock tickers not present in API</a:t>
            </a:r>
          </a:p>
          <a:p>
            <a:r>
              <a:rPr lang="en-US" dirty="0"/>
              <a:t>    try:</a:t>
            </a:r>
          </a:p>
          <a:p>
            <a:r>
              <a:rPr lang="en-US" dirty="0"/>
              <a:t>        #get json response</a:t>
            </a:r>
          </a:p>
          <a:p>
            <a:r>
              <a:rPr lang="en-US" dirty="0"/>
              <a:t>        response = 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query_url</a:t>
            </a:r>
            <a:r>
              <a:rPr lang="en-US" dirty="0"/>
              <a:t> + stock).json()</a:t>
            </a:r>
          </a:p>
          <a:p>
            <a:r>
              <a:rPr lang="en-US" dirty="0"/>
              <a:t>        </a:t>
            </a:r>
            <a:r>
              <a:rPr lang="en-US" dirty="0" err="1"/>
              <a:t>co_information</a:t>
            </a:r>
            <a:r>
              <a:rPr lang="en-US" dirty="0"/>
              <a:t> = </a:t>
            </a:r>
            <a:r>
              <a:rPr lang="en-US" dirty="0" err="1"/>
              <a:t>pd.json_normalize</a:t>
            </a:r>
            <a:r>
              <a:rPr lang="en-US" dirty="0"/>
              <a:t>(response)[["Symbol",</a:t>
            </a:r>
          </a:p>
          <a:p>
            <a:r>
              <a:rPr lang="en-US" dirty="0"/>
              <a:t>        "Sector","Industry","</a:t>
            </a:r>
            <a:r>
              <a:rPr lang="en-US" dirty="0" err="1"/>
              <a:t>FullTimeEmployees</a:t>
            </a:r>
            <a:r>
              <a:rPr lang="en-US" dirty="0"/>
              <a:t>"]]</a:t>
            </a:r>
          </a:p>
          <a:p>
            <a:r>
              <a:rPr lang="en-US" dirty="0"/>
              <a:t>        #save data to CSV</a:t>
            </a:r>
          </a:p>
          <a:p>
            <a:r>
              <a:rPr lang="en-US" dirty="0"/>
              <a:t>        </a:t>
            </a:r>
            <a:r>
              <a:rPr lang="en-US" dirty="0" err="1"/>
              <a:t>co_information.to_csv</a:t>
            </a:r>
            <a:r>
              <a:rPr lang="en-US" dirty="0"/>
              <a:t>('</a:t>
            </a:r>
            <a:r>
              <a:rPr lang="en-US" dirty="0" err="1"/>
              <a:t>api</a:t>
            </a:r>
            <a:r>
              <a:rPr lang="en-US" dirty="0"/>
              <a:t>-                	data/company_info.csv', mode='</a:t>
            </a:r>
            <a:r>
              <a:rPr lang="en-US" dirty="0" err="1"/>
              <a:t>a',header</a:t>
            </a:r>
            <a:r>
              <a:rPr lang="en-US" dirty="0"/>
              <a:t>=False)</a:t>
            </a:r>
          </a:p>
          <a:p>
            <a:r>
              <a:rPr lang="en-US" dirty="0"/>
              <a:t>        print(</a:t>
            </a:r>
            <a:r>
              <a:rPr lang="en-US" dirty="0" err="1"/>
              <a:t>f'Retrieving</a:t>
            </a:r>
            <a:r>
              <a:rPr lang="en-US" dirty="0"/>
              <a:t> data for {stock}')</a:t>
            </a:r>
          </a:p>
          <a:p>
            <a:r>
              <a:rPr lang="en-US" dirty="0"/>
              <a:t>    except:</a:t>
            </a:r>
          </a:p>
          <a:p>
            <a:r>
              <a:rPr lang="en-US" dirty="0"/>
              <a:t>        print(</a:t>
            </a:r>
            <a:r>
              <a:rPr lang="en-US" dirty="0" err="1"/>
              <a:t>f'Cannot</a:t>
            </a:r>
            <a:r>
              <a:rPr lang="en-US" dirty="0"/>
              <a:t> find information for {stock}')</a:t>
            </a:r>
          </a:p>
          <a:p>
            <a:r>
              <a:rPr lang="en-US" dirty="0"/>
              <a:t>        pass</a:t>
            </a:r>
          </a:p>
          <a:p>
            <a:r>
              <a:rPr lang="en-US" dirty="0"/>
              <a:t>print(</a:t>
            </a:r>
            <a:r>
              <a:rPr lang="en-US" dirty="0" err="1"/>
              <a:t>f'Data</a:t>
            </a:r>
            <a:r>
              <a:rPr lang="en-US" dirty="0"/>
              <a:t> retrieval done')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D7D24-DD3F-4953-B053-A843A33354B9}"/>
              </a:ext>
            </a:extLst>
          </p:cNvPr>
          <p:cNvSpPr txBox="1"/>
          <p:nvPr/>
        </p:nvSpPr>
        <p:spPr>
          <a:xfrm>
            <a:off x="4051443" y="886691"/>
            <a:ext cx="376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Installing Package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0B026-10F5-436B-B3A2-9462735DBEC8}"/>
              </a:ext>
            </a:extLst>
          </p:cNvPr>
          <p:cNvSpPr txBox="1"/>
          <p:nvPr/>
        </p:nvSpPr>
        <p:spPr>
          <a:xfrm>
            <a:off x="730971" y="1847551"/>
            <a:ext cx="376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Gathering Company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F999F-5EC0-4913-88D2-16DBEDEDA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827" y="1969318"/>
            <a:ext cx="5429250" cy="3638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D36CA12-EF13-4D18-BCCE-2AE75AD1BDAB}"/>
              </a:ext>
            </a:extLst>
          </p:cNvPr>
          <p:cNvSpPr/>
          <p:nvPr/>
        </p:nvSpPr>
        <p:spPr>
          <a:xfrm>
            <a:off x="5873823" y="3582480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0B9D18A-462C-483F-9FBB-602613068FBC}"/>
              </a:ext>
            </a:extLst>
          </p:cNvPr>
          <p:cNvSpPr txBox="1">
            <a:spLocks/>
          </p:cNvSpPr>
          <p:nvPr/>
        </p:nvSpPr>
        <p:spPr>
          <a:xfrm>
            <a:off x="311239" y="79927"/>
            <a:ext cx="11715356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3200" dirty="0"/>
              <a:t>How to clean the code and calculate the sector performance?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BC701D-36F9-4883-BD8F-08583836C1B6}"/>
              </a:ext>
            </a:extLst>
          </p:cNvPr>
          <p:cNvSpPr txBox="1"/>
          <p:nvPr/>
        </p:nvSpPr>
        <p:spPr>
          <a:xfrm>
            <a:off x="138545" y="1596951"/>
            <a:ext cx="5957455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#adding company information to stock prices file</a:t>
            </a:r>
          </a:p>
          <a:p>
            <a:r>
              <a:rPr lang="en-US" dirty="0" err="1"/>
              <a:t>all_info</a:t>
            </a:r>
            <a:r>
              <a:rPr lang="en-US" dirty="0"/>
              <a:t>= </a:t>
            </a:r>
            <a:r>
              <a:rPr lang="en-US" dirty="0" err="1"/>
              <a:t>stock_prices.merge</a:t>
            </a:r>
            <a:r>
              <a:rPr lang="en-US" dirty="0"/>
              <a:t>(company, on='Ticker', how='left')</a:t>
            </a:r>
          </a:p>
          <a:p>
            <a:r>
              <a:rPr lang="en-US" dirty="0" err="1"/>
              <a:t>all_info.set_index</a:t>
            </a:r>
            <a:r>
              <a:rPr lang="en-US" dirty="0"/>
              <a:t>('Date', 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all_info.sort_index</a:t>
            </a:r>
            <a:r>
              <a:rPr lang="en-US" dirty="0"/>
              <a:t>(ascending=True, 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all_info</a:t>
            </a:r>
            <a:r>
              <a:rPr lang="en-US" dirty="0"/>
              <a:t>['Year'] = </a:t>
            </a:r>
            <a:r>
              <a:rPr lang="en-US" dirty="0" err="1"/>
              <a:t>pd.DatetimeIndex</a:t>
            </a:r>
            <a:r>
              <a:rPr lang="en-US" dirty="0"/>
              <a:t>(</a:t>
            </a:r>
            <a:r>
              <a:rPr lang="en-US" dirty="0" err="1"/>
              <a:t>all_info.index</a:t>
            </a:r>
            <a:r>
              <a:rPr lang="en-US" dirty="0"/>
              <a:t>).year</a:t>
            </a:r>
          </a:p>
          <a:p>
            <a:r>
              <a:rPr lang="en-US" dirty="0" err="1"/>
              <a:t>all_info</a:t>
            </a:r>
            <a:r>
              <a:rPr lang="en-US" dirty="0"/>
              <a:t>['Month'] = </a:t>
            </a:r>
            <a:r>
              <a:rPr lang="en-US" dirty="0" err="1"/>
              <a:t>pd.DatetimeIndex</a:t>
            </a:r>
            <a:r>
              <a:rPr lang="en-US" dirty="0"/>
              <a:t>(</a:t>
            </a:r>
            <a:r>
              <a:rPr lang="en-US" dirty="0" err="1"/>
              <a:t>all_info.index</a:t>
            </a:r>
            <a:r>
              <a:rPr lang="en-US" dirty="0"/>
              <a:t>).month</a:t>
            </a:r>
          </a:p>
          <a:p>
            <a:r>
              <a:rPr lang="en-US" dirty="0"/>
              <a:t>#drop remaining unneeded columns</a:t>
            </a:r>
          </a:p>
          <a:p>
            <a:r>
              <a:rPr lang="en-US" dirty="0" err="1"/>
              <a:t>all_info.drop</a:t>
            </a:r>
            <a:r>
              <a:rPr lang="en-US" dirty="0"/>
              <a:t>(columns=['</a:t>
            </a:r>
            <a:r>
              <a:rPr lang="en-US" dirty="0" err="1"/>
              <a:t>Open','High','Low','Daily</a:t>
            </a:r>
            <a:r>
              <a:rPr lang="en-US" dirty="0"/>
              <a:t> Volume'], 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all_info.to_csv</a:t>
            </a:r>
            <a:r>
              <a:rPr lang="en-US" dirty="0"/>
              <a:t>('</a:t>
            </a:r>
            <a:r>
              <a:rPr lang="en-US" dirty="0" err="1"/>
              <a:t>api</a:t>
            </a:r>
            <a:r>
              <a:rPr lang="en-US" dirty="0"/>
              <a:t>-data/all_info.csv')</a:t>
            </a:r>
          </a:p>
          <a:p>
            <a:r>
              <a:rPr lang="en-US" dirty="0" err="1"/>
              <a:t>all_info.head</a:t>
            </a:r>
            <a:r>
              <a:rPr lang="en-US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9366D5-D857-46D7-BED8-89762D147068}"/>
              </a:ext>
            </a:extLst>
          </p:cNvPr>
          <p:cNvSpPr txBox="1"/>
          <p:nvPr/>
        </p:nvSpPr>
        <p:spPr>
          <a:xfrm>
            <a:off x="138545" y="4562174"/>
            <a:ext cx="60960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#analyzing 2020 data to find interesting sectors</a:t>
            </a:r>
          </a:p>
          <a:p>
            <a:r>
              <a:rPr lang="en-US" dirty="0"/>
              <a:t>file='</a:t>
            </a:r>
            <a:r>
              <a:rPr lang="en-US" dirty="0" err="1"/>
              <a:t>api</a:t>
            </a:r>
            <a:r>
              <a:rPr lang="en-US" dirty="0"/>
              <a:t>-data/</a:t>
            </a:r>
            <a:r>
              <a:rPr lang="en-US" dirty="0" err="1"/>
              <a:t>yearly_summary</a:t>
            </a:r>
            <a:r>
              <a:rPr lang="en-US" dirty="0"/>
              <a:t>/prices_for_2020.csv'</a:t>
            </a:r>
          </a:p>
          <a:p>
            <a:r>
              <a:rPr lang="en-US" dirty="0"/>
              <a:t>stocks2020 = </a:t>
            </a:r>
            <a:r>
              <a:rPr lang="en-US" dirty="0" err="1"/>
              <a:t>pd.read_csv</a:t>
            </a:r>
            <a:r>
              <a:rPr lang="en-US" dirty="0"/>
              <a:t>(file)</a:t>
            </a:r>
          </a:p>
          <a:p>
            <a:r>
              <a:rPr lang="en-US" dirty="0"/>
              <a:t>#lamba function takes each stock ticker in the CSV, finds the first date and the last date and then calculates % </a:t>
            </a:r>
            <a:r>
              <a:rPr lang="en-US" dirty="0" err="1"/>
              <a:t>chg</a:t>
            </a:r>
            <a:endParaRPr lang="en-US" dirty="0"/>
          </a:p>
          <a:p>
            <a:r>
              <a:rPr lang="en-US" dirty="0" err="1"/>
              <a:t>sect_perf</a:t>
            </a:r>
            <a:r>
              <a:rPr lang="en-US" dirty="0"/>
              <a:t> = stocks2020.groupby(['</a:t>
            </a:r>
            <a:r>
              <a:rPr lang="en-US" dirty="0" err="1"/>
              <a:t>Ticker','Sector','Industry</a:t>
            </a:r>
            <a:r>
              <a:rPr lang="en-US" dirty="0"/>
              <a:t>'],sort=False).apply(lambda x: (x['Close'].values[-1] - x['Close'].values[0]) / x['Close'].values[-1] * 100)\</a:t>
            </a:r>
          </a:p>
          <a:p>
            <a:r>
              <a:rPr lang="en-US" dirty="0"/>
              <a:t>    .</a:t>
            </a:r>
            <a:r>
              <a:rPr lang="en-US" dirty="0" err="1"/>
              <a:t>reset_index</a:t>
            </a:r>
            <a:r>
              <a:rPr lang="en-US" dirty="0"/>
              <a:t>(name='pct change')</a:t>
            </a:r>
          </a:p>
          <a:p>
            <a:r>
              <a:rPr lang="en-US" dirty="0" err="1"/>
              <a:t>sect_perf.head</a:t>
            </a:r>
            <a:r>
              <a:rPr lang="en-US" dirty="0"/>
              <a:t>()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091192-C1EC-489B-9253-230A31DB6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04777"/>
              </p:ext>
            </p:extLst>
          </p:nvPr>
        </p:nvGraphicFramePr>
        <p:xfrm>
          <a:off x="6897256" y="4696951"/>
          <a:ext cx="4874357" cy="1645920"/>
        </p:xfrm>
        <a:graphic>
          <a:graphicData uri="http://schemas.openxmlformats.org/drawingml/2006/table">
            <a:tbl>
              <a:tblPr/>
              <a:tblGrid>
                <a:gridCol w="233136">
                  <a:extLst>
                    <a:ext uri="{9D8B030D-6E8A-4147-A177-3AD203B41FA5}">
                      <a16:colId xmlns:a16="http://schemas.microsoft.com/office/drawing/2014/main" val="2046947268"/>
                    </a:ext>
                  </a:extLst>
                </a:gridCol>
                <a:gridCol w="594614">
                  <a:extLst>
                    <a:ext uri="{9D8B030D-6E8A-4147-A177-3AD203B41FA5}">
                      <a16:colId xmlns:a16="http://schemas.microsoft.com/office/drawing/2014/main" val="1666625493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387614909"/>
                    </a:ext>
                  </a:extLst>
                </a:gridCol>
                <a:gridCol w="1724914">
                  <a:extLst>
                    <a:ext uri="{9D8B030D-6E8A-4147-A177-3AD203B41FA5}">
                      <a16:colId xmlns:a16="http://schemas.microsoft.com/office/drawing/2014/main" val="814038358"/>
                    </a:ext>
                  </a:extLst>
                </a:gridCol>
                <a:gridCol w="983113">
                  <a:extLst>
                    <a:ext uri="{9D8B030D-6E8A-4147-A177-3AD203B41FA5}">
                      <a16:colId xmlns:a16="http://schemas.microsoft.com/office/drawing/2014/main" val="1986292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Ticker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Sector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Industry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pct change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954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TRST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Financial Services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Banks-Regional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-21.068702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LNTH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Healthcare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Diagnostics &amp; Research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-22.791024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045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EPRT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Real Estate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REIT-Diversified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-30.174446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362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MDC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Consumer Cyclical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Residential Construction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14.384397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VRA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Consumer Cyclical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Footwear &amp; Accessories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-22.978177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42717"/>
                  </a:ext>
                </a:extLst>
              </a:tr>
            </a:tbl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9C138E02-1B43-4072-AE7E-3B013C16DD56}"/>
              </a:ext>
            </a:extLst>
          </p:cNvPr>
          <p:cNvSpPr/>
          <p:nvPr/>
        </p:nvSpPr>
        <p:spPr>
          <a:xfrm>
            <a:off x="5651648" y="2488659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3A6952F-D4B4-438F-AF5A-639903EEC299}"/>
              </a:ext>
            </a:extLst>
          </p:cNvPr>
          <p:cNvSpPr/>
          <p:nvPr/>
        </p:nvSpPr>
        <p:spPr>
          <a:xfrm>
            <a:off x="6343724" y="5349790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2FA54E-3961-490E-AC42-36915846C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80" y="1564305"/>
            <a:ext cx="5798908" cy="2381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4982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0B9D18A-462C-483F-9FBB-602613068FBC}"/>
              </a:ext>
            </a:extLst>
          </p:cNvPr>
          <p:cNvSpPr txBox="1">
            <a:spLocks/>
          </p:cNvSpPr>
          <p:nvPr/>
        </p:nvSpPr>
        <p:spPr>
          <a:xfrm>
            <a:off x="311239" y="79927"/>
            <a:ext cx="11715356" cy="7334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Visualizing Sector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A327EF-B8AE-4F2B-A562-D14CB44A72E9}"/>
              </a:ext>
            </a:extLst>
          </p:cNvPr>
          <p:cNvSpPr txBox="1"/>
          <p:nvPr/>
        </p:nvSpPr>
        <p:spPr>
          <a:xfrm>
            <a:off x="311239" y="1845855"/>
            <a:ext cx="7176656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w=.95</a:t>
            </a:r>
          </a:p>
          <a:p>
            <a:r>
              <a:rPr lang="en-US" dirty="0" err="1"/>
              <a:t>indchg</a:t>
            </a:r>
            <a:r>
              <a:rPr lang="en-US" dirty="0"/>
              <a:t> = ticker2020.groupby('Sector')['pct change'].mean()</a:t>
            </a:r>
          </a:p>
          <a:p>
            <a:r>
              <a:rPr lang="en-US" dirty="0"/>
              <a:t>industry = </a:t>
            </a:r>
            <a:r>
              <a:rPr lang="en-US" dirty="0" err="1"/>
              <a:t>indchg.to_frame</a:t>
            </a:r>
            <a:r>
              <a:rPr lang="en-US" dirty="0"/>
              <a:t>(name='Pct </a:t>
            </a:r>
            <a:r>
              <a:rPr lang="en-US" dirty="0" err="1"/>
              <a:t>Chg</a:t>
            </a:r>
            <a:r>
              <a:rPr lang="en-US" dirty="0"/>
              <a:t>')</a:t>
            </a:r>
          </a:p>
          <a:p>
            <a:r>
              <a:rPr lang="en-US" dirty="0" err="1"/>
              <a:t>industry.reset_index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x_labels</a:t>
            </a:r>
            <a:r>
              <a:rPr lang="en-US" dirty="0"/>
              <a:t> = industry['Sector'].</a:t>
            </a:r>
            <a:r>
              <a:rPr lang="en-US" dirty="0" err="1"/>
              <a:t>to_list</a:t>
            </a:r>
            <a:r>
              <a:rPr lang="en-US" dirty="0"/>
              <a:t>()</a:t>
            </a:r>
          </a:p>
          <a:p>
            <a:r>
              <a:rPr lang="en-US" dirty="0"/>
              <a:t>x = 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x_labels</a:t>
            </a:r>
            <a:r>
              <a:rPr lang="en-US" dirty="0"/>
              <a:t>))</a:t>
            </a:r>
          </a:p>
          <a:p>
            <a:r>
              <a:rPr lang="en-US" dirty="0"/>
              <a:t>y = industry['Pct </a:t>
            </a:r>
            <a:r>
              <a:rPr lang="en-US" dirty="0" err="1"/>
              <a:t>Chg</a:t>
            </a:r>
            <a:r>
              <a:rPr lang="en-US" dirty="0"/>
              <a:t>']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=(8,5))</a:t>
            </a:r>
          </a:p>
          <a:p>
            <a:r>
              <a:rPr lang="en-US" dirty="0"/>
              <a:t>ax = </a:t>
            </a:r>
            <a:r>
              <a:rPr lang="en-US" dirty="0" err="1"/>
              <a:t>y.plot</a:t>
            </a:r>
            <a:r>
              <a:rPr lang="en-US" dirty="0"/>
              <a:t>(kind='bar', width=w, color=(y &gt; 0).map({True: 'blue', </a:t>
            </a:r>
            <a:r>
              <a:rPr lang="en-US" dirty="0" err="1"/>
              <a:t>False:'orange</a:t>
            </a:r>
            <a:r>
              <a:rPr lang="en-US" dirty="0"/>
              <a:t>'}))</a:t>
            </a:r>
          </a:p>
          <a:p>
            <a:r>
              <a:rPr lang="en-US" dirty="0" err="1"/>
              <a:t>ax.set_title</a:t>
            </a:r>
            <a:r>
              <a:rPr lang="en-US" dirty="0"/>
              <a:t>('Sector Performance 2020', </a:t>
            </a:r>
            <a:r>
              <a:rPr lang="en-US" dirty="0" err="1"/>
              <a:t>fontsize</a:t>
            </a:r>
            <a:r>
              <a:rPr lang="en-US" dirty="0"/>
              <a:t>=16, </a:t>
            </a:r>
            <a:r>
              <a:rPr lang="en-US" dirty="0" err="1"/>
              <a:t>fontweight</a:t>
            </a:r>
            <a:r>
              <a:rPr lang="en-US" dirty="0"/>
              <a:t>='bold')</a:t>
            </a:r>
          </a:p>
          <a:p>
            <a:r>
              <a:rPr lang="en-US" dirty="0"/>
              <a:t>#ax.set_xlabel('Sector', </a:t>
            </a:r>
            <a:r>
              <a:rPr lang="en-US" dirty="0" err="1"/>
              <a:t>fontsize</a:t>
            </a:r>
            <a:r>
              <a:rPr lang="en-US" dirty="0"/>
              <a:t>=16)</a:t>
            </a:r>
          </a:p>
          <a:p>
            <a:r>
              <a:rPr lang="en-US" dirty="0" err="1"/>
              <a:t>ax.set_ylabel</a:t>
            </a:r>
            <a:r>
              <a:rPr lang="en-US" dirty="0"/>
              <a:t>('Percentage Change 2020 YTD', </a:t>
            </a:r>
            <a:r>
              <a:rPr lang="en-US" dirty="0" err="1"/>
              <a:t>fontsize</a:t>
            </a:r>
            <a:r>
              <a:rPr lang="en-US" dirty="0"/>
              <a:t>=13)</a:t>
            </a:r>
          </a:p>
          <a:p>
            <a:r>
              <a:rPr lang="en-US" dirty="0" err="1"/>
              <a:t>ax.set_ylim</a:t>
            </a:r>
            <a:r>
              <a:rPr lang="en-US" dirty="0"/>
              <a:t>(-40,20)</a:t>
            </a:r>
          </a:p>
          <a:p>
            <a:r>
              <a:rPr lang="en-US" dirty="0" err="1"/>
              <a:t>ax.set_xticks</a:t>
            </a:r>
            <a:r>
              <a:rPr lang="en-US" dirty="0"/>
              <a:t>(x)</a:t>
            </a:r>
          </a:p>
          <a:p>
            <a:r>
              <a:rPr lang="en-US" dirty="0" err="1"/>
              <a:t>ax.set_xticklabels</a:t>
            </a:r>
            <a:r>
              <a:rPr lang="en-US" dirty="0"/>
              <a:t>(</a:t>
            </a:r>
            <a:r>
              <a:rPr lang="en-US" dirty="0" err="1"/>
              <a:t>x_labels</a:t>
            </a:r>
            <a:r>
              <a:rPr lang="en-US" dirty="0"/>
              <a:t>, rotation=45, </a:t>
            </a:r>
            <a:r>
              <a:rPr lang="en-US" dirty="0" err="1"/>
              <a:t>fontsize</a:t>
            </a:r>
            <a:r>
              <a:rPr lang="en-US" dirty="0"/>
              <a:t>=12, ha='right')</a:t>
            </a:r>
          </a:p>
          <a:p>
            <a:br>
              <a:rPr lang="en-US" dirty="0"/>
            </a:br>
            <a:r>
              <a:rPr lang="en-US" dirty="0"/>
              <a:t>#Calling function defined above to add labels </a:t>
            </a:r>
          </a:p>
          <a:p>
            <a:r>
              <a:rPr lang="en-US" dirty="0" err="1"/>
              <a:t>add_value_labels</a:t>
            </a:r>
            <a:r>
              <a:rPr lang="en-US" dirty="0"/>
              <a:t>(ax)</a:t>
            </a:r>
          </a:p>
          <a:p>
            <a:r>
              <a:rPr lang="en-US" dirty="0" err="1"/>
              <a:t>plt.tight_layout</a:t>
            </a:r>
            <a:r>
              <a:rPr lang="en-US" dirty="0"/>
              <a:t>()</a:t>
            </a:r>
          </a:p>
          <a:p>
            <a:r>
              <a:rPr lang="en-US" dirty="0" err="1"/>
              <a:t>plt.savefig</a:t>
            </a:r>
            <a:r>
              <a:rPr lang="en-US" dirty="0"/>
              <a:t>('images/industry_performance_w_labels.png')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7D3481-196B-4D22-A660-CC6DBE3B8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97937"/>
              </p:ext>
            </p:extLst>
          </p:nvPr>
        </p:nvGraphicFramePr>
        <p:xfrm>
          <a:off x="8788183" y="1835583"/>
          <a:ext cx="2664908" cy="3797532"/>
        </p:xfrm>
        <a:graphic>
          <a:graphicData uri="http://schemas.openxmlformats.org/drawingml/2006/table">
            <a:tbl>
              <a:tblPr/>
              <a:tblGrid>
                <a:gridCol w="1714297">
                  <a:extLst>
                    <a:ext uri="{9D8B030D-6E8A-4147-A177-3AD203B41FA5}">
                      <a16:colId xmlns:a16="http://schemas.microsoft.com/office/drawing/2014/main" val="2277111419"/>
                    </a:ext>
                  </a:extLst>
                </a:gridCol>
                <a:gridCol w="950611">
                  <a:extLst>
                    <a:ext uri="{9D8B030D-6E8A-4147-A177-3AD203B41FA5}">
                      <a16:colId xmlns:a16="http://schemas.microsoft.com/office/drawing/2014/main" val="483573090"/>
                    </a:ext>
                  </a:extLst>
                </a:gridCol>
              </a:tblGrid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Sector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pct change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18061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Technology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13.548758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16944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Basic Materials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12.188316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19097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Consumer Defensive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9.328190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8277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Industrials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7.555920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0186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Healthcare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7.233188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9854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Consumer Cyclical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6.285675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6870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Financial Services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-7.277631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2968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Communication Services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-9.482677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7458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Utilities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-16.221258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29983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Energy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-20.833857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48201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Real Estate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-33.506755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803170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6CC58BDB-46C6-4EF9-82C6-E655BB142DFD}"/>
              </a:ext>
            </a:extLst>
          </p:cNvPr>
          <p:cNvSpPr/>
          <p:nvPr/>
        </p:nvSpPr>
        <p:spPr>
          <a:xfrm>
            <a:off x="9153536" y="2146323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3296460-27C5-4D77-BE3D-34D5CB5149FB}"/>
              </a:ext>
            </a:extLst>
          </p:cNvPr>
          <p:cNvSpPr/>
          <p:nvPr/>
        </p:nvSpPr>
        <p:spPr>
          <a:xfrm>
            <a:off x="8931360" y="2483169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538AF7D-53FD-4C59-A3FF-9166103B9EA8}"/>
              </a:ext>
            </a:extLst>
          </p:cNvPr>
          <p:cNvSpPr/>
          <p:nvPr/>
        </p:nvSpPr>
        <p:spPr>
          <a:xfrm>
            <a:off x="8637596" y="2820015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0B9D18A-462C-483F-9FBB-602613068FBC}"/>
              </a:ext>
            </a:extLst>
          </p:cNvPr>
          <p:cNvSpPr txBox="1">
            <a:spLocks/>
          </p:cNvSpPr>
          <p:nvPr/>
        </p:nvSpPr>
        <p:spPr>
          <a:xfrm>
            <a:off x="311239" y="79927"/>
            <a:ext cx="11715356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Monthly Sector Performance for 2020</a:t>
            </a:r>
          </a:p>
        </p:txBody>
      </p:sp>
      <p:pic>
        <p:nvPicPr>
          <p:cNvPr id="12" name="Picture 11" descr="Chart, waterfall chart&#10;&#10;Description automatically generated">
            <a:extLst>
              <a:ext uri="{FF2B5EF4-FFF2-40B4-BE49-F238E27FC236}">
                <a16:creationId xmlns:a16="http://schemas.microsoft.com/office/drawing/2014/main" id="{CC6D3A52-BE7F-4044-8A26-CD14E6AD0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32" y="940274"/>
            <a:ext cx="9463936" cy="575273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2462B8D-AB4B-4538-A6A4-25C26AC05D79}"/>
              </a:ext>
            </a:extLst>
          </p:cNvPr>
          <p:cNvSpPr/>
          <p:nvPr/>
        </p:nvSpPr>
        <p:spPr>
          <a:xfrm rot="16200000">
            <a:off x="2548230" y="2599495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5E1BB8-C772-4676-9797-A0EE5A8D0D64}"/>
              </a:ext>
            </a:extLst>
          </p:cNvPr>
          <p:cNvSpPr/>
          <p:nvPr/>
        </p:nvSpPr>
        <p:spPr>
          <a:xfrm rot="16200000">
            <a:off x="4903502" y="2599494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745F6D1-B8D5-4305-9A6D-5C7938D49491}"/>
              </a:ext>
            </a:extLst>
          </p:cNvPr>
          <p:cNvSpPr/>
          <p:nvPr/>
        </p:nvSpPr>
        <p:spPr>
          <a:xfrm rot="16200000">
            <a:off x="9199418" y="2599494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1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976A8074-0F5F-4DCD-B590-DCEAD096E28D}"/>
              </a:ext>
            </a:extLst>
          </p:cNvPr>
          <p:cNvSpPr txBox="1">
            <a:spLocks/>
          </p:cNvSpPr>
          <p:nvPr/>
        </p:nvSpPr>
        <p:spPr>
          <a:xfrm>
            <a:off x="311239" y="248603"/>
            <a:ext cx="11715356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Chosen Sectors vs. SPDR Index 2020</a:t>
            </a: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DF30A771-79BA-4A2B-8C55-4C6B1DC35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50" y="1233995"/>
            <a:ext cx="8756933" cy="54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4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1746</Words>
  <Application>Microsoft Office PowerPoint</Application>
  <PresentationFormat>Widescreen</PresentationFormat>
  <Paragraphs>244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DotumChe</vt:lpstr>
      <vt:lpstr>Agency FB</vt:lpstr>
      <vt:lpstr>Algerian</vt:lpstr>
      <vt:lpstr>Arial</vt:lpstr>
      <vt:lpstr>Bahnschrift Light SemiCondensed</vt:lpstr>
      <vt:lpstr>Bradley Hand ITC</vt:lpstr>
      <vt:lpstr>Calibri</vt:lpstr>
      <vt:lpstr>Calibri Light</vt:lpstr>
      <vt:lpstr>Consolas</vt:lpstr>
      <vt:lpstr>Courier New</vt:lpstr>
      <vt:lpstr>Open Sans Condensed</vt:lpstr>
      <vt:lpstr>Roboto</vt:lpstr>
      <vt:lpstr>Slack-Lato</vt:lpstr>
      <vt:lpstr>urw-din</vt:lpstr>
      <vt:lpstr>Wingdings</vt:lpstr>
      <vt:lpstr>Office Theme</vt:lpstr>
      <vt:lpstr>Winners in a 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Winners in a PANDEMIC</dc:title>
  <dc:creator>Mercan Aslan</dc:creator>
  <cp:lastModifiedBy>Mercan Aslan</cp:lastModifiedBy>
  <cp:revision>51</cp:revision>
  <dcterms:created xsi:type="dcterms:W3CDTF">2020-12-19T16:09:14Z</dcterms:created>
  <dcterms:modified xsi:type="dcterms:W3CDTF">2020-12-23T23:44:02Z</dcterms:modified>
</cp:coreProperties>
</file>