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62" r:id="rId2"/>
    <p:sldId id="257" r:id="rId3"/>
    <p:sldId id="278" r:id="rId4"/>
    <p:sldId id="275" r:id="rId5"/>
    <p:sldId id="267" r:id="rId6"/>
    <p:sldId id="268" r:id="rId7"/>
    <p:sldId id="276" r:id="rId8"/>
    <p:sldId id="269" r:id="rId9"/>
    <p:sldId id="271" r:id="rId10"/>
    <p:sldId id="265" r:id="rId11"/>
    <p:sldId id="266" r:id="rId12"/>
    <p:sldId id="259" r:id="rId13"/>
    <p:sldId id="272" r:id="rId14"/>
    <p:sldId id="274" r:id="rId15"/>
    <p:sldId id="273" r:id="rId16"/>
    <p:sldId id="264" r:id="rId17"/>
    <p:sldId id="26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153"/>
    <a:srgbClr val="FFFFFF"/>
    <a:srgbClr val="CC0066"/>
    <a:srgbClr val="2159A8"/>
    <a:srgbClr val="FFDDDD"/>
    <a:srgbClr val="C8CACA"/>
    <a:srgbClr val="990033"/>
    <a:srgbClr val="FF7C8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1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25D34-5020-4488-A537-3B8C95453081}" type="datetimeFigureOut">
              <a:rPr lang="en-US" smtClean="0"/>
              <a:t>12/22/2020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F7631-9C71-488C-B96B-1BE7E371F4EF}" type="slidenum">
              <a:rPr lang="en-US" smtClean="0"/>
              <a:t>‹#›</a:t>
            </a:fld>
            <a:endParaRPr lang="en-US"/>
          </a:p>
        </p:txBody>
      </p:sp>
    </p:spTree>
    <p:extLst>
      <p:ext uri="{BB962C8B-B14F-4D97-AF65-F5344CB8AC3E}">
        <p14:creationId xmlns:p14="http://schemas.microsoft.com/office/powerpoint/2010/main" val="482044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 will you please add in the code for the previous slide, or you could point it out and I can also add it early morning.</a:t>
            </a:r>
          </a:p>
        </p:txBody>
      </p:sp>
      <p:sp>
        <p:nvSpPr>
          <p:cNvPr id="4" name="Slide Number Placeholder 3"/>
          <p:cNvSpPr>
            <a:spLocks noGrp="1"/>
          </p:cNvSpPr>
          <p:nvPr>
            <p:ph type="sldNum" sz="quarter" idx="5"/>
          </p:nvPr>
        </p:nvSpPr>
        <p:spPr/>
        <p:txBody>
          <a:bodyPr/>
          <a:lstStyle/>
          <a:p>
            <a:fld id="{E67F7631-9C71-488C-B96B-1BE7E371F4EF}" type="slidenum">
              <a:rPr lang="en-US" smtClean="0"/>
              <a:t>7</a:t>
            </a:fld>
            <a:endParaRPr lang="en-US"/>
          </a:p>
        </p:txBody>
      </p:sp>
    </p:spTree>
    <p:extLst>
      <p:ext uri="{BB962C8B-B14F-4D97-AF65-F5344CB8AC3E}">
        <p14:creationId xmlns:p14="http://schemas.microsoft.com/office/powerpoint/2010/main" val="2896192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guys can ignore this slide. Mercan will delete it once 3 company slides are complete.</a:t>
            </a:r>
          </a:p>
        </p:txBody>
      </p:sp>
      <p:sp>
        <p:nvSpPr>
          <p:cNvPr id="4" name="Slide Number Placeholder 3"/>
          <p:cNvSpPr>
            <a:spLocks noGrp="1"/>
          </p:cNvSpPr>
          <p:nvPr>
            <p:ph type="sldNum" sz="quarter" idx="5"/>
          </p:nvPr>
        </p:nvSpPr>
        <p:spPr/>
        <p:txBody>
          <a:bodyPr/>
          <a:lstStyle/>
          <a:p>
            <a:fld id="{E67F7631-9C71-488C-B96B-1BE7E371F4EF}" type="slidenum">
              <a:rPr lang="en-US" smtClean="0"/>
              <a:t>15</a:t>
            </a:fld>
            <a:endParaRPr lang="en-US"/>
          </a:p>
        </p:txBody>
      </p:sp>
    </p:spTree>
    <p:extLst>
      <p:ext uri="{BB962C8B-B14F-4D97-AF65-F5344CB8AC3E}">
        <p14:creationId xmlns:p14="http://schemas.microsoft.com/office/powerpoint/2010/main" val="84609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Andres can add in the Implications from </a:t>
            </a:r>
            <a:r>
              <a:rPr lang="en-US" i="1" dirty="0"/>
              <a:t>project requirements </a:t>
            </a:r>
          </a:p>
        </p:txBody>
      </p:sp>
      <p:sp>
        <p:nvSpPr>
          <p:cNvPr id="4" name="Slide Number Placeholder 3"/>
          <p:cNvSpPr>
            <a:spLocks noGrp="1"/>
          </p:cNvSpPr>
          <p:nvPr>
            <p:ph type="sldNum" sz="quarter" idx="5"/>
          </p:nvPr>
        </p:nvSpPr>
        <p:spPr/>
        <p:txBody>
          <a:bodyPr/>
          <a:lstStyle/>
          <a:p>
            <a:fld id="{E67F7631-9C71-488C-B96B-1BE7E371F4EF}" type="slidenum">
              <a:rPr lang="en-US" smtClean="0"/>
              <a:t>16</a:t>
            </a:fld>
            <a:endParaRPr lang="en-US"/>
          </a:p>
        </p:txBody>
      </p:sp>
    </p:spTree>
    <p:extLst>
      <p:ext uri="{BB962C8B-B14F-4D97-AF65-F5344CB8AC3E}">
        <p14:creationId xmlns:p14="http://schemas.microsoft.com/office/powerpoint/2010/main" val="547413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A3D8-91F0-490A-854B-7F01C4F97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08E8A6-15DC-4749-9E4C-DD2010DF7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CB5F66-1410-45D4-97F6-49ED92DE4E4D}"/>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5" name="Footer Placeholder 4">
            <a:extLst>
              <a:ext uri="{FF2B5EF4-FFF2-40B4-BE49-F238E27FC236}">
                <a16:creationId xmlns:a16="http://schemas.microsoft.com/office/drawing/2014/main" id="{6BC06FCB-F221-4A9D-9C3D-29B234FF0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683F8-8657-4F2B-9C13-BB1C35451B92}"/>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59165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D1C96-8DC3-49EF-B5C4-068BDAE157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BB6F70-FD4A-433E-BA54-591D2F4A9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FBD62-1615-42DD-84B1-AFCAAD70FF08}"/>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5" name="Footer Placeholder 4">
            <a:extLst>
              <a:ext uri="{FF2B5EF4-FFF2-40B4-BE49-F238E27FC236}">
                <a16:creationId xmlns:a16="http://schemas.microsoft.com/office/drawing/2014/main" id="{3D8CF6EB-7735-474D-92C0-755FD614B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EC775-14F7-419E-8F2C-2A6C146C5502}"/>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55216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9AAF9-A87A-45C8-94ED-41AA1EF0CD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861EBF-27B4-4D19-BFE9-409593C33D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7637AB-13E3-4B88-833B-E7EA0CCBF551}"/>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5" name="Footer Placeholder 4">
            <a:extLst>
              <a:ext uri="{FF2B5EF4-FFF2-40B4-BE49-F238E27FC236}">
                <a16:creationId xmlns:a16="http://schemas.microsoft.com/office/drawing/2014/main" id="{2223D410-90C6-4EED-92BD-B097D84ED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E5F1B-3642-4748-AC4A-B30661F2719F}"/>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80868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1A09-5046-47C0-B7A0-CCD156F937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F9BD6-3C8D-4F28-B765-3A58060E1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7B721-8990-4262-A64A-57CF3B798F2E}"/>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5" name="Footer Placeholder 4">
            <a:extLst>
              <a:ext uri="{FF2B5EF4-FFF2-40B4-BE49-F238E27FC236}">
                <a16:creationId xmlns:a16="http://schemas.microsoft.com/office/drawing/2014/main" id="{41B90542-67D5-49DF-AD96-DFD935820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1C3C2-6D09-40C7-99D0-E63FA682C887}"/>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48689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12B98-CEB8-4F91-94E8-745BCEB19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C61368-56BD-483B-A7CC-0ECFCF9A8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6DDF7E-404E-41E8-94D2-0716C9E3E01D}"/>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5" name="Footer Placeholder 4">
            <a:extLst>
              <a:ext uri="{FF2B5EF4-FFF2-40B4-BE49-F238E27FC236}">
                <a16:creationId xmlns:a16="http://schemas.microsoft.com/office/drawing/2014/main" id="{E7BE6E78-FEC7-466A-8C72-E01E7BDC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5B175-B6B4-4C59-A9B8-57E04241C03D}"/>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685878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7368-7B1D-4604-BBF9-0D1ED9684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457DEC-9C8E-4AA5-983F-AF78F3B18D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866CCB-6F13-4850-9E4C-F07E7FB2C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1DA4D-4C97-4EE9-BF2F-DCD18907AAAC}"/>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6" name="Footer Placeholder 5">
            <a:extLst>
              <a:ext uri="{FF2B5EF4-FFF2-40B4-BE49-F238E27FC236}">
                <a16:creationId xmlns:a16="http://schemas.microsoft.com/office/drawing/2014/main" id="{CD973F07-CFCD-4989-B633-2E8EC2E84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FFB032-4E36-473E-A78E-7860BD397AC4}"/>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3971888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6A80-FCE8-40B7-BEC6-0A3BB165A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F6885-A87D-428F-98B5-1480863E58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4D0ED-DE6D-4375-A505-A0029F85EF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AD775-B199-46C0-873B-6AF03F886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02093-8E77-47D4-87E1-1392BCBF7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FEEFE-B3DA-48FC-8325-ABD15189718E}"/>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8" name="Footer Placeholder 7">
            <a:extLst>
              <a:ext uri="{FF2B5EF4-FFF2-40B4-BE49-F238E27FC236}">
                <a16:creationId xmlns:a16="http://schemas.microsoft.com/office/drawing/2014/main" id="{377C2F2B-19C3-48D3-806A-03B7630DD5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EF9C1E-0D5C-4F6B-BDCD-BA65797F4568}"/>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31369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9542-8F8F-4806-8A90-5B0A63BDD0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E8112D-6DF5-4AA4-B0B1-042508C2D62C}"/>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4" name="Footer Placeholder 3">
            <a:extLst>
              <a:ext uri="{FF2B5EF4-FFF2-40B4-BE49-F238E27FC236}">
                <a16:creationId xmlns:a16="http://schemas.microsoft.com/office/drawing/2014/main" id="{B7A93F6D-4B0E-4E41-9BD1-7ACA5B60C4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3683A-E268-4E3E-9385-6A27C7416A64}"/>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420301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70954-5F27-4E45-AC61-CEBD7EED5CE9}"/>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3" name="Footer Placeholder 2">
            <a:extLst>
              <a:ext uri="{FF2B5EF4-FFF2-40B4-BE49-F238E27FC236}">
                <a16:creationId xmlns:a16="http://schemas.microsoft.com/office/drawing/2014/main" id="{9CB9EF97-95FF-4CB6-8C29-58C3ED81A6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9A93B-00BB-4B31-947D-B9BEF9AAD97F}"/>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260424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7AC7-902C-49D5-9B8A-5E9476625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E356F2-3D67-40D7-B8EF-50457F82D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D4F2C-4695-4EF1-8913-A0E88A8B5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D5869-039E-4E1C-8689-B3EE44A6549F}"/>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6" name="Footer Placeholder 5">
            <a:extLst>
              <a:ext uri="{FF2B5EF4-FFF2-40B4-BE49-F238E27FC236}">
                <a16:creationId xmlns:a16="http://schemas.microsoft.com/office/drawing/2014/main" id="{54A40362-4B78-422B-B632-1D42070CE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65519-6EBF-4804-91FB-680D6EF9C5BB}"/>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82126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18EF-193A-4DE3-90B9-FB222D160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AAE92-D4B1-469B-9218-95BFA5451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3D4B06-E1B2-4A81-9C8F-E59DA459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BCC14-3DEE-4DE1-9DD5-07D23C54650F}"/>
              </a:ext>
            </a:extLst>
          </p:cNvPr>
          <p:cNvSpPr>
            <a:spLocks noGrp="1"/>
          </p:cNvSpPr>
          <p:nvPr>
            <p:ph type="dt" sz="half" idx="10"/>
          </p:nvPr>
        </p:nvSpPr>
        <p:spPr/>
        <p:txBody>
          <a:bodyPr/>
          <a:lstStyle/>
          <a:p>
            <a:fld id="{71471413-A5E7-4E47-8FBC-F85F1AAD0987}" type="datetimeFigureOut">
              <a:rPr lang="en-US" smtClean="0"/>
              <a:t>12/22/2020</a:t>
            </a:fld>
            <a:endParaRPr lang="en-US"/>
          </a:p>
        </p:txBody>
      </p:sp>
      <p:sp>
        <p:nvSpPr>
          <p:cNvPr id="6" name="Footer Placeholder 5">
            <a:extLst>
              <a:ext uri="{FF2B5EF4-FFF2-40B4-BE49-F238E27FC236}">
                <a16:creationId xmlns:a16="http://schemas.microsoft.com/office/drawing/2014/main" id="{0621DD5E-9601-4BD0-831D-01A79ED59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8ED7F-74FC-49C7-9C6A-0E269DBC96CC}"/>
              </a:ext>
            </a:extLst>
          </p:cNvPr>
          <p:cNvSpPr>
            <a:spLocks noGrp="1"/>
          </p:cNvSpPr>
          <p:nvPr>
            <p:ph type="sldNum" sz="quarter" idx="12"/>
          </p:nvPr>
        </p:nvSpPr>
        <p:spPr/>
        <p:txBody>
          <a:bodyPr/>
          <a:lstStyle/>
          <a:p>
            <a:fld id="{AE9FB83E-32F0-441B-8F3F-8C7C7C57A577}" type="slidenum">
              <a:rPr lang="en-US" smtClean="0"/>
              <a:t>‹#›</a:t>
            </a:fld>
            <a:endParaRPr lang="en-US"/>
          </a:p>
        </p:txBody>
      </p:sp>
    </p:spTree>
    <p:extLst>
      <p:ext uri="{BB962C8B-B14F-4D97-AF65-F5344CB8AC3E}">
        <p14:creationId xmlns:p14="http://schemas.microsoft.com/office/powerpoint/2010/main" val="129026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07EF2-B271-4E02-83D3-88B2F9F56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896C48-D8A5-4C27-BFC7-3F6B4A570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DB6E3-07E2-4EF4-A42C-F4D9E28E0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471413-A5E7-4E47-8FBC-F85F1AAD0987}" type="datetimeFigureOut">
              <a:rPr lang="en-US" smtClean="0"/>
              <a:t>12/22/2020</a:t>
            </a:fld>
            <a:endParaRPr lang="en-US"/>
          </a:p>
        </p:txBody>
      </p:sp>
      <p:sp>
        <p:nvSpPr>
          <p:cNvPr id="5" name="Footer Placeholder 4">
            <a:extLst>
              <a:ext uri="{FF2B5EF4-FFF2-40B4-BE49-F238E27FC236}">
                <a16:creationId xmlns:a16="http://schemas.microsoft.com/office/drawing/2014/main" id="{21D41ADF-F790-4713-95D6-AEBA8F27A5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A539B5-7A65-4414-983B-10C7767D6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FB83E-32F0-441B-8F3F-8C7C7C57A577}" type="slidenum">
              <a:rPr lang="en-US" smtClean="0"/>
              <a:t>‹#›</a:t>
            </a:fld>
            <a:endParaRPr lang="en-US"/>
          </a:p>
        </p:txBody>
      </p:sp>
    </p:spTree>
    <p:extLst>
      <p:ext uri="{BB962C8B-B14F-4D97-AF65-F5344CB8AC3E}">
        <p14:creationId xmlns:p14="http://schemas.microsoft.com/office/powerpoint/2010/main" val="12575367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hebalance.com/what-are-the-sectors-and-industries-of-the-sandp-500-395750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vgsilh.com/image/28940.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en.wikipedia.org/wiki/COVID-19_drug_repurposing_research"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n.wikipedia.org/wiki/File:SARS-CoV-2_without_background.png" TargetMode="External"/><Relationship Id="rId5" Type="http://schemas.openxmlformats.org/officeDocument/2006/relationships/image" Target="../media/image4.png"/><Relationship Id="rId10" Type="http://schemas.openxmlformats.org/officeDocument/2006/relationships/hyperlink" Target="https://pngimg.com/download/93674" TargetMode="External"/><Relationship Id="rId4" Type="http://schemas.openxmlformats.org/officeDocument/2006/relationships/image" Target="../media/image3.gif"/><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VID-19_drug_repurposing_research"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n.wikipedia.org/wiki/COVID-19_drug_repurposing_research"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B7C2F6-8801-42BA-9442-10BB94F99395}"/>
              </a:ext>
            </a:extLst>
          </p:cNvPr>
          <p:cNvSpPr>
            <a:spLocks noGrp="1"/>
          </p:cNvSpPr>
          <p:nvPr>
            <p:ph type="ctrTitle"/>
          </p:nvPr>
        </p:nvSpPr>
        <p:spPr>
          <a:xfrm>
            <a:off x="-47625" y="813783"/>
            <a:ext cx="12192000" cy="3258155"/>
          </a:xfrm>
          <a:solidFill>
            <a:schemeClr val="accent3">
              <a:alpha val="38000"/>
            </a:schemeClr>
          </a:solidFill>
          <a:ln>
            <a:noFill/>
          </a:ln>
          <a:effectLst>
            <a:glow rad="406400">
              <a:schemeClr val="accent1">
                <a:alpha val="23000"/>
              </a:schemeClr>
            </a:glow>
            <a:outerShdw blurRad="660400" dist="50800" dir="5400000" algn="ctr" rotWithShape="0">
              <a:srgbClr val="000000">
                <a:alpha val="28000"/>
              </a:srgbClr>
            </a:outerShdw>
            <a:softEdge rad="0"/>
          </a:effectLst>
        </p:spPr>
        <p:style>
          <a:lnRef idx="1">
            <a:schemeClr val="accent3"/>
          </a:lnRef>
          <a:fillRef idx="2">
            <a:schemeClr val="accent3"/>
          </a:fillRef>
          <a:effectRef idx="1">
            <a:schemeClr val="accent3"/>
          </a:effectRef>
          <a:fontRef idx="minor">
            <a:schemeClr val="dk1"/>
          </a:fontRef>
        </p:style>
        <p:txBody>
          <a:bodyPr anchor="ctr">
            <a:noAutofit/>
          </a:bodyPr>
          <a:lstStyle/>
          <a:p>
            <a:r>
              <a:rPr lang="en-US" sz="9600" b="1" dirty="0">
                <a:solidFill>
                  <a:schemeClr val="bg1"/>
                </a:solidFill>
                <a:effectLst>
                  <a:glow rad="215900">
                    <a:srgbClr val="FF0000">
                      <a:alpha val="30000"/>
                    </a:srgbClr>
                  </a:glow>
                  <a:outerShdw dist="38100" dir="11100000" sx="105000" sy="105000" rotWithShape="0">
                    <a:prstClr val="black">
                      <a:alpha val="40000"/>
                    </a:prstClr>
                  </a:outerShdw>
                </a:effectLst>
              </a:rPr>
              <a:t>Winners in a </a:t>
            </a:r>
            <a:br>
              <a:rPr lang="en-US" sz="9600" b="1" dirty="0">
                <a:solidFill>
                  <a:schemeClr val="bg1"/>
                </a:solidFill>
                <a:effectLst>
                  <a:glow rad="215900">
                    <a:srgbClr val="FF0000">
                      <a:alpha val="30000"/>
                    </a:srgbClr>
                  </a:glow>
                  <a:outerShdw dist="38100" dir="11100000" sx="105000" sy="105000" rotWithShape="0">
                    <a:prstClr val="black">
                      <a:alpha val="40000"/>
                    </a:prstClr>
                  </a:outerShdw>
                </a:effectLst>
              </a:rPr>
            </a:br>
            <a:r>
              <a:rPr lang="en-US" sz="9600" b="1" dirty="0">
                <a:solidFill>
                  <a:schemeClr val="bg1"/>
                </a:solidFill>
                <a:effectLst>
                  <a:glow rad="215900">
                    <a:srgbClr val="FF0000">
                      <a:alpha val="30000"/>
                    </a:srgbClr>
                  </a:glow>
                  <a:outerShdw dist="38100" dir="11100000" sx="105000" sy="105000" rotWithShape="0">
                    <a:prstClr val="black">
                      <a:alpha val="40000"/>
                    </a:prstClr>
                  </a:outerShdw>
                </a:effectLst>
              </a:rPr>
              <a:t>PANDEMIC</a:t>
            </a:r>
          </a:p>
        </p:txBody>
      </p:sp>
      <p:sp>
        <p:nvSpPr>
          <p:cNvPr id="6" name="Title 3">
            <a:extLst>
              <a:ext uri="{FF2B5EF4-FFF2-40B4-BE49-F238E27FC236}">
                <a16:creationId xmlns:a16="http://schemas.microsoft.com/office/drawing/2014/main" id="{869189B1-4999-404D-B9B1-8FF1236B6A97}"/>
              </a:ext>
            </a:extLst>
          </p:cNvPr>
          <p:cNvSpPr txBox="1">
            <a:spLocks/>
          </p:cNvSpPr>
          <p:nvPr/>
        </p:nvSpPr>
        <p:spPr>
          <a:xfrm>
            <a:off x="0" y="4978175"/>
            <a:ext cx="12192000" cy="1192655"/>
          </a:xfrm>
          <a:prstGeom prst="rect">
            <a:avLst/>
          </a:prstGeom>
          <a:solidFill>
            <a:schemeClr val="accent3">
              <a:alpha val="38000"/>
            </a:schemeClr>
          </a:solidFill>
          <a:ln w="6350" cap="flat" cmpd="sng" algn="ctr">
            <a:noFill/>
            <a:prstDash val="solid"/>
            <a:miter lim="800000"/>
          </a:ln>
          <a:effectLst>
            <a:glow rad="406400">
              <a:schemeClr val="accent1">
                <a:alpha val="23000"/>
              </a:schemeClr>
            </a:glow>
            <a:outerShdw blurRad="660400" dist="50800" dir="5400000" algn="ctr" rotWithShape="0">
              <a:srgbClr val="000000">
                <a:alpha val="28000"/>
              </a:srgbClr>
            </a:outerShdw>
            <a:softEdge rad="0"/>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400" b="1" dirty="0">
                <a:solidFill>
                  <a:srgbClr val="FFFF00"/>
                </a:solidFill>
                <a:effectLst>
                  <a:outerShdw blurRad="38100" dist="38100" dir="2700000" algn="tl">
                    <a:srgbClr val="000000">
                      <a:alpha val="43137"/>
                    </a:srgbClr>
                  </a:outerShdw>
                </a:effectLst>
              </a:rPr>
              <a:t>David </a:t>
            </a:r>
            <a:r>
              <a:rPr lang="en-US" sz="2400" b="1" i="0" u="none" strike="noStrike" dirty="0">
                <a:solidFill>
                  <a:srgbClr val="FFFF00"/>
                </a:solidFill>
                <a:effectLst>
                  <a:outerShdw blurRad="38100" dist="38100" dir="2700000" algn="tl">
                    <a:srgbClr val="000000">
                      <a:alpha val="43137"/>
                    </a:srgbClr>
                  </a:outerShdw>
                </a:effectLst>
              </a:rPr>
              <a:t>Grimmett - </a:t>
            </a:r>
            <a:r>
              <a:rPr lang="en-US" sz="2400" b="1" dirty="0">
                <a:solidFill>
                  <a:srgbClr val="FFFF00"/>
                </a:solidFill>
                <a:effectLst>
                  <a:outerShdw blurRad="38100" dist="38100" dir="2700000" algn="tl">
                    <a:srgbClr val="000000">
                      <a:alpha val="43137"/>
                    </a:srgbClr>
                  </a:outerShdw>
                </a:effectLst>
              </a:rPr>
              <a:t>Jon Smart </a:t>
            </a:r>
          </a:p>
          <a:p>
            <a:pPr algn="ctr"/>
            <a:r>
              <a:rPr lang="en-US" sz="2400" b="1" i="0" u="none" strike="noStrike" dirty="0">
                <a:solidFill>
                  <a:srgbClr val="FFFF00"/>
                </a:solidFill>
                <a:effectLst>
                  <a:outerShdw blurRad="38100" dist="38100" dir="2700000" algn="tl">
                    <a:srgbClr val="000000">
                      <a:alpha val="43137"/>
                    </a:srgbClr>
                  </a:outerShdw>
                </a:effectLst>
              </a:rPr>
              <a:t>Andrés Solano -</a:t>
            </a:r>
            <a:r>
              <a:rPr lang="en-US" sz="2400" b="1" dirty="0">
                <a:solidFill>
                  <a:srgbClr val="FFFF00"/>
                </a:solidFill>
                <a:effectLst>
                  <a:outerShdw blurRad="38100" dist="38100" dir="2700000" algn="tl">
                    <a:srgbClr val="000000">
                      <a:alpha val="43137"/>
                    </a:srgbClr>
                  </a:outerShdw>
                </a:effectLst>
              </a:rPr>
              <a:t> </a:t>
            </a:r>
            <a:r>
              <a:rPr lang="en-US" sz="2400" b="1" i="0" u="none" strike="noStrike" dirty="0">
                <a:solidFill>
                  <a:srgbClr val="FFFF00"/>
                </a:solidFill>
                <a:effectLst>
                  <a:outerShdw blurRad="38100" dist="38100" dir="2700000" algn="tl">
                    <a:srgbClr val="000000">
                      <a:alpha val="43137"/>
                    </a:srgbClr>
                  </a:outerShdw>
                </a:effectLst>
              </a:rPr>
              <a:t>Brittney Hopkins</a:t>
            </a:r>
            <a:endParaRPr lang="en-US" sz="2400" b="1" dirty="0">
              <a:solidFill>
                <a:srgbClr val="FFFF00"/>
              </a:solidFill>
              <a:effectLst>
                <a:outerShdw blurRad="38100" dist="38100" dir="2700000" algn="tl">
                  <a:srgbClr val="000000">
                    <a:alpha val="43137"/>
                  </a:srgbClr>
                </a:outerShdw>
              </a:effectLst>
            </a:endParaRPr>
          </a:p>
          <a:p>
            <a:pPr algn="ctr"/>
            <a:r>
              <a:rPr lang="en-US" sz="2400" b="1" dirty="0">
                <a:solidFill>
                  <a:srgbClr val="FFFF00"/>
                </a:solidFill>
                <a:effectLst>
                  <a:outerShdw blurRad="38100" dist="38100" dir="2700000" algn="tl">
                    <a:srgbClr val="000000">
                      <a:alpha val="43137"/>
                    </a:srgbClr>
                  </a:outerShdw>
                </a:effectLst>
              </a:rPr>
              <a:t>Mercan Aslan</a:t>
            </a:r>
          </a:p>
        </p:txBody>
      </p:sp>
    </p:spTree>
    <p:extLst>
      <p:ext uri="{BB962C8B-B14F-4D97-AF65-F5344CB8AC3E}">
        <p14:creationId xmlns:p14="http://schemas.microsoft.com/office/powerpoint/2010/main" val="1486803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a:extLst>
              <a:ext uri="{FF2B5EF4-FFF2-40B4-BE49-F238E27FC236}">
                <a16:creationId xmlns:a16="http://schemas.microsoft.com/office/drawing/2014/main" id="{53925B79-5F3D-4C6A-B41C-9ACD5C78D4B2}"/>
              </a:ext>
            </a:extLst>
          </p:cNvPr>
          <p:cNvSpPr txBox="1">
            <a:spLocks/>
          </p:cNvSpPr>
          <p:nvPr/>
        </p:nvSpPr>
        <p:spPr>
          <a:xfrm>
            <a:off x="716481" y="173010"/>
            <a:ext cx="4121889" cy="64596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Basic Materials</a:t>
            </a:r>
          </a:p>
        </p:txBody>
      </p:sp>
      <p:cxnSp>
        <p:nvCxnSpPr>
          <p:cNvPr id="23" name="Straight Arrow Connector 28">
            <a:extLst>
              <a:ext uri="{FF2B5EF4-FFF2-40B4-BE49-F238E27FC236}">
                <a16:creationId xmlns:a16="http://schemas.microsoft.com/office/drawing/2014/main" id="{00684422-0BDC-4A02-AA1C-9B52CE449C46}"/>
              </a:ext>
            </a:extLst>
          </p:cNvPr>
          <p:cNvCxnSpPr>
            <a:cxnSpLocks/>
            <a:stCxn id="16" idx="1"/>
          </p:cNvCxnSpPr>
          <p:nvPr/>
        </p:nvCxnSpPr>
        <p:spPr>
          <a:xfrm rot="10800000" flipV="1">
            <a:off x="677103" y="495994"/>
            <a:ext cx="39378" cy="675306"/>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30">
            <a:extLst>
              <a:ext uri="{FF2B5EF4-FFF2-40B4-BE49-F238E27FC236}">
                <a16:creationId xmlns:a16="http://schemas.microsoft.com/office/drawing/2014/main" id="{5FB50AC9-E2B4-44AB-9341-C2C807796A4E}"/>
              </a:ext>
            </a:extLst>
          </p:cNvPr>
          <p:cNvCxnSpPr>
            <a:cxnSpLocks/>
            <a:stCxn id="16" idx="1"/>
          </p:cNvCxnSpPr>
          <p:nvPr/>
        </p:nvCxnSpPr>
        <p:spPr>
          <a:xfrm rot="10800000" flipV="1">
            <a:off x="677103" y="495994"/>
            <a:ext cx="39378" cy="1062972"/>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32">
            <a:extLst>
              <a:ext uri="{FF2B5EF4-FFF2-40B4-BE49-F238E27FC236}">
                <a16:creationId xmlns:a16="http://schemas.microsoft.com/office/drawing/2014/main" id="{94D82430-82B8-461C-BD36-CB5F64981743}"/>
              </a:ext>
            </a:extLst>
          </p:cNvPr>
          <p:cNvCxnSpPr>
            <a:cxnSpLocks/>
            <a:stCxn id="16" idx="1"/>
          </p:cNvCxnSpPr>
          <p:nvPr/>
        </p:nvCxnSpPr>
        <p:spPr>
          <a:xfrm rot="10800000" flipV="1">
            <a:off x="689901" y="495993"/>
            <a:ext cx="26581" cy="1446281"/>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34">
            <a:extLst>
              <a:ext uri="{FF2B5EF4-FFF2-40B4-BE49-F238E27FC236}">
                <a16:creationId xmlns:a16="http://schemas.microsoft.com/office/drawing/2014/main" id="{8E488B91-376C-42F5-934A-21859E895328}"/>
              </a:ext>
            </a:extLst>
          </p:cNvPr>
          <p:cNvCxnSpPr>
            <a:cxnSpLocks/>
            <a:stCxn id="16" idx="1"/>
          </p:cNvCxnSpPr>
          <p:nvPr/>
        </p:nvCxnSpPr>
        <p:spPr>
          <a:xfrm rot="10800000" flipV="1">
            <a:off x="689901" y="495993"/>
            <a:ext cx="26581" cy="1815613"/>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37">
            <a:extLst>
              <a:ext uri="{FF2B5EF4-FFF2-40B4-BE49-F238E27FC236}">
                <a16:creationId xmlns:a16="http://schemas.microsoft.com/office/drawing/2014/main" id="{BAD10020-AA5F-4162-80FD-ACC2383D50E9}"/>
              </a:ext>
            </a:extLst>
          </p:cNvPr>
          <p:cNvCxnSpPr>
            <a:cxnSpLocks/>
            <a:stCxn id="16" idx="3"/>
          </p:cNvCxnSpPr>
          <p:nvPr/>
        </p:nvCxnSpPr>
        <p:spPr>
          <a:xfrm flipV="1">
            <a:off x="4838370" y="285062"/>
            <a:ext cx="1253580" cy="210932"/>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39">
            <a:extLst>
              <a:ext uri="{FF2B5EF4-FFF2-40B4-BE49-F238E27FC236}">
                <a16:creationId xmlns:a16="http://schemas.microsoft.com/office/drawing/2014/main" id="{7A3AE3AF-2BBF-40D5-A384-C90EEFB3C2A8}"/>
              </a:ext>
            </a:extLst>
          </p:cNvPr>
          <p:cNvCxnSpPr>
            <a:cxnSpLocks/>
          </p:cNvCxnSpPr>
          <p:nvPr/>
        </p:nvCxnSpPr>
        <p:spPr>
          <a:xfrm>
            <a:off x="4792319" y="495993"/>
            <a:ext cx="1345680" cy="243095"/>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pic>
        <p:nvPicPr>
          <p:cNvPr id="11" name="Picture 10">
            <a:extLst>
              <a:ext uri="{FF2B5EF4-FFF2-40B4-BE49-F238E27FC236}">
                <a16:creationId xmlns:a16="http://schemas.microsoft.com/office/drawing/2014/main" id="{600B0ADF-FC31-44C9-ABCA-2BCBF6740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470" y="5871863"/>
            <a:ext cx="5697957" cy="631261"/>
          </a:xfrm>
          <a:prstGeom prst="rect">
            <a:avLst/>
          </a:prstGeom>
        </p:spPr>
      </p:pic>
      <p:pic>
        <p:nvPicPr>
          <p:cNvPr id="14" name="Picture 13" descr="Chart, bar chart, histogram&#10;&#10;Description automatically generated">
            <a:extLst>
              <a:ext uri="{FF2B5EF4-FFF2-40B4-BE49-F238E27FC236}">
                <a16:creationId xmlns:a16="http://schemas.microsoft.com/office/drawing/2014/main" id="{EB352D9D-8639-45A2-9D6F-8097AA7E0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19" y="2808747"/>
            <a:ext cx="5919453" cy="3699658"/>
          </a:xfrm>
          <a:prstGeom prst="rect">
            <a:avLst/>
          </a:prstGeom>
        </p:spPr>
      </p:pic>
      <p:pic>
        <p:nvPicPr>
          <p:cNvPr id="15" name="Picture 14" descr="Chart, scatter chart&#10;&#10;Description automatically generated">
            <a:extLst>
              <a:ext uri="{FF2B5EF4-FFF2-40B4-BE49-F238E27FC236}">
                <a16:creationId xmlns:a16="http://schemas.microsoft.com/office/drawing/2014/main" id="{666F674C-942D-4467-B37D-C2769EBA6A23}"/>
              </a:ext>
            </a:extLst>
          </p:cNvPr>
          <p:cNvPicPr>
            <a:picLocks noChangeAspect="1"/>
          </p:cNvPicPr>
          <p:nvPr/>
        </p:nvPicPr>
        <p:blipFill rotWithShape="1">
          <a:blip r:embed="rId4">
            <a:extLst>
              <a:ext uri="{28A0092B-C50C-407E-A947-70E740481C1C}">
                <a14:useLocalDpi xmlns:a14="http://schemas.microsoft.com/office/drawing/2010/main" val="0"/>
              </a:ext>
            </a:extLst>
          </a:blip>
          <a:srcRect t="10341"/>
          <a:stretch/>
        </p:blipFill>
        <p:spPr>
          <a:xfrm>
            <a:off x="6411471" y="1654988"/>
            <a:ext cx="5697957" cy="4226489"/>
          </a:xfrm>
          <a:prstGeom prst="rect">
            <a:avLst/>
          </a:prstGeom>
        </p:spPr>
      </p:pic>
      <p:sp>
        <p:nvSpPr>
          <p:cNvPr id="38" name="TextBox 37">
            <a:extLst>
              <a:ext uri="{FF2B5EF4-FFF2-40B4-BE49-F238E27FC236}">
                <a16:creationId xmlns:a16="http://schemas.microsoft.com/office/drawing/2014/main" id="{F551C579-8863-4040-96F5-4098B491C226}"/>
              </a:ext>
            </a:extLst>
          </p:cNvPr>
          <p:cNvSpPr txBox="1"/>
          <p:nvPr/>
        </p:nvSpPr>
        <p:spPr>
          <a:xfrm>
            <a:off x="677101" y="976523"/>
            <a:ext cx="6097772" cy="369332"/>
          </a:xfrm>
          <a:prstGeom prst="rect">
            <a:avLst/>
          </a:prstGeom>
          <a:noFill/>
        </p:spPr>
        <p:txBody>
          <a:bodyPr wrap="square">
            <a:spAutoFit/>
          </a:bodyPr>
          <a:lstStyle/>
          <a:p>
            <a:r>
              <a:rPr lang="en-US" b="0" i="0" dirty="0">
                <a:solidFill>
                  <a:schemeClr val="bg1"/>
                </a:solidFill>
                <a:effectLst/>
                <a:latin typeface="Slack-Lato"/>
              </a:rPr>
              <a:t>Paper &amp; Paper Products</a:t>
            </a:r>
            <a:endParaRPr lang="en-US" dirty="0"/>
          </a:p>
        </p:txBody>
      </p:sp>
      <p:sp>
        <p:nvSpPr>
          <p:cNvPr id="40" name="TextBox 39">
            <a:extLst>
              <a:ext uri="{FF2B5EF4-FFF2-40B4-BE49-F238E27FC236}">
                <a16:creationId xmlns:a16="http://schemas.microsoft.com/office/drawing/2014/main" id="{2D0E1CCB-EA3E-4971-BAF4-FF2EC8859A29}"/>
              </a:ext>
            </a:extLst>
          </p:cNvPr>
          <p:cNvSpPr txBox="1"/>
          <p:nvPr/>
        </p:nvSpPr>
        <p:spPr>
          <a:xfrm>
            <a:off x="677101" y="1362600"/>
            <a:ext cx="6097772" cy="369332"/>
          </a:xfrm>
          <a:prstGeom prst="rect">
            <a:avLst/>
          </a:prstGeom>
          <a:noFill/>
        </p:spPr>
        <p:txBody>
          <a:bodyPr wrap="square">
            <a:spAutoFit/>
          </a:bodyPr>
          <a:lstStyle/>
          <a:p>
            <a:r>
              <a:rPr lang="en-US" b="0" i="0" dirty="0">
                <a:solidFill>
                  <a:schemeClr val="bg1"/>
                </a:solidFill>
                <a:effectLst/>
                <a:latin typeface="Slack-Lato"/>
              </a:rPr>
              <a:t>Specialty Chemicals</a:t>
            </a:r>
            <a:endParaRPr lang="en-US" dirty="0"/>
          </a:p>
        </p:txBody>
      </p:sp>
      <p:sp>
        <p:nvSpPr>
          <p:cNvPr id="42" name="TextBox 41">
            <a:extLst>
              <a:ext uri="{FF2B5EF4-FFF2-40B4-BE49-F238E27FC236}">
                <a16:creationId xmlns:a16="http://schemas.microsoft.com/office/drawing/2014/main" id="{37638B1D-A564-4388-B408-D2230625033A}"/>
              </a:ext>
            </a:extLst>
          </p:cNvPr>
          <p:cNvSpPr txBox="1"/>
          <p:nvPr/>
        </p:nvSpPr>
        <p:spPr>
          <a:xfrm>
            <a:off x="677101" y="1765981"/>
            <a:ext cx="6097772" cy="369332"/>
          </a:xfrm>
          <a:prstGeom prst="rect">
            <a:avLst/>
          </a:prstGeom>
          <a:noFill/>
        </p:spPr>
        <p:txBody>
          <a:bodyPr wrap="square">
            <a:spAutoFit/>
          </a:bodyPr>
          <a:lstStyle/>
          <a:p>
            <a:r>
              <a:rPr lang="en-US" b="0" i="0" dirty="0">
                <a:solidFill>
                  <a:schemeClr val="bg1"/>
                </a:solidFill>
                <a:effectLst/>
                <a:latin typeface="Slack-Lato"/>
              </a:rPr>
              <a:t>Steel</a:t>
            </a:r>
            <a:endParaRPr lang="en-US" dirty="0"/>
          </a:p>
        </p:txBody>
      </p:sp>
      <p:sp>
        <p:nvSpPr>
          <p:cNvPr id="44" name="TextBox 43">
            <a:extLst>
              <a:ext uri="{FF2B5EF4-FFF2-40B4-BE49-F238E27FC236}">
                <a16:creationId xmlns:a16="http://schemas.microsoft.com/office/drawing/2014/main" id="{F49AC358-BF57-4929-9142-52C21773B0FA}"/>
              </a:ext>
            </a:extLst>
          </p:cNvPr>
          <p:cNvSpPr txBox="1"/>
          <p:nvPr/>
        </p:nvSpPr>
        <p:spPr>
          <a:xfrm>
            <a:off x="677101" y="2126941"/>
            <a:ext cx="6097772" cy="369332"/>
          </a:xfrm>
          <a:prstGeom prst="rect">
            <a:avLst/>
          </a:prstGeom>
          <a:noFill/>
        </p:spPr>
        <p:txBody>
          <a:bodyPr wrap="square">
            <a:spAutoFit/>
          </a:bodyPr>
          <a:lstStyle/>
          <a:p>
            <a:r>
              <a:rPr lang="en-US" b="0" i="0" dirty="0">
                <a:solidFill>
                  <a:schemeClr val="bg1"/>
                </a:solidFill>
                <a:effectLst/>
                <a:latin typeface="Slack-Lato"/>
              </a:rPr>
              <a:t>Industrial Metals &amp; Mining</a:t>
            </a:r>
            <a:endParaRPr lang="en-US" dirty="0"/>
          </a:p>
        </p:txBody>
      </p:sp>
      <p:sp>
        <p:nvSpPr>
          <p:cNvPr id="46" name="TextBox 45">
            <a:extLst>
              <a:ext uri="{FF2B5EF4-FFF2-40B4-BE49-F238E27FC236}">
                <a16:creationId xmlns:a16="http://schemas.microsoft.com/office/drawing/2014/main" id="{E918BE66-85BB-4DF9-A0B5-419526A1D316}"/>
              </a:ext>
            </a:extLst>
          </p:cNvPr>
          <p:cNvSpPr txBox="1"/>
          <p:nvPr/>
        </p:nvSpPr>
        <p:spPr>
          <a:xfrm>
            <a:off x="6091949" y="109637"/>
            <a:ext cx="6097772" cy="369332"/>
          </a:xfrm>
          <a:prstGeom prst="rect">
            <a:avLst/>
          </a:prstGeom>
          <a:noFill/>
        </p:spPr>
        <p:txBody>
          <a:bodyPr wrap="square">
            <a:spAutoFit/>
          </a:bodyPr>
          <a:lstStyle/>
          <a:p>
            <a:r>
              <a:rPr lang="en-US" b="0" i="0" dirty="0">
                <a:solidFill>
                  <a:schemeClr val="bg1"/>
                </a:solidFill>
                <a:effectLst/>
                <a:latin typeface="Slack-Lato"/>
              </a:rPr>
              <a:t>Agricultural Inputs</a:t>
            </a:r>
            <a:endParaRPr lang="en-US" dirty="0"/>
          </a:p>
        </p:txBody>
      </p:sp>
      <p:sp>
        <p:nvSpPr>
          <p:cNvPr id="48" name="TextBox 47">
            <a:extLst>
              <a:ext uri="{FF2B5EF4-FFF2-40B4-BE49-F238E27FC236}">
                <a16:creationId xmlns:a16="http://schemas.microsoft.com/office/drawing/2014/main" id="{3ECE42CD-3362-405F-82D7-940AE83FF665}"/>
              </a:ext>
            </a:extLst>
          </p:cNvPr>
          <p:cNvSpPr txBox="1"/>
          <p:nvPr/>
        </p:nvSpPr>
        <p:spPr>
          <a:xfrm>
            <a:off x="6137999" y="586691"/>
            <a:ext cx="6097772" cy="646331"/>
          </a:xfrm>
          <a:prstGeom prst="rect">
            <a:avLst/>
          </a:prstGeom>
          <a:noFill/>
        </p:spPr>
        <p:txBody>
          <a:bodyPr wrap="square">
            <a:spAutoFit/>
          </a:bodyPr>
          <a:lstStyle/>
          <a:p>
            <a:r>
              <a:rPr lang="en-US" b="0" i="0" dirty="0">
                <a:solidFill>
                  <a:schemeClr val="bg1"/>
                </a:solidFill>
                <a:effectLst/>
                <a:latin typeface="Slack-Lato"/>
              </a:rPr>
              <a:t>Coking Coal, Building Material, Lumber </a:t>
            </a:r>
          </a:p>
          <a:p>
            <a:r>
              <a:rPr lang="en-US" b="0" i="0" dirty="0">
                <a:solidFill>
                  <a:schemeClr val="bg1"/>
                </a:solidFill>
                <a:effectLst/>
                <a:latin typeface="Slack-Lato"/>
              </a:rPr>
              <a:t>&amp; Wood Production</a:t>
            </a:r>
            <a:endParaRPr lang="en-US" dirty="0"/>
          </a:p>
        </p:txBody>
      </p:sp>
    </p:spTree>
    <p:extLst>
      <p:ext uri="{BB962C8B-B14F-4D97-AF65-F5344CB8AC3E}">
        <p14:creationId xmlns:p14="http://schemas.microsoft.com/office/powerpoint/2010/main" val="330892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E7226D5-EC77-400E-B615-71C36E0FC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1473" y="5824680"/>
            <a:ext cx="5697956" cy="610447"/>
          </a:xfrm>
          <a:prstGeom prst="rect">
            <a:avLst/>
          </a:prstGeom>
        </p:spPr>
      </p:pic>
      <p:pic>
        <p:nvPicPr>
          <p:cNvPr id="17" name="Picture 16" descr="Chart, bar chart&#10;&#10;Description automatically generated">
            <a:extLst>
              <a:ext uri="{FF2B5EF4-FFF2-40B4-BE49-F238E27FC236}">
                <a16:creationId xmlns:a16="http://schemas.microsoft.com/office/drawing/2014/main" id="{248B864A-6FEA-427D-AA21-5C2A09DC8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73" y="2731971"/>
            <a:ext cx="5919453" cy="3699658"/>
          </a:xfrm>
          <a:prstGeom prst="rect">
            <a:avLst/>
          </a:prstGeom>
        </p:spPr>
      </p:pic>
      <p:pic>
        <p:nvPicPr>
          <p:cNvPr id="18" name="Picture 17" descr="Chart, scatter chart&#10;&#10;Description automatically generated">
            <a:extLst>
              <a:ext uri="{FF2B5EF4-FFF2-40B4-BE49-F238E27FC236}">
                <a16:creationId xmlns:a16="http://schemas.microsoft.com/office/drawing/2014/main" id="{0B6AEF8F-58CA-44D5-A863-1D25DE6A3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1473" y="1687929"/>
            <a:ext cx="5697956" cy="4136751"/>
          </a:xfrm>
          <a:prstGeom prst="rect">
            <a:avLst/>
          </a:prstGeom>
        </p:spPr>
      </p:pic>
      <p:grpSp>
        <p:nvGrpSpPr>
          <p:cNvPr id="49" name="Group 48">
            <a:extLst>
              <a:ext uri="{FF2B5EF4-FFF2-40B4-BE49-F238E27FC236}">
                <a16:creationId xmlns:a16="http://schemas.microsoft.com/office/drawing/2014/main" id="{8B864141-E1A7-49D6-AC6F-FD2376C9125A}"/>
              </a:ext>
            </a:extLst>
          </p:cNvPr>
          <p:cNvGrpSpPr/>
          <p:nvPr/>
        </p:nvGrpSpPr>
        <p:grpSpPr>
          <a:xfrm>
            <a:off x="674854" y="130373"/>
            <a:ext cx="11522970" cy="2378294"/>
            <a:chOff x="674854" y="130373"/>
            <a:chExt cx="11522970" cy="2378294"/>
          </a:xfrm>
        </p:grpSpPr>
        <p:sp>
          <p:nvSpPr>
            <p:cNvPr id="19" name="Title 3">
              <a:extLst>
                <a:ext uri="{FF2B5EF4-FFF2-40B4-BE49-F238E27FC236}">
                  <a16:creationId xmlns:a16="http://schemas.microsoft.com/office/drawing/2014/main" id="{1A08EAFB-DFD0-4447-B5E5-BD317FA7EAD2}"/>
                </a:ext>
              </a:extLst>
            </p:cNvPr>
            <p:cNvSpPr txBox="1">
              <a:spLocks/>
            </p:cNvSpPr>
            <p:nvPr/>
          </p:nvSpPr>
          <p:spPr>
            <a:xfrm>
              <a:off x="716481" y="173010"/>
              <a:ext cx="4121889" cy="64596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Consumer Defense</a:t>
              </a:r>
            </a:p>
          </p:txBody>
        </p:sp>
        <p:cxnSp>
          <p:nvCxnSpPr>
            <p:cNvPr id="26" name="Straight Arrow Connector 28">
              <a:extLst>
                <a:ext uri="{FF2B5EF4-FFF2-40B4-BE49-F238E27FC236}">
                  <a16:creationId xmlns:a16="http://schemas.microsoft.com/office/drawing/2014/main" id="{50F96688-79E0-411C-8E92-BB7B51F56B95}"/>
                </a:ext>
              </a:extLst>
            </p:cNvPr>
            <p:cNvCxnSpPr>
              <a:cxnSpLocks/>
              <a:stCxn id="19" idx="1"/>
            </p:cNvCxnSpPr>
            <p:nvPr/>
          </p:nvCxnSpPr>
          <p:spPr>
            <a:xfrm rot="10800000" flipV="1">
              <a:off x="677103" y="495994"/>
              <a:ext cx="39378" cy="675306"/>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30">
              <a:extLst>
                <a:ext uri="{FF2B5EF4-FFF2-40B4-BE49-F238E27FC236}">
                  <a16:creationId xmlns:a16="http://schemas.microsoft.com/office/drawing/2014/main" id="{6D6826C7-5CCC-4A5B-87EF-A678DCA7081B}"/>
                </a:ext>
              </a:extLst>
            </p:cNvPr>
            <p:cNvCxnSpPr>
              <a:cxnSpLocks/>
              <a:stCxn id="19" idx="1"/>
            </p:cNvCxnSpPr>
            <p:nvPr/>
          </p:nvCxnSpPr>
          <p:spPr>
            <a:xfrm rot="10800000" flipV="1">
              <a:off x="677103" y="495994"/>
              <a:ext cx="39378" cy="1062972"/>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32">
              <a:extLst>
                <a:ext uri="{FF2B5EF4-FFF2-40B4-BE49-F238E27FC236}">
                  <a16:creationId xmlns:a16="http://schemas.microsoft.com/office/drawing/2014/main" id="{B6D16E04-EB59-4D07-B459-46C7902AF9A5}"/>
                </a:ext>
              </a:extLst>
            </p:cNvPr>
            <p:cNvCxnSpPr>
              <a:cxnSpLocks/>
              <a:stCxn id="19" idx="1"/>
            </p:cNvCxnSpPr>
            <p:nvPr/>
          </p:nvCxnSpPr>
          <p:spPr>
            <a:xfrm rot="10800000" flipV="1">
              <a:off x="689901" y="495993"/>
              <a:ext cx="26581" cy="1446281"/>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34">
              <a:extLst>
                <a:ext uri="{FF2B5EF4-FFF2-40B4-BE49-F238E27FC236}">
                  <a16:creationId xmlns:a16="http://schemas.microsoft.com/office/drawing/2014/main" id="{D0F54B7D-85E3-4078-8E3E-CD0E05294FE5}"/>
                </a:ext>
              </a:extLst>
            </p:cNvPr>
            <p:cNvCxnSpPr>
              <a:cxnSpLocks/>
              <a:stCxn id="19" idx="1"/>
            </p:cNvCxnSpPr>
            <p:nvPr/>
          </p:nvCxnSpPr>
          <p:spPr>
            <a:xfrm rot="10800000" flipV="1">
              <a:off x="689901" y="495993"/>
              <a:ext cx="26581" cy="1815613"/>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37">
              <a:extLst>
                <a:ext uri="{FF2B5EF4-FFF2-40B4-BE49-F238E27FC236}">
                  <a16:creationId xmlns:a16="http://schemas.microsoft.com/office/drawing/2014/main" id="{814CCFD4-50C0-4599-BEF0-E551506CA9B5}"/>
                </a:ext>
              </a:extLst>
            </p:cNvPr>
            <p:cNvCxnSpPr>
              <a:cxnSpLocks/>
              <a:stCxn id="19" idx="3"/>
            </p:cNvCxnSpPr>
            <p:nvPr/>
          </p:nvCxnSpPr>
          <p:spPr>
            <a:xfrm flipV="1">
              <a:off x="4838370" y="285062"/>
              <a:ext cx="1253580" cy="210932"/>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9">
              <a:extLst>
                <a:ext uri="{FF2B5EF4-FFF2-40B4-BE49-F238E27FC236}">
                  <a16:creationId xmlns:a16="http://schemas.microsoft.com/office/drawing/2014/main" id="{1F276FF3-3A64-4A23-857D-D11250CECCA0}"/>
                </a:ext>
              </a:extLst>
            </p:cNvPr>
            <p:cNvCxnSpPr>
              <a:cxnSpLocks/>
            </p:cNvCxnSpPr>
            <p:nvPr/>
          </p:nvCxnSpPr>
          <p:spPr>
            <a:xfrm>
              <a:off x="4792319" y="495993"/>
              <a:ext cx="1345680" cy="243095"/>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41">
              <a:extLst>
                <a:ext uri="{FF2B5EF4-FFF2-40B4-BE49-F238E27FC236}">
                  <a16:creationId xmlns:a16="http://schemas.microsoft.com/office/drawing/2014/main" id="{0FB71089-1FDE-4F5C-A425-4493F72F4BF5}"/>
                </a:ext>
              </a:extLst>
            </p:cNvPr>
            <p:cNvCxnSpPr>
              <a:cxnSpLocks/>
              <a:stCxn id="19" idx="3"/>
            </p:cNvCxnSpPr>
            <p:nvPr/>
          </p:nvCxnSpPr>
          <p:spPr>
            <a:xfrm>
              <a:off x="4838370" y="495994"/>
              <a:ext cx="1253579" cy="741636"/>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sp>
          <p:nvSpPr>
            <p:cNvPr id="36" name="TextBox 35">
              <a:extLst>
                <a:ext uri="{FF2B5EF4-FFF2-40B4-BE49-F238E27FC236}">
                  <a16:creationId xmlns:a16="http://schemas.microsoft.com/office/drawing/2014/main" id="{9A4BF271-33A6-4EA7-8852-DC1C26B78289}"/>
                </a:ext>
              </a:extLst>
            </p:cNvPr>
            <p:cNvSpPr txBox="1"/>
            <p:nvPr/>
          </p:nvSpPr>
          <p:spPr>
            <a:xfrm>
              <a:off x="6100052" y="130373"/>
              <a:ext cx="6097772" cy="369332"/>
            </a:xfrm>
            <a:prstGeom prst="rect">
              <a:avLst/>
            </a:prstGeom>
            <a:noFill/>
          </p:spPr>
          <p:txBody>
            <a:bodyPr wrap="square">
              <a:spAutoFit/>
            </a:bodyPr>
            <a:lstStyle/>
            <a:p>
              <a:r>
                <a:rPr lang="en-US" b="0" i="0" dirty="0">
                  <a:solidFill>
                    <a:schemeClr val="bg1"/>
                  </a:solidFill>
                  <a:effectLst/>
                  <a:latin typeface="Slack-Lato"/>
                </a:rPr>
                <a:t>Packaged Foods</a:t>
              </a:r>
              <a:endParaRPr lang="en-US" dirty="0"/>
            </a:p>
          </p:txBody>
        </p:sp>
        <p:sp>
          <p:nvSpPr>
            <p:cNvPr id="38" name="TextBox 37">
              <a:extLst>
                <a:ext uri="{FF2B5EF4-FFF2-40B4-BE49-F238E27FC236}">
                  <a16:creationId xmlns:a16="http://schemas.microsoft.com/office/drawing/2014/main" id="{856FA579-CD24-4559-B4B0-13FB092A354D}"/>
                </a:ext>
              </a:extLst>
            </p:cNvPr>
            <p:cNvSpPr txBox="1"/>
            <p:nvPr/>
          </p:nvSpPr>
          <p:spPr>
            <a:xfrm>
              <a:off x="6091949" y="564310"/>
              <a:ext cx="6097772" cy="369332"/>
            </a:xfrm>
            <a:prstGeom prst="rect">
              <a:avLst/>
            </a:prstGeom>
            <a:noFill/>
          </p:spPr>
          <p:txBody>
            <a:bodyPr wrap="square">
              <a:spAutoFit/>
            </a:bodyPr>
            <a:lstStyle/>
            <a:p>
              <a:r>
                <a:rPr lang="en-US" b="0" i="0" dirty="0">
                  <a:solidFill>
                    <a:schemeClr val="bg1"/>
                  </a:solidFill>
                  <a:effectLst/>
                  <a:latin typeface="Slack-Lato"/>
                </a:rPr>
                <a:t>Education &amp; Training Services</a:t>
              </a:r>
              <a:endParaRPr lang="en-US" dirty="0"/>
            </a:p>
          </p:txBody>
        </p:sp>
        <p:sp>
          <p:nvSpPr>
            <p:cNvPr id="40" name="TextBox 39">
              <a:extLst>
                <a:ext uri="{FF2B5EF4-FFF2-40B4-BE49-F238E27FC236}">
                  <a16:creationId xmlns:a16="http://schemas.microsoft.com/office/drawing/2014/main" id="{DBDA3AFA-3CE4-4AC9-976A-3928B2FE9B7E}"/>
                </a:ext>
              </a:extLst>
            </p:cNvPr>
            <p:cNvSpPr txBox="1"/>
            <p:nvPr/>
          </p:nvSpPr>
          <p:spPr>
            <a:xfrm>
              <a:off x="689900" y="975863"/>
              <a:ext cx="6097772" cy="369332"/>
            </a:xfrm>
            <a:prstGeom prst="rect">
              <a:avLst/>
            </a:prstGeom>
            <a:noFill/>
          </p:spPr>
          <p:txBody>
            <a:bodyPr wrap="square">
              <a:spAutoFit/>
            </a:bodyPr>
            <a:lstStyle/>
            <a:p>
              <a:r>
                <a:rPr lang="en-US" b="0" i="0" dirty="0">
                  <a:solidFill>
                    <a:schemeClr val="bg1"/>
                  </a:solidFill>
                  <a:effectLst/>
                  <a:latin typeface="Slack-Lato"/>
                </a:rPr>
                <a:t>Farm Products</a:t>
              </a:r>
              <a:endParaRPr lang="en-US" dirty="0"/>
            </a:p>
          </p:txBody>
        </p:sp>
        <p:sp>
          <p:nvSpPr>
            <p:cNvPr id="42" name="TextBox 41">
              <a:extLst>
                <a:ext uri="{FF2B5EF4-FFF2-40B4-BE49-F238E27FC236}">
                  <a16:creationId xmlns:a16="http://schemas.microsoft.com/office/drawing/2014/main" id="{C95AD2AB-00A3-4D85-8261-C6B50BCE1435}"/>
                </a:ext>
              </a:extLst>
            </p:cNvPr>
            <p:cNvSpPr txBox="1"/>
            <p:nvPr/>
          </p:nvSpPr>
          <p:spPr>
            <a:xfrm>
              <a:off x="6091949" y="1053866"/>
              <a:ext cx="6097772" cy="369332"/>
            </a:xfrm>
            <a:prstGeom prst="rect">
              <a:avLst/>
            </a:prstGeom>
            <a:noFill/>
          </p:spPr>
          <p:txBody>
            <a:bodyPr wrap="square">
              <a:spAutoFit/>
            </a:bodyPr>
            <a:lstStyle/>
            <a:p>
              <a:r>
                <a:rPr lang="en-US" b="0" i="0" dirty="0">
                  <a:solidFill>
                    <a:schemeClr val="bg1"/>
                  </a:solidFill>
                  <a:effectLst/>
                  <a:latin typeface="Slack-Lato"/>
                </a:rPr>
                <a:t>Beverages (Non-Alcohol) </a:t>
              </a:r>
              <a:endParaRPr lang="en-US" dirty="0"/>
            </a:p>
          </p:txBody>
        </p:sp>
        <p:sp>
          <p:nvSpPr>
            <p:cNvPr id="44" name="TextBox 43">
              <a:extLst>
                <a:ext uri="{FF2B5EF4-FFF2-40B4-BE49-F238E27FC236}">
                  <a16:creationId xmlns:a16="http://schemas.microsoft.com/office/drawing/2014/main" id="{DC0A9CA4-5FF6-4B84-9DCE-CBC5E2747E5F}"/>
                </a:ext>
              </a:extLst>
            </p:cNvPr>
            <p:cNvSpPr txBox="1"/>
            <p:nvPr/>
          </p:nvSpPr>
          <p:spPr>
            <a:xfrm>
              <a:off x="674854" y="1384576"/>
              <a:ext cx="6097772" cy="369332"/>
            </a:xfrm>
            <a:prstGeom prst="rect">
              <a:avLst/>
            </a:prstGeom>
            <a:noFill/>
          </p:spPr>
          <p:txBody>
            <a:bodyPr wrap="square">
              <a:spAutoFit/>
            </a:bodyPr>
            <a:lstStyle/>
            <a:p>
              <a:r>
                <a:rPr lang="en-US" b="0" i="0" dirty="0">
                  <a:solidFill>
                    <a:schemeClr val="bg1"/>
                  </a:solidFill>
                  <a:effectLst/>
                  <a:latin typeface="Slack-Lato"/>
                </a:rPr>
                <a:t>Food Distribution</a:t>
              </a:r>
              <a:endParaRPr lang="en-US" dirty="0"/>
            </a:p>
          </p:txBody>
        </p:sp>
        <p:sp>
          <p:nvSpPr>
            <p:cNvPr id="46" name="TextBox 45">
              <a:extLst>
                <a:ext uri="{FF2B5EF4-FFF2-40B4-BE49-F238E27FC236}">
                  <a16:creationId xmlns:a16="http://schemas.microsoft.com/office/drawing/2014/main" id="{02B64E3A-C4C2-415D-8AA9-51E32E581BAA}"/>
                </a:ext>
              </a:extLst>
            </p:cNvPr>
            <p:cNvSpPr txBox="1"/>
            <p:nvPr/>
          </p:nvSpPr>
          <p:spPr>
            <a:xfrm>
              <a:off x="674854" y="1763622"/>
              <a:ext cx="6097772" cy="369332"/>
            </a:xfrm>
            <a:prstGeom prst="rect">
              <a:avLst/>
            </a:prstGeom>
            <a:noFill/>
          </p:spPr>
          <p:txBody>
            <a:bodyPr wrap="square">
              <a:spAutoFit/>
            </a:bodyPr>
            <a:lstStyle/>
            <a:p>
              <a:r>
                <a:rPr lang="en-US" b="0" i="0" dirty="0">
                  <a:solidFill>
                    <a:schemeClr val="bg1"/>
                  </a:solidFill>
                  <a:effectLst/>
                  <a:latin typeface="Slack-Lato"/>
                </a:rPr>
                <a:t>Tobacco</a:t>
              </a:r>
              <a:endParaRPr lang="en-US" dirty="0"/>
            </a:p>
          </p:txBody>
        </p:sp>
        <p:sp>
          <p:nvSpPr>
            <p:cNvPr id="48" name="TextBox 47">
              <a:extLst>
                <a:ext uri="{FF2B5EF4-FFF2-40B4-BE49-F238E27FC236}">
                  <a16:creationId xmlns:a16="http://schemas.microsoft.com/office/drawing/2014/main" id="{26C7355D-0754-404F-9252-DAC31C7C1DD6}"/>
                </a:ext>
              </a:extLst>
            </p:cNvPr>
            <p:cNvSpPr txBox="1"/>
            <p:nvPr/>
          </p:nvSpPr>
          <p:spPr>
            <a:xfrm>
              <a:off x="674854" y="2139335"/>
              <a:ext cx="6097772" cy="369332"/>
            </a:xfrm>
            <a:prstGeom prst="rect">
              <a:avLst/>
            </a:prstGeom>
            <a:noFill/>
          </p:spPr>
          <p:txBody>
            <a:bodyPr wrap="square">
              <a:spAutoFit/>
            </a:bodyPr>
            <a:lstStyle/>
            <a:p>
              <a:r>
                <a:rPr lang="en-US" b="0" i="0" dirty="0">
                  <a:solidFill>
                    <a:schemeClr val="bg1"/>
                  </a:solidFill>
                  <a:effectLst/>
                  <a:latin typeface="Slack-Lato"/>
                </a:rPr>
                <a:t>Household &amp;  Personal</a:t>
              </a:r>
              <a:endParaRPr lang="en-US" dirty="0"/>
            </a:p>
          </p:txBody>
        </p:sp>
      </p:grpSp>
    </p:spTree>
    <p:extLst>
      <p:ext uri="{BB962C8B-B14F-4D97-AF65-F5344CB8AC3E}">
        <p14:creationId xmlns:p14="http://schemas.microsoft.com/office/powerpoint/2010/main" val="84671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6" name="Picture 15" descr="Chart, line chart, histogram&#10;&#10;Description automatically generated">
            <a:extLst>
              <a:ext uri="{FF2B5EF4-FFF2-40B4-BE49-F238E27FC236}">
                <a16:creationId xmlns:a16="http://schemas.microsoft.com/office/drawing/2014/main" id="{E10F6F7A-D06B-4888-AF38-110A20DC8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4" y="1694726"/>
            <a:ext cx="7679185" cy="5119456"/>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610" y="51787"/>
            <a:ext cx="5270730" cy="1529051"/>
          </a:xfrm>
          <a:prstGeom prst="rect">
            <a:avLst/>
          </a:prstGeom>
        </p:spPr>
      </p:pic>
      <p:sp>
        <p:nvSpPr>
          <p:cNvPr id="22" name="TextBox 21">
            <a:extLst>
              <a:ext uri="{FF2B5EF4-FFF2-40B4-BE49-F238E27FC236}">
                <a16:creationId xmlns:a16="http://schemas.microsoft.com/office/drawing/2014/main" id="{937FD399-70AF-4196-A732-213D54EE3D86}"/>
              </a:ext>
            </a:extLst>
          </p:cNvPr>
          <p:cNvSpPr txBox="1"/>
          <p:nvPr/>
        </p:nvSpPr>
        <p:spPr>
          <a:xfrm>
            <a:off x="5774184" y="1092579"/>
            <a:ext cx="6141129" cy="369332"/>
          </a:xfrm>
          <a:prstGeom prst="rect">
            <a:avLst/>
          </a:prstGeom>
          <a:solidFill>
            <a:schemeClr val="accent5">
              <a:lumMod val="40000"/>
              <a:lumOff val="60000"/>
            </a:schemeClr>
          </a:solidFill>
        </p:spPr>
        <p:txBody>
          <a:bodyPr wrap="square">
            <a:spAutoFit/>
          </a:bodyPr>
          <a:lstStyle/>
          <a:p>
            <a:pPr algn="l"/>
            <a:r>
              <a:rPr lang="en-US" b="0" i="0" dirty="0">
                <a:solidFill>
                  <a:srgbClr val="FF0000"/>
                </a:solidFill>
                <a:effectLst/>
                <a:latin typeface="Arial" panose="020B0604020202020204" pitchFamily="34" charset="0"/>
              </a:rPr>
              <a:t>Benefited greatly from e-commerce growth due to COVID</a:t>
            </a:r>
          </a:p>
        </p:txBody>
      </p:sp>
      <p:sp>
        <p:nvSpPr>
          <p:cNvPr id="24" name="TextBox 23">
            <a:extLst>
              <a:ext uri="{FF2B5EF4-FFF2-40B4-BE49-F238E27FC236}">
                <a16:creationId xmlns:a16="http://schemas.microsoft.com/office/drawing/2014/main" id="{02573086-5EAB-47BB-91A9-D30D6EC9B7FD}"/>
              </a:ext>
            </a:extLst>
          </p:cNvPr>
          <p:cNvSpPr txBox="1"/>
          <p:nvPr/>
        </p:nvSpPr>
        <p:spPr>
          <a:xfrm>
            <a:off x="6439662" y="329840"/>
            <a:ext cx="5475653" cy="646331"/>
          </a:xfrm>
          <a:prstGeom prst="rect">
            <a:avLst/>
          </a:prstGeom>
          <a:solidFill>
            <a:schemeClr val="accent5">
              <a:lumMod val="75000"/>
            </a:schemeClr>
          </a:solidFill>
        </p:spPr>
        <p:txBody>
          <a:bodyPr wrap="square">
            <a:spAutoFit/>
          </a:bodyPr>
          <a:lstStyle/>
          <a:p>
            <a:pPr algn="l"/>
            <a:r>
              <a:rPr lang="en-US" dirty="0">
                <a:solidFill>
                  <a:schemeClr val="bg1"/>
                </a:solidFill>
                <a:latin typeface="Arial" panose="020B0604020202020204" pitchFamily="34" charset="0"/>
              </a:rPr>
              <a:t>A</a:t>
            </a:r>
            <a:r>
              <a:rPr lang="en-US" b="0" i="0" dirty="0">
                <a:solidFill>
                  <a:schemeClr val="bg1"/>
                </a:solidFill>
                <a:effectLst/>
                <a:latin typeface="Arial" panose="020B0604020202020204" pitchFamily="34" charset="0"/>
              </a:rPr>
              <a:t> provider of mailing and shipping solutions in the United States and Europe</a:t>
            </a:r>
            <a:endParaRPr lang="en-US" dirty="0">
              <a:solidFill>
                <a:schemeClr val="bg1"/>
              </a:solidFill>
            </a:endParaRPr>
          </a:p>
        </p:txBody>
      </p:sp>
      <p:sp>
        <p:nvSpPr>
          <p:cNvPr id="28" name="TextBox 27">
            <a:extLst>
              <a:ext uri="{FF2B5EF4-FFF2-40B4-BE49-F238E27FC236}">
                <a16:creationId xmlns:a16="http://schemas.microsoft.com/office/drawing/2014/main" id="{9906ED04-CDA4-4295-A998-BF02DBE7BB84}"/>
              </a:ext>
            </a:extLst>
          </p:cNvPr>
          <p:cNvSpPr txBox="1"/>
          <p:nvPr/>
        </p:nvSpPr>
        <p:spPr>
          <a:xfrm>
            <a:off x="262074" y="1941534"/>
            <a:ext cx="3401999" cy="646331"/>
          </a:xfrm>
          <a:prstGeom prst="rect">
            <a:avLst/>
          </a:prstGeom>
          <a:solidFill>
            <a:schemeClr val="accent4">
              <a:lumMod val="20000"/>
              <a:lumOff val="80000"/>
            </a:schemeClr>
          </a:solidFill>
        </p:spPr>
        <p:txBody>
          <a:bodyPr wrap="square">
            <a:spAutoFit/>
          </a:bodyPr>
          <a:lstStyle/>
          <a:p>
            <a:pPr algn="ctr"/>
            <a:r>
              <a:rPr lang="en-US" b="1" i="0" cap="all" dirty="0">
                <a:solidFill>
                  <a:srgbClr val="2159A8"/>
                </a:solidFill>
                <a:effectLst/>
                <a:latin typeface="Open Sans Condensed"/>
              </a:rPr>
              <a:t>“TOO COLD TO GO TO THE POST OFFICE?”</a:t>
            </a:r>
          </a:p>
        </p:txBody>
      </p:sp>
      <p:sp>
        <p:nvSpPr>
          <p:cNvPr id="30" name="TextBox 29">
            <a:extLst>
              <a:ext uri="{FF2B5EF4-FFF2-40B4-BE49-F238E27FC236}">
                <a16:creationId xmlns:a16="http://schemas.microsoft.com/office/drawing/2014/main" id="{CCFF326B-3C14-418E-8C8D-26D256B55E21}"/>
              </a:ext>
            </a:extLst>
          </p:cNvPr>
          <p:cNvSpPr txBox="1"/>
          <p:nvPr/>
        </p:nvSpPr>
        <p:spPr>
          <a:xfrm>
            <a:off x="262075" y="3221241"/>
            <a:ext cx="3401998" cy="923330"/>
          </a:xfrm>
          <a:prstGeom prst="rect">
            <a:avLst/>
          </a:prstGeom>
          <a:solidFill>
            <a:schemeClr val="accent4">
              <a:lumMod val="20000"/>
              <a:lumOff val="80000"/>
            </a:schemeClr>
          </a:solidFill>
        </p:spPr>
        <p:txBody>
          <a:bodyPr wrap="square">
            <a:spAutoFit/>
          </a:bodyPr>
          <a:lstStyle/>
          <a:p>
            <a:pPr algn="ctr"/>
            <a:r>
              <a:rPr lang="en-US" i="0" dirty="0">
                <a:solidFill>
                  <a:srgbClr val="2159A8"/>
                </a:solidFill>
                <a:effectLst/>
                <a:latin typeface="Arial" panose="020B0604020202020204" pitchFamily="34" charset="0"/>
                <a:cs typeface="Arial" panose="020B0604020202020204" pitchFamily="34" charset="0"/>
              </a:rPr>
              <a:t>Print official stamps and shipping labels from your own computer</a:t>
            </a:r>
            <a:endParaRPr lang="en-US" dirty="0">
              <a:solidFill>
                <a:srgbClr val="2159A8"/>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8653F141-CFC7-464D-AB45-ADCDE77D51DB}"/>
              </a:ext>
            </a:extLst>
          </p:cNvPr>
          <p:cNvSpPr txBox="1"/>
          <p:nvPr/>
        </p:nvSpPr>
        <p:spPr>
          <a:xfrm>
            <a:off x="262074" y="4662590"/>
            <a:ext cx="3401999" cy="923330"/>
          </a:xfrm>
          <a:prstGeom prst="rect">
            <a:avLst/>
          </a:prstGeom>
          <a:solidFill>
            <a:schemeClr val="accent4">
              <a:lumMod val="20000"/>
              <a:lumOff val="80000"/>
            </a:schemeClr>
          </a:solidFill>
        </p:spPr>
        <p:txBody>
          <a:bodyPr wrap="square">
            <a:spAutoFit/>
          </a:bodyPr>
          <a:lstStyle/>
          <a:p>
            <a:pPr algn="ctr"/>
            <a:r>
              <a:rPr lang="en-US" b="0" i="0" dirty="0">
                <a:solidFill>
                  <a:srgbClr val="2159A8"/>
                </a:solidFill>
                <a:effectLst/>
                <a:latin typeface="Arial" panose="020B0604020202020204" pitchFamily="34" charset="0"/>
              </a:rPr>
              <a:t>Crash at the end of 2019 due to </a:t>
            </a:r>
          </a:p>
          <a:p>
            <a:pPr algn="ctr"/>
            <a:r>
              <a:rPr lang="en-US" b="0" i="0" dirty="0">
                <a:solidFill>
                  <a:srgbClr val="2159A8"/>
                </a:solidFill>
                <a:effectLst/>
                <a:latin typeface="Arial" panose="020B0604020202020204" pitchFamily="34" charset="0"/>
              </a:rPr>
              <a:t>discontinuation of partnership </a:t>
            </a:r>
          </a:p>
          <a:p>
            <a:pPr algn="ctr"/>
            <a:r>
              <a:rPr lang="en-US" b="0" i="0" dirty="0">
                <a:solidFill>
                  <a:srgbClr val="2159A8"/>
                </a:solidFill>
                <a:effectLst/>
                <a:latin typeface="Arial" panose="020B0604020202020204" pitchFamily="34" charset="0"/>
              </a:rPr>
              <a:t>with the Postal Service!</a:t>
            </a:r>
          </a:p>
        </p:txBody>
      </p:sp>
    </p:spTree>
    <p:extLst>
      <p:ext uri="{BB962C8B-B14F-4D97-AF65-F5344CB8AC3E}">
        <p14:creationId xmlns:p14="http://schemas.microsoft.com/office/powerpoint/2010/main" val="1461857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5" name="Picture 14" descr="Chart, line chart&#10;&#10;Description automatically generated">
            <a:extLst>
              <a:ext uri="{FF2B5EF4-FFF2-40B4-BE49-F238E27FC236}">
                <a16:creationId xmlns:a16="http://schemas.microsoft.com/office/drawing/2014/main" id="{D5F9D497-BDB2-4370-81EC-C2BC1F865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4" y="1688068"/>
            <a:ext cx="7677217" cy="5118145"/>
          </a:xfrm>
          <a:prstGeom prst="rect">
            <a:avLst/>
          </a:prstGeom>
        </p:spPr>
      </p:pic>
      <p:pic>
        <p:nvPicPr>
          <p:cNvPr id="18" name="Picture 17" descr="Logo, company name&#10;&#10;Description automatically generated">
            <a:extLst>
              <a:ext uri="{FF2B5EF4-FFF2-40B4-BE49-F238E27FC236}">
                <a16:creationId xmlns:a16="http://schemas.microsoft.com/office/drawing/2014/main" id="{9D2C0C4C-2584-4D09-A1BA-EDF4FB3F3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169" y="-1407179"/>
            <a:ext cx="6739844" cy="4493230"/>
          </a:xfrm>
          <a:prstGeom prst="rect">
            <a:avLst/>
          </a:prstGeom>
        </p:spPr>
      </p:pic>
      <p:sp>
        <p:nvSpPr>
          <p:cNvPr id="5" name="TextBox 4">
            <a:extLst>
              <a:ext uri="{FF2B5EF4-FFF2-40B4-BE49-F238E27FC236}">
                <a16:creationId xmlns:a16="http://schemas.microsoft.com/office/drawing/2014/main" id="{FE326D44-14E5-469E-839F-8E1367C7C8F8}"/>
              </a:ext>
            </a:extLst>
          </p:cNvPr>
          <p:cNvSpPr txBox="1"/>
          <p:nvPr/>
        </p:nvSpPr>
        <p:spPr>
          <a:xfrm>
            <a:off x="8635013" y="427893"/>
            <a:ext cx="6094520" cy="646331"/>
          </a:xfrm>
          <a:prstGeom prst="rect">
            <a:avLst/>
          </a:prstGeom>
          <a:noFill/>
        </p:spPr>
        <p:txBody>
          <a:bodyPr wrap="square">
            <a:spAutoFit/>
          </a:bodyPr>
          <a:lstStyle/>
          <a:p>
            <a:r>
              <a:rPr lang="en-US" sz="3600" dirty="0"/>
              <a:t>Edit-Add text</a:t>
            </a:r>
          </a:p>
        </p:txBody>
      </p:sp>
    </p:spTree>
    <p:extLst>
      <p:ext uri="{BB962C8B-B14F-4D97-AF65-F5344CB8AC3E}">
        <p14:creationId xmlns:p14="http://schemas.microsoft.com/office/powerpoint/2010/main" val="4084073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15" name="Picture 14" descr="Chart, line chart&#10;&#10;Description automatically generated">
            <a:extLst>
              <a:ext uri="{FF2B5EF4-FFF2-40B4-BE49-F238E27FC236}">
                <a16:creationId xmlns:a16="http://schemas.microsoft.com/office/drawing/2014/main" id="{D5F9D497-BDB2-4370-81EC-C2BC1F865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664" y="1688068"/>
            <a:ext cx="7677217" cy="5118145"/>
          </a:xfrm>
          <a:prstGeom prst="rect">
            <a:avLst/>
          </a:prstGeom>
        </p:spPr>
      </p:pic>
      <p:sp>
        <p:nvSpPr>
          <p:cNvPr id="2" name="TextBox 1">
            <a:extLst>
              <a:ext uri="{FF2B5EF4-FFF2-40B4-BE49-F238E27FC236}">
                <a16:creationId xmlns:a16="http://schemas.microsoft.com/office/drawing/2014/main" id="{597D31DB-63AD-48A8-960C-8237DD02D376}"/>
              </a:ext>
            </a:extLst>
          </p:cNvPr>
          <p:cNvSpPr txBox="1"/>
          <p:nvPr/>
        </p:nvSpPr>
        <p:spPr>
          <a:xfrm>
            <a:off x="2823099" y="452761"/>
            <a:ext cx="4993675" cy="646331"/>
          </a:xfrm>
          <a:prstGeom prst="rect">
            <a:avLst/>
          </a:prstGeom>
          <a:noFill/>
        </p:spPr>
        <p:txBody>
          <a:bodyPr wrap="none" rtlCol="0">
            <a:spAutoFit/>
          </a:bodyPr>
          <a:lstStyle/>
          <a:p>
            <a:r>
              <a:rPr lang="en-US" sz="3600" dirty="0"/>
              <a:t>Add 3</a:t>
            </a:r>
            <a:r>
              <a:rPr lang="en-US" sz="3600" baseline="30000" dirty="0"/>
              <a:t>rd</a:t>
            </a:r>
            <a:r>
              <a:rPr lang="en-US" sz="3600" dirty="0"/>
              <a:t> company and text</a:t>
            </a:r>
          </a:p>
        </p:txBody>
      </p:sp>
    </p:spTree>
    <p:extLst>
      <p:ext uri="{BB962C8B-B14F-4D97-AF65-F5344CB8AC3E}">
        <p14:creationId xmlns:p14="http://schemas.microsoft.com/office/powerpoint/2010/main" val="351006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FD25C4-D413-4A19-9AE1-F326305FCEE8}"/>
              </a:ext>
            </a:extLst>
          </p:cNvPr>
          <p:cNvSpPr txBox="1"/>
          <p:nvPr/>
        </p:nvSpPr>
        <p:spPr>
          <a:xfrm>
            <a:off x="494842" y="303422"/>
            <a:ext cx="6093822" cy="2862322"/>
          </a:xfrm>
          <a:prstGeom prst="rect">
            <a:avLst/>
          </a:prstGeom>
          <a:noFill/>
        </p:spPr>
        <p:txBody>
          <a:bodyPr wrap="square">
            <a:spAutoFit/>
          </a:bodyPr>
          <a:lstStyle/>
          <a:p>
            <a:r>
              <a:rPr lang="en-US" b="0" i="1" dirty="0">
                <a:solidFill>
                  <a:schemeClr val="bg1"/>
                </a:solidFill>
                <a:effectLst/>
                <a:latin typeface="Arial" panose="020B0604020202020204" pitchFamily="34" charset="0"/>
                <a:cs typeface="Arial" panose="020B0604020202020204" pitchFamily="34" charset="0"/>
              </a:rPr>
              <a:t>Forest Products</a:t>
            </a:r>
            <a:br>
              <a:rPr lang="en-US" dirty="0">
                <a:solidFill>
                  <a:schemeClr val="bg1"/>
                </a:solidFill>
                <a:latin typeface="Arial" panose="020B0604020202020204" pitchFamily="34" charset="0"/>
                <a:cs typeface="Arial" panose="020B0604020202020204" pitchFamily="34" charset="0"/>
              </a:rPr>
            </a:br>
            <a:r>
              <a:rPr lang="en-US" b="0" i="0" dirty="0">
                <a:solidFill>
                  <a:schemeClr val="bg1"/>
                </a:solidFill>
                <a:effectLst/>
                <a:latin typeface="Arial" panose="020B0604020202020204" pitchFamily="34" charset="0"/>
                <a:cs typeface="Arial" panose="020B0604020202020204" pitchFamily="34" charset="0"/>
              </a:rPr>
              <a:t>Late in the second quarter, lumber sales prices surged on the back of strong repair and remodel activity with high demand for stud lumber. U.S. housing starts in September 2020 were approximately 1.4 million units, seasonally adjusted, which is an improvement from lows in April of 0.9 million units. Market prices reached all-time highs in September before trailing off in October. The Company expects strong volumes in the fourth quarter with historically high sales prices.</a:t>
            </a:r>
            <a:endParaRPr lang="en-US"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71D5B33-DE67-466A-8C74-7653A3539D85}"/>
              </a:ext>
            </a:extLst>
          </p:cNvPr>
          <p:cNvSpPr txBox="1"/>
          <p:nvPr/>
        </p:nvSpPr>
        <p:spPr>
          <a:xfrm>
            <a:off x="5277853" y="2671334"/>
            <a:ext cx="6096000" cy="3416320"/>
          </a:xfrm>
          <a:prstGeom prst="rect">
            <a:avLst/>
          </a:prstGeom>
          <a:noFill/>
        </p:spPr>
        <p:txBody>
          <a:bodyPr wrap="square">
            <a:spAutoFit/>
          </a:bodyPr>
          <a:lstStyle/>
          <a:p>
            <a:br>
              <a:rPr lang="en-US" dirty="0">
                <a:solidFill>
                  <a:schemeClr val="bg1"/>
                </a:solidFill>
                <a:latin typeface="Arial" panose="020B0604020202020204" pitchFamily="34" charset="0"/>
                <a:cs typeface="Arial" panose="020B0604020202020204" pitchFamily="34" charset="0"/>
              </a:rPr>
            </a:br>
            <a:r>
              <a:rPr lang="en-US" b="0" i="0" dirty="0">
                <a:solidFill>
                  <a:schemeClr val="bg1"/>
                </a:solidFill>
                <a:effectLst/>
                <a:latin typeface="Arial" panose="020B0604020202020204" pitchFamily="34" charset="0"/>
                <a:cs typeface="Arial" panose="020B0604020202020204" pitchFamily="34" charset="0"/>
              </a:rPr>
              <a:t>Rayonier Advanced Materials is an American chemical company specializing in cellulose-based products. Headquartered in Jacksonville, Florida, it produces more than 25 grades of high-purity performance fibers for products ranging from food, cosmetics, and pharmaceuticals to paints, filters, impact-resistant plastics, and digital display screens. In 2014, Rayonier and Rayonier Advanced Materials split into separate companies. Rayonier retained the real estate and forest resource components while Rayonier Advanced Materials took over management of the performance fibers division.</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85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248603"/>
            <a:ext cx="2982377"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Conclusions</a:t>
            </a:r>
          </a:p>
        </p:txBody>
      </p:sp>
      <p:sp>
        <p:nvSpPr>
          <p:cNvPr id="2" name="TextBox 1">
            <a:extLst>
              <a:ext uri="{FF2B5EF4-FFF2-40B4-BE49-F238E27FC236}">
                <a16:creationId xmlns:a16="http://schemas.microsoft.com/office/drawing/2014/main" id="{442387A7-C4DE-40B6-A92F-99167E0187CB}"/>
              </a:ext>
            </a:extLst>
          </p:cNvPr>
          <p:cNvSpPr txBox="1"/>
          <p:nvPr/>
        </p:nvSpPr>
        <p:spPr>
          <a:xfrm>
            <a:off x="363828" y="1523791"/>
            <a:ext cx="2877198" cy="1631216"/>
          </a:xfrm>
          <a:prstGeom prst="rect">
            <a:avLst/>
          </a:prstGeom>
          <a:noFill/>
        </p:spPr>
        <p:txBody>
          <a:bodyPr wrap="none" rtlCol="0">
            <a:spAutoFit/>
          </a:bodyPr>
          <a:lstStyle/>
          <a:p>
            <a:r>
              <a:rPr lang="en-US" sz="2000" b="1" dirty="0">
                <a:solidFill>
                  <a:schemeClr val="bg1"/>
                </a:solidFill>
              </a:rPr>
              <a:t>Final frame</a:t>
            </a:r>
          </a:p>
          <a:p>
            <a:endParaRPr lang="en-US" sz="2000" b="1" dirty="0">
              <a:solidFill>
                <a:schemeClr val="bg1"/>
              </a:solidFill>
            </a:endParaRPr>
          </a:p>
          <a:p>
            <a:endParaRPr lang="en-US" sz="2000" b="1" dirty="0">
              <a:solidFill>
                <a:schemeClr val="bg1"/>
              </a:solidFill>
            </a:endParaRPr>
          </a:p>
          <a:p>
            <a:endParaRPr lang="en-US" sz="2000" b="1" dirty="0">
              <a:solidFill>
                <a:schemeClr val="bg1"/>
              </a:solidFill>
            </a:endParaRPr>
          </a:p>
          <a:p>
            <a:r>
              <a:rPr lang="en-US" sz="2000" b="1" dirty="0">
                <a:solidFill>
                  <a:schemeClr val="bg1"/>
                </a:solidFill>
              </a:rPr>
              <a:t>IMPLICATIONS  (Andreas)</a:t>
            </a:r>
          </a:p>
        </p:txBody>
      </p:sp>
    </p:spTree>
    <p:extLst>
      <p:ext uri="{BB962C8B-B14F-4D97-AF65-F5344CB8AC3E}">
        <p14:creationId xmlns:p14="http://schemas.microsoft.com/office/powerpoint/2010/main" val="72066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E0D40-41D2-4DB5-8DE1-51FE48FADC71}"/>
              </a:ext>
            </a:extLst>
          </p:cNvPr>
          <p:cNvSpPr txBox="1">
            <a:spLocks/>
          </p:cNvSpPr>
          <p:nvPr/>
        </p:nvSpPr>
        <p:spPr>
          <a:xfrm>
            <a:off x="133351" y="123825"/>
            <a:ext cx="3524250" cy="733426"/>
          </a:xfrm>
          <a:prstGeom prst="rect">
            <a:avLst/>
          </a:prstGeom>
          <a:solidFill>
            <a:schemeClr val="accent3">
              <a:alpha val="38000"/>
            </a:schemeClr>
          </a:solidFill>
          <a:ln w="6350" cap="flat" cmpd="sng" algn="ctr">
            <a:noFill/>
            <a:prstDash val="solid"/>
            <a:miter lim="800000"/>
          </a:ln>
          <a:effectLst>
            <a:glow rad="406400">
              <a:schemeClr val="accent1">
                <a:alpha val="23000"/>
              </a:schemeClr>
            </a:glow>
            <a:outerShdw blurRad="660400" dist="50800" dir="5400000" algn="ctr" rotWithShape="0">
              <a:srgbClr val="000000">
                <a:alpha val="28000"/>
              </a:srgbClr>
            </a:outerShdw>
            <a:softEdge rad="0"/>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b="1" dirty="0">
                <a:solidFill>
                  <a:srgbClr val="FFFF00"/>
                </a:solidFill>
                <a:effectLst>
                  <a:outerShdw blurRad="38100" dist="38100" dir="2700000" algn="tl">
                    <a:srgbClr val="000000">
                      <a:alpha val="43137"/>
                    </a:srgbClr>
                  </a:outerShdw>
                </a:effectLst>
              </a:rPr>
              <a:t>References</a:t>
            </a:r>
          </a:p>
        </p:txBody>
      </p:sp>
      <p:sp>
        <p:nvSpPr>
          <p:cNvPr id="6" name="TextBox 5">
            <a:extLst>
              <a:ext uri="{FF2B5EF4-FFF2-40B4-BE49-F238E27FC236}">
                <a16:creationId xmlns:a16="http://schemas.microsoft.com/office/drawing/2014/main" id="{811B028D-68D5-4B23-B8FD-A3CFE7EFC4FC}"/>
              </a:ext>
            </a:extLst>
          </p:cNvPr>
          <p:cNvSpPr txBox="1"/>
          <p:nvPr/>
        </p:nvSpPr>
        <p:spPr>
          <a:xfrm>
            <a:off x="585926" y="1198485"/>
            <a:ext cx="8058705" cy="3016210"/>
          </a:xfrm>
          <a:prstGeom prst="rect">
            <a:avLst/>
          </a:prstGeom>
          <a:noFill/>
        </p:spPr>
        <p:txBody>
          <a:bodyPr wrap="square">
            <a:spAutoFit/>
          </a:bodyPr>
          <a:lstStyle/>
          <a:p>
            <a:pPr marL="342900" indent="-342900" rtl="0">
              <a:spcBef>
                <a:spcPts val="0"/>
              </a:spcBef>
              <a:spcAft>
                <a:spcPts val="0"/>
              </a:spcAft>
              <a:buAutoNum type="arabicParenR"/>
            </a:pPr>
            <a:r>
              <a:rPr lang="en-US" b="0" i="0" u="none" strike="noStrike" dirty="0">
                <a:solidFill>
                  <a:schemeClr val="bg1"/>
                </a:solidFill>
                <a:effectLst/>
                <a:latin typeface="Arial" panose="020B0604020202020204" pitchFamily="34" charset="0"/>
              </a:rPr>
              <a:t>Ohio.gov</a:t>
            </a:r>
          </a:p>
          <a:p>
            <a:pPr marL="342900" indent="-342900">
              <a:buFontTx/>
              <a:buAutoNum type="arabicParenR"/>
            </a:pPr>
            <a:r>
              <a:rPr lang="en-US" b="0" i="0" u="none" strike="noStrike" dirty="0">
                <a:solidFill>
                  <a:schemeClr val="bg1"/>
                </a:solidFill>
                <a:effectLst/>
                <a:latin typeface="Arial" panose="020B0604020202020204" pitchFamily="34" charset="0"/>
              </a:rPr>
              <a:t>Census Business Formation Data</a:t>
            </a:r>
            <a:endParaRPr lang="en-US" dirty="0">
              <a:solidFill>
                <a:schemeClr val="bg1"/>
              </a:solidFill>
              <a:latin typeface="Arial" panose="020B0604020202020204" pitchFamily="34" charset="0"/>
            </a:endParaRPr>
          </a:p>
          <a:p>
            <a:pPr marL="342900" indent="-342900" rtl="0">
              <a:spcBef>
                <a:spcPts val="0"/>
              </a:spcBef>
              <a:spcAft>
                <a:spcPts val="0"/>
              </a:spcAft>
              <a:buAutoNum type="arabicParenR"/>
            </a:pPr>
            <a:r>
              <a:rPr lang="en-US" b="0" i="0" u="none" strike="noStrike" dirty="0">
                <a:solidFill>
                  <a:schemeClr val="bg1"/>
                </a:solidFill>
                <a:effectLst/>
                <a:latin typeface="Arial" panose="020B0604020202020204" pitchFamily="34" charset="0"/>
              </a:rPr>
              <a:t>Stock Market Index….’</a:t>
            </a:r>
          </a:p>
          <a:p>
            <a:pPr marL="342900" indent="-342900" rtl="0">
              <a:spcBef>
                <a:spcPts val="0"/>
              </a:spcBef>
              <a:spcAft>
                <a:spcPts val="0"/>
              </a:spcAft>
              <a:buAutoNum type="arabicParenR"/>
            </a:pPr>
            <a:r>
              <a:rPr lang="en-US" sz="1800" b="0" i="0" u="sng" strike="noStrike" dirty="0">
                <a:solidFill>
                  <a:srgbClr val="1155CC"/>
                </a:solidFill>
                <a:effectLst/>
                <a:latin typeface="Arial" panose="020B0604020202020204" pitchFamily="34" charset="0"/>
                <a:hlinkClick r:id="rId2"/>
              </a:rPr>
              <a:t>https://www.thebalance.com/what-are-the-sectors-and-industries-of-the-sandp-500-3957507</a:t>
            </a:r>
            <a:endParaRPr lang="en-US" sz="1800" b="0" i="0" u="sng" strike="noStrike" dirty="0">
              <a:solidFill>
                <a:srgbClr val="1155CC"/>
              </a:solidFill>
              <a:effectLst/>
              <a:latin typeface="Arial" panose="020B0604020202020204" pitchFamily="34" charset="0"/>
            </a:endParaRPr>
          </a:p>
          <a:p>
            <a:pPr marL="342900" indent="-342900" rtl="0">
              <a:spcBef>
                <a:spcPts val="0"/>
              </a:spcBef>
              <a:spcAft>
                <a:spcPts val="0"/>
              </a:spcAft>
              <a:buAutoNum type="arabicParenR"/>
            </a:pPr>
            <a:endParaRPr lang="en-US" sz="1800" b="0" i="0" u="sng" strike="noStrike" dirty="0">
              <a:solidFill>
                <a:srgbClr val="1155CC"/>
              </a:solidFill>
              <a:effectLst/>
              <a:latin typeface="Arial" panose="020B0604020202020204" pitchFamily="34" charset="0"/>
            </a:endParaRPr>
          </a:p>
          <a:p>
            <a:pPr marL="342900" indent="-342900" rtl="0">
              <a:spcBef>
                <a:spcPts val="0"/>
              </a:spcBef>
              <a:spcAft>
                <a:spcPts val="0"/>
              </a:spcAft>
              <a:buAutoNum type="arabicParenR"/>
            </a:pPr>
            <a:endParaRPr lang="en-US" b="0" i="0" u="none" strike="noStrike" dirty="0">
              <a:solidFill>
                <a:schemeClr val="bg1"/>
              </a:solidFill>
              <a:effectLst/>
              <a:latin typeface="Arial" panose="020B0604020202020204" pitchFamily="34" charset="0"/>
            </a:endParaRPr>
          </a:p>
          <a:p>
            <a:pPr rtl="0">
              <a:spcBef>
                <a:spcPts val="0"/>
              </a:spcBef>
              <a:spcAft>
                <a:spcPts val="0"/>
              </a:spcAft>
            </a:pPr>
            <a:endParaRPr lang="en-US" sz="3200" dirty="0">
              <a:solidFill>
                <a:schemeClr val="bg1"/>
              </a:solidFill>
              <a:latin typeface="Arial" panose="020B0604020202020204" pitchFamily="34" charset="0"/>
            </a:endParaRPr>
          </a:p>
          <a:p>
            <a:pPr rtl="0">
              <a:spcBef>
                <a:spcPts val="0"/>
              </a:spcBef>
              <a:spcAft>
                <a:spcPts val="0"/>
              </a:spcAft>
            </a:pPr>
            <a:r>
              <a:rPr lang="en-US" sz="3200" b="0" dirty="0" err="1">
                <a:solidFill>
                  <a:schemeClr val="bg1"/>
                </a:solidFill>
                <a:effectLst/>
                <a:latin typeface="Arial" panose="020B0604020202020204" pitchFamily="34" charset="0"/>
              </a:rPr>
              <a:t>Ect</a:t>
            </a:r>
            <a:r>
              <a:rPr lang="en-US" sz="3200" b="0" dirty="0">
                <a:solidFill>
                  <a:schemeClr val="bg1"/>
                </a:solidFill>
                <a:effectLst/>
                <a:latin typeface="Arial" panose="020B0604020202020204" pitchFamily="34" charset="0"/>
              </a:rPr>
              <a:t>…</a:t>
            </a:r>
            <a:endParaRPr lang="en-US" sz="3200" b="0" dirty="0">
              <a:solidFill>
                <a:schemeClr val="bg1"/>
              </a:solidFill>
              <a:effectLst/>
            </a:endParaRPr>
          </a:p>
        </p:txBody>
      </p:sp>
    </p:spTree>
    <p:extLst>
      <p:ext uri="{BB962C8B-B14F-4D97-AF65-F5344CB8AC3E}">
        <p14:creationId xmlns:p14="http://schemas.microsoft.com/office/powerpoint/2010/main" val="154760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id="{96963E6F-BEDF-43FD-B1F4-F3101FE9C8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04040" y="3659341"/>
            <a:ext cx="2241181" cy="2942268"/>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D6A460E4-CE53-4024-841A-772F411CCC7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0981799" flipH="1">
            <a:off x="4046963" y="4482318"/>
            <a:ext cx="1725187" cy="2264861"/>
          </a:xfrm>
          <a:prstGeom prst="rect">
            <a:avLst/>
          </a:prstGeom>
        </p:spPr>
      </p:pic>
      <p:sp>
        <p:nvSpPr>
          <p:cNvPr id="9" name="Thought Bubble: Cloud 8">
            <a:extLst>
              <a:ext uri="{FF2B5EF4-FFF2-40B4-BE49-F238E27FC236}">
                <a16:creationId xmlns:a16="http://schemas.microsoft.com/office/drawing/2014/main" id="{78D6308E-E8AC-43A3-8519-673E94B929B3}"/>
              </a:ext>
            </a:extLst>
          </p:cNvPr>
          <p:cNvSpPr/>
          <p:nvPr/>
        </p:nvSpPr>
        <p:spPr>
          <a:xfrm rot="1491171">
            <a:off x="7793705" y="2199351"/>
            <a:ext cx="2478573" cy="1963492"/>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guy named Mark that work at Home Depot..</a:t>
            </a:r>
          </a:p>
        </p:txBody>
      </p:sp>
      <p:sp>
        <p:nvSpPr>
          <p:cNvPr id="10" name="Thought Bubble: Cloud 9">
            <a:extLst>
              <a:ext uri="{FF2B5EF4-FFF2-40B4-BE49-F238E27FC236}">
                <a16:creationId xmlns:a16="http://schemas.microsoft.com/office/drawing/2014/main" id="{8A8FDBC7-6811-4B4E-B102-BEA616A09E19}"/>
              </a:ext>
            </a:extLst>
          </p:cNvPr>
          <p:cNvSpPr/>
          <p:nvPr/>
        </p:nvSpPr>
        <p:spPr>
          <a:xfrm rot="19917149" flipH="1">
            <a:off x="1922046" y="2613377"/>
            <a:ext cx="2125491" cy="180765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couple rented their apartment in Santiago, traveled the worl…</a:t>
            </a:r>
          </a:p>
        </p:txBody>
      </p:sp>
      <p:sp>
        <p:nvSpPr>
          <p:cNvPr id="12" name="Title 11">
            <a:extLst>
              <a:ext uri="{FF2B5EF4-FFF2-40B4-BE49-F238E27FC236}">
                <a16:creationId xmlns:a16="http://schemas.microsoft.com/office/drawing/2014/main" id="{73BDC561-7C97-42F8-97B0-DE6FBD8F1BA7}"/>
              </a:ext>
            </a:extLst>
          </p:cNvPr>
          <p:cNvSpPr>
            <a:spLocks noGrp="1"/>
          </p:cNvSpPr>
          <p:nvPr>
            <p:ph type="title"/>
          </p:nvPr>
        </p:nvSpPr>
        <p:spPr>
          <a:xfrm>
            <a:off x="640773" y="1147929"/>
            <a:ext cx="10515600" cy="1325563"/>
          </a:xfrm>
        </p:spPr>
        <p:txBody>
          <a:bodyPr/>
          <a:lstStyle/>
          <a:p>
            <a:pPr algn="ctr"/>
            <a:r>
              <a:rPr lang="en-US" b="1" dirty="0">
                <a:solidFill>
                  <a:schemeClr val="bg1"/>
                </a:solidFill>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301327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376B137-515B-468D-BB60-E5C5156DFBDE}"/>
              </a:ext>
            </a:extLst>
          </p:cNvPr>
          <p:cNvPicPr>
            <a:picLocks noChangeAspect="1"/>
          </p:cNvPicPr>
          <p:nvPr/>
        </p:nvPicPr>
        <p:blipFill>
          <a:blip r:embed="rId2" cstate="print">
            <a:alphaModFix amt="54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27982" y="4666379"/>
            <a:ext cx="847257" cy="847963"/>
          </a:xfrm>
          <a:prstGeom prst="rect">
            <a:avLst/>
          </a:prstGeom>
        </p:spPr>
      </p:pic>
      <p:sp>
        <p:nvSpPr>
          <p:cNvPr id="6" name="Title 3">
            <a:extLst>
              <a:ext uri="{FF2B5EF4-FFF2-40B4-BE49-F238E27FC236}">
                <a16:creationId xmlns:a16="http://schemas.microsoft.com/office/drawing/2014/main" id="{80B9D18A-462C-483F-9FBB-602613068FBC}"/>
              </a:ext>
            </a:extLst>
          </p:cNvPr>
          <p:cNvSpPr txBox="1">
            <a:spLocks/>
          </p:cNvSpPr>
          <p:nvPr/>
        </p:nvSpPr>
        <p:spPr>
          <a:xfrm>
            <a:off x="311239" y="248603"/>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A </a:t>
            </a:r>
            <a:r>
              <a:rPr lang="en-US" sz="3600" b="1" i="1" dirty="0">
                <a:solidFill>
                  <a:srgbClr val="FFFF00"/>
                </a:solidFill>
                <a:effectLst>
                  <a:outerShdw blurRad="38100" dist="38100" dir="2700000" algn="tl">
                    <a:srgbClr val="000000">
                      <a:alpha val="43137"/>
                    </a:srgbClr>
                  </a:outerShdw>
                </a:effectLst>
              </a:rPr>
              <a:t>Massive Challenge </a:t>
            </a:r>
            <a:r>
              <a:rPr lang="en-US" sz="3600" b="1" dirty="0">
                <a:solidFill>
                  <a:srgbClr val="FFFF00"/>
                </a:solidFill>
                <a:effectLst>
                  <a:outerShdw blurRad="38100" dist="38100" dir="2700000" algn="tl">
                    <a:srgbClr val="000000">
                      <a:alpha val="43137"/>
                    </a:srgbClr>
                  </a:outerShdw>
                </a:effectLst>
              </a:rPr>
              <a:t>or a </a:t>
            </a:r>
            <a:r>
              <a:rPr lang="en-US" sz="3600" b="1" i="1" dirty="0">
                <a:solidFill>
                  <a:srgbClr val="FFFF00"/>
                </a:solidFill>
                <a:effectLst>
                  <a:outerShdw blurRad="38100" dist="38100" dir="2700000" algn="tl">
                    <a:srgbClr val="000000">
                      <a:alpha val="43137"/>
                    </a:srgbClr>
                  </a:outerShdw>
                </a:effectLst>
              </a:rPr>
              <a:t>Massive Benefit</a:t>
            </a:r>
            <a:r>
              <a:rPr lang="en-US" sz="3600" b="1" dirty="0">
                <a:solidFill>
                  <a:srgbClr val="FFFF00"/>
                </a:solidFill>
                <a:effectLst>
                  <a:outerShdw blurRad="38100" dist="38100" dir="2700000" algn="tl">
                    <a:srgbClr val="000000">
                      <a:alpha val="43137"/>
                    </a:srgbClr>
                  </a:outerShdw>
                </a:effectLst>
              </a:rPr>
              <a:t>?</a:t>
            </a:r>
          </a:p>
        </p:txBody>
      </p:sp>
      <p:pic>
        <p:nvPicPr>
          <p:cNvPr id="20" name="Picture 19">
            <a:extLst>
              <a:ext uri="{FF2B5EF4-FFF2-40B4-BE49-F238E27FC236}">
                <a16:creationId xmlns:a16="http://schemas.microsoft.com/office/drawing/2014/main" id="{44643B2B-4BD7-4E72-B6E2-487ADBC873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4706" y="3772344"/>
            <a:ext cx="3075794" cy="2912684"/>
          </a:xfrm>
          <a:prstGeom prst="rect">
            <a:avLst/>
          </a:prstGeom>
        </p:spPr>
      </p:pic>
      <p:sp>
        <p:nvSpPr>
          <p:cNvPr id="21" name="TextBox 20">
            <a:extLst>
              <a:ext uri="{FF2B5EF4-FFF2-40B4-BE49-F238E27FC236}">
                <a16:creationId xmlns:a16="http://schemas.microsoft.com/office/drawing/2014/main" id="{165D807B-E296-4E41-8B8D-3BBC6946974D}"/>
              </a:ext>
            </a:extLst>
          </p:cNvPr>
          <p:cNvSpPr txBox="1"/>
          <p:nvPr/>
        </p:nvSpPr>
        <p:spPr>
          <a:xfrm rot="20579807">
            <a:off x="8135079" y="5033304"/>
            <a:ext cx="1180863" cy="338554"/>
          </a:xfrm>
          <a:prstGeom prst="rect">
            <a:avLst/>
          </a:prstGeom>
          <a:noFill/>
        </p:spPr>
        <p:txBody>
          <a:bodyPr wrap="square" rtlCol="0">
            <a:spAutoFit/>
          </a:bodyPr>
          <a:lstStyle/>
          <a:p>
            <a:r>
              <a:rPr lang="en-US" sz="1600" b="1" dirty="0">
                <a:solidFill>
                  <a:srgbClr val="CC0066"/>
                </a:solidFill>
                <a:effectLst>
                  <a:outerShdw blurRad="38100" dist="38100" dir="2700000" algn="tl">
                    <a:srgbClr val="000000">
                      <a:alpha val="43137"/>
                    </a:srgbClr>
                  </a:outerShdw>
                </a:effectLst>
                <a:latin typeface="Courier New" panose="02070309020205020404" pitchFamily="49" charset="0"/>
                <a:ea typeface="DotumChe" panose="020B0503020000020004" pitchFamily="49" charset="-127"/>
                <a:cs typeface="Courier New" panose="02070309020205020404" pitchFamily="49" charset="0"/>
              </a:rPr>
              <a:t>TOURISM</a:t>
            </a:r>
          </a:p>
        </p:txBody>
      </p:sp>
      <p:sp>
        <p:nvSpPr>
          <p:cNvPr id="22" name="TextBox 21">
            <a:extLst>
              <a:ext uri="{FF2B5EF4-FFF2-40B4-BE49-F238E27FC236}">
                <a16:creationId xmlns:a16="http://schemas.microsoft.com/office/drawing/2014/main" id="{BCB1D753-E2CE-4226-AF3C-A74E0FFFC6C3}"/>
              </a:ext>
            </a:extLst>
          </p:cNvPr>
          <p:cNvSpPr txBox="1"/>
          <p:nvPr/>
        </p:nvSpPr>
        <p:spPr>
          <a:xfrm rot="20465425">
            <a:off x="3083686" y="4657486"/>
            <a:ext cx="3178137" cy="1015663"/>
          </a:xfrm>
          <a:prstGeom prst="rect">
            <a:avLst/>
          </a:prstGeom>
          <a:noFill/>
        </p:spPr>
        <p:txBody>
          <a:bodyPr wrap="square" rtlCol="0">
            <a:spAutoFit/>
          </a:bodyPr>
          <a:lstStyle/>
          <a:p>
            <a:r>
              <a:rPr lang="en-US" sz="3600" b="1" i="1" u="sng" dirty="0">
                <a:solidFill>
                  <a:srgbClr val="FF0000"/>
                </a:solidFill>
                <a:effectLst>
                  <a:outerShdw blurRad="38100" dist="38100" dir="2700000" algn="tl">
                    <a:srgbClr val="000000">
                      <a:alpha val="43137"/>
                    </a:srgbClr>
                  </a:outerShdw>
                </a:effectLst>
              </a:rPr>
              <a:t>C</a:t>
            </a:r>
            <a:r>
              <a:rPr lang="en-US" sz="3200" b="1" i="1" u="sng" dirty="0">
                <a:solidFill>
                  <a:srgbClr val="FF0000"/>
                </a:solidFill>
                <a:effectLst>
                  <a:outerShdw blurRad="38100" dist="38100" dir="2700000" algn="tl">
                    <a:srgbClr val="000000">
                      <a:alpha val="43137"/>
                    </a:srgbClr>
                  </a:outerShdw>
                </a:effectLst>
              </a:rPr>
              <a:t>OVID      </a:t>
            </a:r>
            <a:r>
              <a:rPr lang="en-US" sz="6000" b="1" i="1" u="sng" dirty="0">
                <a:solidFill>
                  <a:srgbClr val="FF0000"/>
                </a:solidFill>
                <a:effectLst>
                  <a:outerShdw blurRad="38100" dist="38100" dir="2700000" algn="tl">
                    <a:srgbClr val="000000">
                      <a:alpha val="43137"/>
                    </a:srgbClr>
                  </a:outerShdw>
                </a:effectLst>
              </a:rPr>
              <a:t>19</a:t>
            </a:r>
            <a:endParaRPr lang="en-US" sz="3200" b="1" i="1" u="sng" dirty="0">
              <a:solidFill>
                <a:srgbClr val="FF0000"/>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87B546C9-8C2F-416A-A73D-9EF5E792E366}"/>
              </a:ext>
            </a:extLst>
          </p:cNvPr>
          <p:cNvSpPr txBox="1"/>
          <p:nvPr/>
        </p:nvSpPr>
        <p:spPr>
          <a:xfrm rot="21083759">
            <a:off x="7352652" y="4830855"/>
            <a:ext cx="1974163" cy="369332"/>
          </a:xfrm>
          <a:prstGeom prst="rect">
            <a:avLst/>
          </a:prstGeom>
          <a:noFill/>
        </p:spPr>
        <p:txBody>
          <a:bodyPr wrap="square" rtlCol="0">
            <a:spAutoFit/>
          </a:bodyPr>
          <a:lstStyle/>
          <a:p>
            <a:r>
              <a:rPr lang="en-US" b="1" dirty="0">
                <a:solidFill>
                  <a:srgbClr val="FF7C80"/>
                </a:solidFill>
                <a:effectLst>
                  <a:outerShdw blurRad="38100" dist="38100" dir="2700000" algn="tl">
                    <a:srgbClr val="000000">
                      <a:alpha val="43137"/>
                    </a:srgbClr>
                  </a:outerShdw>
                </a:effectLst>
                <a:latin typeface="Agency FB" panose="020B0503020202020204" pitchFamily="34" charset="0"/>
                <a:cs typeface="AngsanaUPC" panose="020B0502040204020203" pitchFamily="18" charset="-34"/>
              </a:rPr>
              <a:t>E-commerce</a:t>
            </a:r>
          </a:p>
        </p:txBody>
      </p:sp>
      <p:sp>
        <p:nvSpPr>
          <p:cNvPr id="24" name="TextBox 23">
            <a:extLst>
              <a:ext uri="{FF2B5EF4-FFF2-40B4-BE49-F238E27FC236}">
                <a16:creationId xmlns:a16="http://schemas.microsoft.com/office/drawing/2014/main" id="{E296F688-AB57-43AA-A332-5810E42945DA}"/>
              </a:ext>
            </a:extLst>
          </p:cNvPr>
          <p:cNvSpPr txBox="1"/>
          <p:nvPr/>
        </p:nvSpPr>
        <p:spPr>
          <a:xfrm rot="1031086">
            <a:off x="6895963" y="5630573"/>
            <a:ext cx="1539417"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Light SemiCondensed" panose="020B0502040204020203" pitchFamily="34" charset="0"/>
              </a:rPr>
              <a:t>FINANCE</a:t>
            </a:r>
          </a:p>
        </p:txBody>
      </p:sp>
      <p:sp>
        <p:nvSpPr>
          <p:cNvPr id="25" name="TextBox 24">
            <a:extLst>
              <a:ext uri="{FF2B5EF4-FFF2-40B4-BE49-F238E27FC236}">
                <a16:creationId xmlns:a16="http://schemas.microsoft.com/office/drawing/2014/main" id="{FD460CA7-B663-4B6B-951A-C4D25B3BCA13}"/>
              </a:ext>
            </a:extLst>
          </p:cNvPr>
          <p:cNvSpPr txBox="1"/>
          <p:nvPr/>
        </p:nvSpPr>
        <p:spPr>
          <a:xfrm>
            <a:off x="7629163" y="5361252"/>
            <a:ext cx="2082661"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latin typeface="Algerian" panose="04020705040A02060702" pitchFamily="82" charset="0"/>
              </a:rPr>
              <a:t>Technology</a:t>
            </a:r>
          </a:p>
        </p:txBody>
      </p:sp>
      <p:sp>
        <p:nvSpPr>
          <p:cNvPr id="26" name="TextBox 25">
            <a:extLst>
              <a:ext uri="{FF2B5EF4-FFF2-40B4-BE49-F238E27FC236}">
                <a16:creationId xmlns:a16="http://schemas.microsoft.com/office/drawing/2014/main" id="{59176FC5-D399-4E74-B592-ABFB30B8CFCA}"/>
              </a:ext>
            </a:extLst>
          </p:cNvPr>
          <p:cNvSpPr txBox="1"/>
          <p:nvPr/>
        </p:nvSpPr>
        <p:spPr>
          <a:xfrm rot="21199930">
            <a:off x="7933931" y="5603160"/>
            <a:ext cx="2955532" cy="584775"/>
          </a:xfrm>
          <a:prstGeom prst="rect">
            <a:avLst/>
          </a:prstGeom>
          <a:noFill/>
        </p:spPr>
        <p:txBody>
          <a:bodyPr wrap="square" rtlCol="0">
            <a:spAutoFit/>
          </a:bodyPr>
          <a:lstStyle/>
          <a:p>
            <a:r>
              <a:rPr lang="en-US" sz="1600" b="1" dirty="0">
                <a:solidFill>
                  <a:srgbClr val="FF7C80"/>
                </a:solidFill>
                <a:effectLst>
                  <a:outerShdw blurRad="38100" dist="38100" dir="2700000" algn="tl">
                    <a:srgbClr val="000000">
                      <a:alpha val="43137"/>
                    </a:srgbClr>
                  </a:outerShdw>
                </a:effectLst>
                <a:latin typeface="Bradley Hand ITC" panose="03070402050302030203" pitchFamily="66" charset="0"/>
              </a:rPr>
              <a:t>Restaurant </a:t>
            </a:r>
          </a:p>
          <a:p>
            <a:r>
              <a:rPr lang="en-US" sz="1600" b="1" dirty="0">
                <a:solidFill>
                  <a:srgbClr val="FF7C80"/>
                </a:solidFill>
                <a:effectLst>
                  <a:outerShdw blurRad="38100" dist="38100" dir="2700000" algn="tl">
                    <a:srgbClr val="000000">
                      <a:alpha val="43137"/>
                    </a:srgbClr>
                  </a:outerShdw>
                </a:effectLst>
                <a:latin typeface="Bradley Hand ITC" panose="03070402050302030203" pitchFamily="66" charset="0"/>
              </a:rPr>
              <a:t>industry</a:t>
            </a:r>
          </a:p>
        </p:txBody>
      </p:sp>
      <p:pic>
        <p:nvPicPr>
          <p:cNvPr id="31" name="Picture 30">
            <a:extLst>
              <a:ext uri="{FF2B5EF4-FFF2-40B4-BE49-F238E27FC236}">
                <a16:creationId xmlns:a16="http://schemas.microsoft.com/office/drawing/2014/main" id="{C8542EBD-1895-4329-9060-56C119534353}"/>
              </a:ext>
            </a:extLst>
          </p:cNvPr>
          <p:cNvPicPr>
            <a:picLocks noChangeAspect="1"/>
          </p:cNvPicPr>
          <p:nvPr/>
        </p:nvPicPr>
        <p:blipFill>
          <a:blip r:embed="rId5" cstate="print">
            <a:alphaModFix amt="39000"/>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514292" y="4500511"/>
            <a:ext cx="443297" cy="443750"/>
          </a:xfrm>
          <a:prstGeom prst="rect">
            <a:avLst/>
          </a:prstGeom>
        </p:spPr>
      </p:pic>
      <p:pic>
        <p:nvPicPr>
          <p:cNvPr id="36" name="Picture 35">
            <a:extLst>
              <a:ext uri="{FF2B5EF4-FFF2-40B4-BE49-F238E27FC236}">
                <a16:creationId xmlns:a16="http://schemas.microsoft.com/office/drawing/2014/main" id="{A6AAD0F0-F747-4428-BAA6-99D14E30746F}"/>
              </a:ext>
            </a:extLst>
          </p:cNvPr>
          <p:cNvPicPr>
            <a:picLocks noChangeAspect="1"/>
          </p:cNvPicPr>
          <p:nvPr/>
        </p:nvPicPr>
        <p:blipFill>
          <a:blip r:embed="rId7"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87238" y="1299425"/>
            <a:ext cx="1433371" cy="1434565"/>
          </a:xfrm>
          <a:prstGeom prst="rect">
            <a:avLst/>
          </a:prstGeom>
        </p:spPr>
      </p:pic>
      <p:sp>
        <p:nvSpPr>
          <p:cNvPr id="40" name="TextBox 39">
            <a:extLst>
              <a:ext uri="{FF2B5EF4-FFF2-40B4-BE49-F238E27FC236}">
                <a16:creationId xmlns:a16="http://schemas.microsoft.com/office/drawing/2014/main" id="{CA6A4D77-8AFD-4818-B6B9-1B7430346E97}"/>
              </a:ext>
            </a:extLst>
          </p:cNvPr>
          <p:cNvSpPr txBox="1"/>
          <p:nvPr/>
        </p:nvSpPr>
        <p:spPr>
          <a:xfrm rot="1904748">
            <a:off x="8719034" y="6306134"/>
            <a:ext cx="915030" cy="523220"/>
          </a:xfrm>
          <a:prstGeom prst="rect">
            <a:avLst/>
          </a:prstGeom>
          <a:noFill/>
        </p:spPr>
        <p:txBody>
          <a:bodyPr wrap="square" rtlCol="0">
            <a:spAutoFit/>
          </a:bodyPr>
          <a:lstStyle/>
          <a:p>
            <a:r>
              <a:rPr lang="en-US" sz="2800" b="1" dirty="0">
                <a:solidFill>
                  <a:srgbClr val="FF0000"/>
                </a:solidFill>
                <a:effectLst>
                  <a:outerShdw blurRad="38100" dist="38100" dir="2700000" algn="tl">
                    <a:srgbClr val="000000">
                      <a:alpha val="43137"/>
                    </a:srgbClr>
                  </a:outerShdw>
                </a:effectLst>
              </a:rPr>
              <a:t>??</a:t>
            </a:r>
          </a:p>
        </p:txBody>
      </p:sp>
      <p:sp>
        <p:nvSpPr>
          <p:cNvPr id="41" name="TextBox 40">
            <a:extLst>
              <a:ext uri="{FF2B5EF4-FFF2-40B4-BE49-F238E27FC236}">
                <a16:creationId xmlns:a16="http://schemas.microsoft.com/office/drawing/2014/main" id="{A91E547A-F5C7-43EC-909E-167BDFBDC3B6}"/>
              </a:ext>
            </a:extLst>
          </p:cNvPr>
          <p:cNvSpPr txBox="1"/>
          <p:nvPr/>
        </p:nvSpPr>
        <p:spPr>
          <a:xfrm rot="21216611">
            <a:off x="7707466" y="4653977"/>
            <a:ext cx="674193"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a:t>
            </a:r>
          </a:p>
        </p:txBody>
      </p:sp>
      <p:sp>
        <p:nvSpPr>
          <p:cNvPr id="42" name="TextBox 41">
            <a:extLst>
              <a:ext uri="{FF2B5EF4-FFF2-40B4-BE49-F238E27FC236}">
                <a16:creationId xmlns:a16="http://schemas.microsoft.com/office/drawing/2014/main" id="{A104323C-C7E1-4004-9A83-65B74AB3CAF2}"/>
              </a:ext>
            </a:extLst>
          </p:cNvPr>
          <p:cNvSpPr txBox="1"/>
          <p:nvPr/>
        </p:nvSpPr>
        <p:spPr>
          <a:xfrm rot="20468945">
            <a:off x="9084899" y="5660529"/>
            <a:ext cx="780215"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rPr>
              <a:t>??</a:t>
            </a:r>
          </a:p>
        </p:txBody>
      </p:sp>
      <p:sp>
        <p:nvSpPr>
          <p:cNvPr id="44" name="TextBox 43">
            <a:extLst>
              <a:ext uri="{FF2B5EF4-FFF2-40B4-BE49-F238E27FC236}">
                <a16:creationId xmlns:a16="http://schemas.microsoft.com/office/drawing/2014/main" id="{AA4A0BD2-41FB-4CAE-8ABF-569D6B9F4995}"/>
              </a:ext>
            </a:extLst>
          </p:cNvPr>
          <p:cNvSpPr txBox="1"/>
          <p:nvPr/>
        </p:nvSpPr>
        <p:spPr>
          <a:xfrm>
            <a:off x="246400" y="2336479"/>
            <a:ext cx="5857678" cy="83099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400" b="1" i="0" u="none" strike="noStrike" dirty="0">
                <a:solidFill>
                  <a:schemeClr val="bg1"/>
                </a:solidFill>
                <a:effectLst>
                  <a:outerShdw blurRad="38100" dist="38100" dir="2700000" algn="tl">
                    <a:srgbClr val="000000">
                      <a:alpha val="43137"/>
                    </a:srgbClr>
                  </a:outerShdw>
                </a:effectLst>
              </a:rPr>
              <a:t>Unfortunately, many businesses have been impacted badly –some, forever gone</a:t>
            </a:r>
            <a:endParaRPr lang="en-US" sz="2400" b="1" dirty="0">
              <a:effectLst>
                <a:outerShdw blurRad="38100" dist="38100" dir="2700000" algn="tl">
                  <a:srgbClr val="000000">
                    <a:alpha val="43137"/>
                  </a:srgbClr>
                </a:outerShdw>
              </a:effectLst>
            </a:endParaRPr>
          </a:p>
        </p:txBody>
      </p:sp>
      <p:pic>
        <p:nvPicPr>
          <p:cNvPr id="45" name="Picture 44">
            <a:extLst>
              <a:ext uri="{FF2B5EF4-FFF2-40B4-BE49-F238E27FC236}">
                <a16:creationId xmlns:a16="http://schemas.microsoft.com/office/drawing/2014/main" id="{46B96200-4C51-4A3A-A223-A0F47BA7DFB4}"/>
              </a:ext>
            </a:extLst>
          </p:cNvPr>
          <p:cNvPicPr>
            <a:picLocks noChangeAspect="1"/>
          </p:cNvPicPr>
          <p:nvPr/>
        </p:nvPicPr>
        <p:blipFill>
          <a:blip r:embed="rId8" cstate="print">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901602" y="3158204"/>
            <a:ext cx="1136285" cy="1137232"/>
          </a:xfrm>
          <a:prstGeom prst="rect">
            <a:avLst/>
          </a:prstGeom>
        </p:spPr>
      </p:pic>
      <p:sp>
        <p:nvSpPr>
          <p:cNvPr id="10" name="TextBox 9">
            <a:extLst>
              <a:ext uri="{FF2B5EF4-FFF2-40B4-BE49-F238E27FC236}">
                <a16:creationId xmlns:a16="http://schemas.microsoft.com/office/drawing/2014/main" id="{33441E83-E14B-49FB-96F3-EA963B4DDFA1}"/>
              </a:ext>
            </a:extLst>
          </p:cNvPr>
          <p:cNvSpPr txBox="1"/>
          <p:nvPr/>
        </p:nvSpPr>
        <p:spPr>
          <a:xfrm>
            <a:off x="6261316" y="2560942"/>
            <a:ext cx="5843446" cy="1200329"/>
          </a:xfrm>
          <a:prstGeom prst="rect">
            <a:avLst/>
          </a:prstGeom>
          <a:solidFill>
            <a:schemeClr val="bg2">
              <a:alpha val="13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pPr algn="ctr" rtl="0">
              <a:spcBef>
                <a:spcPts val="0"/>
              </a:spcBef>
              <a:spcAft>
                <a:spcPts val="0"/>
              </a:spcAft>
            </a:pPr>
            <a:r>
              <a:rPr lang="en-US" sz="2400" b="1" i="0" u="none" strike="noStrike" dirty="0">
                <a:solidFill>
                  <a:schemeClr val="bg1"/>
                </a:solidFill>
                <a:effectLst>
                  <a:outerShdw blurRad="38100" dist="38100" dir="2700000" algn="tl">
                    <a:srgbClr val="000000">
                      <a:alpha val="43137"/>
                    </a:srgbClr>
                  </a:outerShdw>
                </a:effectLst>
              </a:rPr>
              <a:t>However, there are some industries/sectors that have benefited tremendously. Our goal is to take a closer looks at a few companies</a:t>
            </a:r>
          </a:p>
        </p:txBody>
      </p:sp>
      <p:sp>
        <p:nvSpPr>
          <p:cNvPr id="47" name="TextBox 46">
            <a:extLst>
              <a:ext uri="{FF2B5EF4-FFF2-40B4-BE49-F238E27FC236}">
                <a16:creationId xmlns:a16="http://schemas.microsoft.com/office/drawing/2014/main" id="{DBC32948-5E36-4D0F-9528-DC6840FA5E32}"/>
              </a:ext>
            </a:extLst>
          </p:cNvPr>
          <p:cNvSpPr txBox="1"/>
          <p:nvPr/>
        </p:nvSpPr>
        <p:spPr>
          <a:xfrm>
            <a:off x="803923" y="1657876"/>
            <a:ext cx="10734675" cy="461665"/>
          </a:xfrm>
          <a:prstGeom prst="rect">
            <a:avLst/>
          </a:prstGeom>
          <a:noFill/>
        </p:spPr>
        <p:txBody>
          <a:bodyPr wrap="square">
            <a:spAutoFit/>
          </a:bodyPr>
          <a:lstStyle/>
          <a:p>
            <a:r>
              <a:rPr lang="en-US" sz="2400" b="1" dirty="0">
                <a:solidFill>
                  <a:schemeClr val="bg1"/>
                </a:solidFill>
                <a:effectLst>
                  <a:glow rad="215900">
                    <a:srgbClr val="FF0000">
                      <a:alpha val="30000"/>
                    </a:srgbClr>
                  </a:glow>
                  <a:outerShdw dist="38100" dir="11100000" sx="105000" sy="105000" rotWithShape="0">
                    <a:prstClr val="black">
                      <a:alpha val="40000"/>
                    </a:prstClr>
                  </a:outerShdw>
                </a:effectLst>
              </a:rPr>
              <a:t>The global COVID-19 pandemic has forced risks and challenges to many industries</a:t>
            </a:r>
            <a:endParaRPr lang="en-US" sz="2400" dirty="0"/>
          </a:p>
        </p:txBody>
      </p:sp>
      <p:pic>
        <p:nvPicPr>
          <p:cNvPr id="34" name="Picture 33">
            <a:extLst>
              <a:ext uri="{FF2B5EF4-FFF2-40B4-BE49-F238E27FC236}">
                <a16:creationId xmlns:a16="http://schemas.microsoft.com/office/drawing/2014/main" id="{9D37E5B3-2A93-4A87-97A4-40323FA19EF1}"/>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899663" y="4804705"/>
            <a:ext cx="1502105" cy="847963"/>
          </a:xfrm>
          <a:prstGeom prst="rect">
            <a:avLst/>
          </a:prstGeom>
        </p:spPr>
      </p:pic>
      <p:sp>
        <p:nvSpPr>
          <p:cNvPr id="27" name="TextBox 26">
            <a:extLst>
              <a:ext uri="{FF2B5EF4-FFF2-40B4-BE49-F238E27FC236}">
                <a16:creationId xmlns:a16="http://schemas.microsoft.com/office/drawing/2014/main" id="{B4EC5D9F-2D1E-4F75-841A-1DAEF416549F}"/>
              </a:ext>
            </a:extLst>
          </p:cNvPr>
          <p:cNvSpPr txBox="1"/>
          <p:nvPr/>
        </p:nvSpPr>
        <p:spPr>
          <a:xfrm rot="737936">
            <a:off x="7400265" y="6328130"/>
            <a:ext cx="1878938" cy="307777"/>
          </a:xfrm>
          <a:prstGeom prst="rect">
            <a:avLst/>
          </a:prstGeom>
          <a:noFill/>
        </p:spPr>
        <p:txBody>
          <a:bodyPr wrap="square" rtlCol="0">
            <a:spAutoFit/>
          </a:bodyPr>
          <a:lstStyle/>
          <a:p>
            <a:r>
              <a:rPr lang="en-US" sz="1400" b="1" dirty="0">
                <a:solidFill>
                  <a:srgbClr val="FF0066"/>
                </a:solidFill>
                <a:effectLst>
                  <a:outerShdw blurRad="38100" dist="38100" dir="2700000" algn="tl">
                    <a:srgbClr val="000000">
                      <a:alpha val="43137"/>
                    </a:srgbClr>
                  </a:outerShdw>
                </a:effectLst>
                <a:latin typeface="DotumChe" panose="020B0503020000020004" pitchFamily="49" charset="-127"/>
                <a:ea typeface="DotumChe" panose="020B0503020000020004" pitchFamily="49" charset="-127"/>
              </a:rPr>
              <a:t>WORKFORCE</a:t>
            </a:r>
          </a:p>
        </p:txBody>
      </p:sp>
    </p:spTree>
    <p:extLst>
      <p:ext uri="{BB962C8B-B14F-4D97-AF65-F5344CB8AC3E}">
        <p14:creationId xmlns:p14="http://schemas.microsoft.com/office/powerpoint/2010/main" val="5314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5153"/>
        </a:solidFill>
        <a:effectLst/>
      </p:bgPr>
    </p:bg>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27683E17-E5F0-4A63-81D1-46975CEEE217}"/>
              </a:ext>
            </a:extLst>
          </p:cNvPr>
          <p:cNvPicPr>
            <a:picLocks noChangeAspect="1"/>
          </p:cNvPicPr>
          <p:nvPr/>
        </p:nvPicPr>
        <p:blipFill rotWithShape="1">
          <a:blip r:embed="rId2">
            <a:extLst>
              <a:ext uri="{28A0092B-C50C-407E-A947-70E740481C1C}">
                <a14:useLocalDpi xmlns:a14="http://schemas.microsoft.com/office/drawing/2010/main" val="0"/>
              </a:ext>
            </a:extLst>
          </a:blip>
          <a:srcRect l="11089" r="13152"/>
          <a:stretch/>
        </p:blipFill>
        <p:spPr>
          <a:xfrm>
            <a:off x="311239" y="1036415"/>
            <a:ext cx="6462324" cy="3753268"/>
          </a:xfrm>
          <a:prstGeom prst="rect">
            <a:avLst/>
          </a:prstGeom>
        </p:spPr>
      </p:pic>
      <p:pic>
        <p:nvPicPr>
          <p:cNvPr id="6" name="Picture 5" descr="Text&#10;&#10;Description automatically generated with medium confidence">
            <a:extLst>
              <a:ext uri="{FF2B5EF4-FFF2-40B4-BE49-F238E27FC236}">
                <a16:creationId xmlns:a16="http://schemas.microsoft.com/office/drawing/2014/main" id="{7555E0F4-5D10-444D-A2AB-A45F08563F77}"/>
              </a:ext>
            </a:extLst>
          </p:cNvPr>
          <p:cNvPicPr>
            <a:picLocks noChangeAspect="1"/>
          </p:cNvPicPr>
          <p:nvPr/>
        </p:nvPicPr>
        <p:blipFill rotWithShape="1">
          <a:blip r:embed="rId3">
            <a:extLst>
              <a:ext uri="{28A0092B-C50C-407E-A947-70E740481C1C}">
                <a14:useLocalDpi xmlns:a14="http://schemas.microsoft.com/office/drawing/2010/main" val="0"/>
              </a:ext>
            </a:extLst>
          </a:blip>
          <a:srcRect l="12269" r="3984" b="50050"/>
          <a:stretch/>
        </p:blipFill>
        <p:spPr>
          <a:xfrm>
            <a:off x="5019473" y="2552785"/>
            <a:ext cx="6725688" cy="4305216"/>
          </a:xfrm>
          <a:prstGeom prst="rect">
            <a:avLst/>
          </a:prstGeom>
        </p:spPr>
      </p:pic>
      <p:pic>
        <p:nvPicPr>
          <p:cNvPr id="7" name="Picture 6">
            <a:extLst>
              <a:ext uri="{FF2B5EF4-FFF2-40B4-BE49-F238E27FC236}">
                <a16:creationId xmlns:a16="http://schemas.microsoft.com/office/drawing/2014/main" id="{72CFFBD1-D232-4C0C-91CB-6901EC754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239" y="5414930"/>
            <a:ext cx="4089113" cy="817823"/>
          </a:xfrm>
          <a:prstGeom prst="rect">
            <a:avLst/>
          </a:prstGeom>
        </p:spPr>
      </p:pic>
      <p:sp>
        <p:nvSpPr>
          <p:cNvPr id="8" name="Title 3">
            <a:extLst>
              <a:ext uri="{FF2B5EF4-FFF2-40B4-BE49-F238E27FC236}">
                <a16:creationId xmlns:a16="http://schemas.microsoft.com/office/drawing/2014/main" id="{D81E5107-072C-4D29-8C8E-A051D05733FB}"/>
              </a:ext>
            </a:extLst>
          </p:cNvPr>
          <p:cNvSpPr txBox="1">
            <a:spLocks/>
          </p:cNvSpPr>
          <p:nvPr/>
        </p:nvSpPr>
        <p:spPr>
          <a:xfrm>
            <a:off x="311239" y="79927"/>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Something called an API</a:t>
            </a:r>
          </a:p>
        </p:txBody>
      </p:sp>
      <p:sp>
        <p:nvSpPr>
          <p:cNvPr id="9" name="Arrow: Right 8">
            <a:extLst>
              <a:ext uri="{FF2B5EF4-FFF2-40B4-BE49-F238E27FC236}">
                <a16:creationId xmlns:a16="http://schemas.microsoft.com/office/drawing/2014/main" id="{2001AA2D-5DD4-4DE6-B8A4-2F119D5DEF09}"/>
              </a:ext>
            </a:extLst>
          </p:cNvPr>
          <p:cNvSpPr/>
          <p:nvPr/>
        </p:nvSpPr>
        <p:spPr>
          <a:xfrm rot="5400000">
            <a:off x="7900992" y="1204255"/>
            <a:ext cx="1284388" cy="948709"/>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069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79927"/>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Statistical Analysis on Monthly Sector Performance for 2020</a:t>
            </a:r>
          </a:p>
        </p:txBody>
      </p:sp>
      <p:pic>
        <p:nvPicPr>
          <p:cNvPr id="12" name="Picture 11" descr="Chart, waterfall chart&#10;&#10;Description automatically generated">
            <a:extLst>
              <a:ext uri="{FF2B5EF4-FFF2-40B4-BE49-F238E27FC236}">
                <a16:creationId xmlns:a16="http://schemas.microsoft.com/office/drawing/2014/main" id="{CC6D3A52-BE7F-4044-8A26-CD14E6AD0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032" y="940274"/>
            <a:ext cx="9463936" cy="5752739"/>
          </a:xfrm>
          <a:prstGeom prst="rect">
            <a:avLst/>
          </a:prstGeom>
        </p:spPr>
      </p:pic>
    </p:spTree>
    <p:extLst>
      <p:ext uri="{BB962C8B-B14F-4D97-AF65-F5344CB8AC3E}">
        <p14:creationId xmlns:p14="http://schemas.microsoft.com/office/powerpoint/2010/main" val="381761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35B32C1E-BF1E-4075-9BE6-2FFB7A3264DB}"/>
              </a:ext>
            </a:extLst>
          </p:cNvPr>
          <p:cNvPicPr>
            <a:picLocks noChangeAspect="1"/>
          </p:cNvPicPr>
          <p:nvPr/>
        </p:nvPicPr>
        <p:blipFill>
          <a:blip r:embed="rId2"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352513" y="1436212"/>
            <a:ext cx="1300407" cy="1301491"/>
          </a:xfrm>
          <a:prstGeom prst="rect">
            <a:avLst/>
          </a:prstGeom>
        </p:spPr>
      </p:pic>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79927"/>
            <a:ext cx="11715356" cy="733426"/>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rgbClr val="FFFF00"/>
                </a:solidFill>
                <a:effectLst>
                  <a:outerShdw blurRad="38100" dist="38100" dir="2700000" algn="tl">
                    <a:srgbClr val="000000">
                      <a:alpha val="43137"/>
                    </a:srgbClr>
                  </a:outerShdw>
                </a:effectLst>
              </a:rPr>
              <a:t>How to clean the code and calculate the sector performance?</a:t>
            </a:r>
          </a:p>
        </p:txBody>
      </p:sp>
      <p:pic>
        <p:nvPicPr>
          <p:cNvPr id="13" name="Picture 12" descr="Text&#10;&#10;Description automatically generated">
            <a:extLst>
              <a:ext uri="{FF2B5EF4-FFF2-40B4-BE49-F238E27FC236}">
                <a16:creationId xmlns:a16="http://schemas.microsoft.com/office/drawing/2014/main" id="{AC035E84-9333-4649-949B-1273767EDA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891" y="902529"/>
            <a:ext cx="6304837" cy="2263728"/>
          </a:xfrm>
          <a:prstGeom prst="rect">
            <a:avLst/>
          </a:prstGeom>
          <a:ln w="19050">
            <a:solidFill>
              <a:srgbClr val="C00000"/>
            </a:solidFill>
          </a:ln>
        </p:spPr>
        <p:style>
          <a:lnRef idx="2">
            <a:schemeClr val="accent1"/>
          </a:lnRef>
          <a:fillRef idx="1">
            <a:schemeClr val="lt1"/>
          </a:fillRef>
          <a:effectRef idx="0">
            <a:schemeClr val="accent1"/>
          </a:effectRef>
          <a:fontRef idx="minor">
            <a:schemeClr val="dk1"/>
          </a:fontRef>
        </p:style>
      </p:pic>
      <p:pic>
        <p:nvPicPr>
          <p:cNvPr id="15" name="Picture 14" descr="Text&#10;&#10;Description automatically generated">
            <a:extLst>
              <a:ext uri="{FF2B5EF4-FFF2-40B4-BE49-F238E27FC236}">
                <a16:creationId xmlns:a16="http://schemas.microsoft.com/office/drawing/2014/main" id="{6F84DFF7-7176-47B1-833C-AD4A9D1C6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1225" y="3390258"/>
            <a:ext cx="6251779" cy="2113402"/>
          </a:xfrm>
          <a:prstGeom prst="rect">
            <a:avLst/>
          </a:prstGeom>
          <a:ln w="19050">
            <a:solidFill>
              <a:srgbClr val="C00000"/>
            </a:solidFill>
          </a:ln>
        </p:spPr>
        <p:style>
          <a:lnRef idx="2">
            <a:schemeClr val="accent1"/>
          </a:lnRef>
          <a:fillRef idx="1">
            <a:schemeClr val="lt1"/>
          </a:fillRef>
          <a:effectRef idx="0">
            <a:schemeClr val="accent1"/>
          </a:effectRef>
          <a:fontRef idx="minor">
            <a:schemeClr val="dk1"/>
          </a:fontRef>
        </p:style>
      </p:pic>
      <p:pic>
        <p:nvPicPr>
          <p:cNvPr id="17" name="Picture 16" descr="Text&#10;&#10;Description automatically generated">
            <a:extLst>
              <a:ext uri="{FF2B5EF4-FFF2-40B4-BE49-F238E27FC236}">
                <a16:creationId xmlns:a16="http://schemas.microsoft.com/office/drawing/2014/main" id="{153BE08B-0148-4028-AF89-04641CA1F8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8169" y="5885304"/>
            <a:ext cx="6304836" cy="972696"/>
          </a:xfrm>
          <a:prstGeom prst="rect">
            <a:avLst/>
          </a:prstGeom>
          <a:ln w="19050">
            <a:solidFill>
              <a:srgbClr val="C00000"/>
            </a:solidFill>
          </a:ln>
        </p:spPr>
        <p:style>
          <a:lnRef idx="2">
            <a:schemeClr val="accent1"/>
          </a:lnRef>
          <a:fillRef idx="1">
            <a:schemeClr val="lt1"/>
          </a:fillRef>
          <a:effectRef idx="0">
            <a:schemeClr val="accent1"/>
          </a:effectRef>
          <a:fontRef idx="minor">
            <a:schemeClr val="dk1"/>
          </a:fontRef>
        </p:style>
      </p:pic>
      <p:sp>
        <p:nvSpPr>
          <p:cNvPr id="18" name="TextBox 17">
            <a:extLst>
              <a:ext uri="{FF2B5EF4-FFF2-40B4-BE49-F238E27FC236}">
                <a16:creationId xmlns:a16="http://schemas.microsoft.com/office/drawing/2014/main" id="{4A245642-060C-4469-9A71-AFC0D35FBA02}"/>
              </a:ext>
            </a:extLst>
          </p:cNvPr>
          <p:cNvSpPr txBox="1"/>
          <p:nvPr/>
        </p:nvSpPr>
        <p:spPr>
          <a:xfrm>
            <a:off x="2188920" y="1739561"/>
            <a:ext cx="444352" cy="707886"/>
          </a:xfrm>
          <a:prstGeom prst="rect">
            <a:avLst/>
          </a:prstGeom>
          <a:noFill/>
        </p:spPr>
        <p:txBody>
          <a:bodyPr wrap="none" rtlCol="0">
            <a:spAutoFit/>
          </a:bodyPr>
          <a:lstStyle/>
          <a:p>
            <a:r>
              <a:rPr lang="en-US" sz="4000" dirty="0"/>
              <a:t>1</a:t>
            </a:r>
          </a:p>
        </p:txBody>
      </p:sp>
      <p:sp>
        <p:nvSpPr>
          <p:cNvPr id="19" name="TextBox 18">
            <a:extLst>
              <a:ext uri="{FF2B5EF4-FFF2-40B4-BE49-F238E27FC236}">
                <a16:creationId xmlns:a16="http://schemas.microsoft.com/office/drawing/2014/main" id="{C4E6B167-27D3-414D-91BD-8A4B82C1C45F}"/>
              </a:ext>
            </a:extLst>
          </p:cNvPr>
          <p:cNvSpPr txBox="1"/>
          <p:nvPr/>
        </p:nvSpPr>
        <p:spPr>
          <a:xfrm>
            <a:off x="2188918" y="3904874"/>
            <a:ext cx="444352" cy="707886"/>
          </a:xfrm>
          <a:prstGeom prst="rect">
            <a:avLst/>
          </a:prstGeom>
          <a:noFill/>
        </p:spPr>
        <p:txBody>
          <a:bodyPr wrap="none" rtlCol="0">
            <a:spAutoFit/>
          </a:bodyPr>
          <a:lstStyle/>
          <a:p>
            <a:r>
              <a:rPr lang="en-US" sz="4000" dirty="0"/>
              <a:t>2</a:t>
            </a:r>
          </a:p>
        </p:txBody>
      </p:sp>
      <p:sp>
        <p:nvSpPr>
          <p:cNvPr id="20" name="TextBox 19">
            <a:extLst>
              <a:ext uri="{FF2B5EF4-FFF2-40B4-BE49-F238E27FC236}">
                <a16:creationId xmlns:a16="http://schemas.microsoft.com/office/drawing/2014/main" id="{599B56F9-BA78-4330-A43B-746BE09C0310}"/>
              </a:ext>
            </a:extLst>
          </p:cNvPr>
          <p:cNvSpPr txBox="1"/>
          <p:nvPr/>
        </p:nvSpPr>
        <p:spPr>
          <a:xfrm>
            <a:off x="2188919" y="6070187"/>
            <a:ext cx="444352" cy="707886"/>
          </a:xfrm>
          <a:prstGeom prst="rect">
            <a:avLst/>
          </a:prstGeom>
          <a:noFill/>
        </p:spPr>
        <p:txBody>
          <a:bodyPr wrap="none" rtlCol="0">
            <a:spAutoFit/>
          </a:bodyPr>
          <a:lstStyle/>
          <a:p>
            <a:r>
              <a:rPr lang="en-US" sz="4000" dirty="0"/>
              <a:t>3</a:t>
            </a:r>
          </a:p>
        </p:txBody>
      </p:sp>
      <p:sp>
        <p:nvSpPr>
          <p:cNvPr id="21" name="Arrow: Right 20">
            <a:extLst>
              <a:ext uri="{FF2B5EF4-FFF2-40B4-BE49-F238E27FC236}">
                <a16:creationId xmlns:a16="http://schemas.microsoft.com/office/drawing/2014/main" id="{CE60CA15-32DD-416D-A62D-AF8B184F8C27}"/>
              </a:ext>
            </a:extLst>
          </p:cNvPr>
          <p:cNvSpPr/>
          <p:nvPr/>
        </p:nvSpPr>
        <p:spPr>
          <a:xfrm>
            <a:off x="2617925" y="1923383"/>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id="{E7EC526A-0B1F-4AF3-B013-D7BA45F61061}"/>
              </a:ext>
            </a:extLst>
          </p:cNvPr>
          <p:cNvSpPr/>
          <p:nvPr/>
        </p:nvSpPr>
        <p:spPr>
          <a:xfrm>
            <a:off x="2633270" y="4095851"/>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id="{22940F84-BA17-4704-B07A-9C6B5E56BAB2}"/>
              </a:ext>
            </a:extLst>
          </p:cNvPr>
          <p:cNvSpPr/>
          <p:nvPr/>
        </p:nvSpPr>
        <p:spPr>
          <a:xfrm>
            <a:off x="2633270" y="6254009"/>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5" name="Picture 24">
            <a:extLst>
              <a:ext uri="{FF2B5EF4-FFF2-40B4-BE49-F238E27FC236}">
                <a16:creationId xmlns:a16="http://schemas.microsoft.com/office/drawing/2014/main" id="{6AB89CDA-AC3D-457B-9CBD-D8213F3A2893}"/>
              </a:ext>
            </a:extLst>
          </p:cNvPr>
          <p:cNvPicPr>
            <a:picLocks noChangeAspect="1"/>
          </p:cNvPicPr>
          <p:nvPr/>
        </p:nvPicPr>
        <p:blipFill>
          <a:blip r:embed="rId2"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669807" y="3771106"/>
            <a:ext cx="963463" cy="964266"/>
          </a:xfrm>
          <a:prstGeom prst="rect">
            <a:avLst/>
          </a:prstGeom>
        </p:spPr>
      </p:pic>
      <p:pic>
        <p:nvPicPr>
          <p:cNvPr id="26" name="Picture 25">
            <a:extLst>
              <a:ext uri="{FF2B5EF4-FFF2-40B4-BE49-F238E27FC236}">
                <a16:creationId xmlns:a16="http://schemas.microsoft.com/office/drawing/2014/main" id="{36C139BC-AE84-4088-81B5-1A38EDCB4E82}"/>
              </a:ext>
            </a:extLst>
          </p:cNvPr>
          <p:cNvPicPr>
            <a:picLocks noChangeAspect="1"/>
          </p:cNvPicPr>
          <p:nvPr/>
        </p:nvPicPr>
        <p:blipFill>
          <a:blip r:embed="rId2"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1901347" y="6032773"/>
            <a:ext cx="752237" cy="752864"/>
          </a:xfrm>
          <a:prstGeom prst="rect">
            <a:avLst/>
          </a:prstGeom>
        </p:spPr>
      </p:pic>
    </p:spTree>
    <p:extLst>
      <p:ext uri="{BB962C8B-B14F-4D97-AF65-F5344CB8AC3E}">
        <p14:creationId xmlns:p14="http://schemas.microsoft.com/office/powerpoint/2010/main" val="424982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80B9D18A-462C-483F-9FBB-602613068FBC}"/>
              </a:ext>
            </a:extLst>
          </p:cNvPr>
          <p:cNvSpPr txBox="1">
            <a:spLocks/>
          </p:cNvSpPr>
          <p:nvPr/>
        </p:nvSpPr>
        <p:spPr>
          <a:xfrm>
            <a:off x="9363526" y="1243605"/>
            <a:ext cx="2634125" cy="973719"/>
          </a:xfrm>
          <a:prstGeom prst="rect">
            <a:avLst/>
          </a:prstGeom>
          <a:solidFill>
            <a:srgbClr val="FFFFFF"/>
          </a:solidFill>
          <a:ln w="76200">
            <a:solidFill>
              <a:srgbClr val="CC006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b="1" u="sng" dirty="0">
                <a:solidFill>
                  <a:schemeClr val="tx1"/>
                </a:solidFill>
                <a:effectLst>
                  <a:outerShdw blurRad="38100" dist="38100" dir="2700000" algn="tl">
                    <a:srgbClr val="000000">
                      <a:alpha val="43137"/>
                    </a:srgbClr>
                  </a:outerShdw>
                </a:effectLst>
              </a:rPr>
              <a:t>Technology</a:t>
            </a:r>
          </a:p>
        </p:txBody>
      </p:sp>
      <p:sp>
        <p:nvSpPr>
          <p:cNvPr id="13" name="Title 3">
            <a:extLst>
              <a:ext uri="{FF2B5EF4-FFF2-40B4-BE49-F238E27FC236}">
                <a16:creationId xmlns:a16="http://schemas.microsoft.com/office/drawing/2014/main" id="{80B9D18A-462C-483F-9FBB-602613068FBC}"/>
              </a:ext>
            </a:extLst>
          </p:cNvPr>
          <p:cNvSpPr txBox="1">
            <a:spLocks/>
          </p:cNvSpPr>
          <p:nvPr/>
        </p:nvSpPr>
        <p:spPr>
          <a:xfrm>
            <a:off x="9363526" y="3105408"/>
            <a:ext cx="2663069" cy="973719"/>
          </a:xfrm>
          <a:prstGeom prst="rect">
            <a:avLst/>
          </a:prstGeom>
          <a:solidFill>
            <a:srgbClr val="FFFFFF"/>
          </a:solidFill>
          <a:ln w="76200">
            <a:solidFill>
              <a:srgbClr val="CC006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b="1" u="sng" dirty="0">
                <a:solidFill>
                  <a:schemeClr val="tx1"/>
                </a:solidFill>
                <a:effectLst>
                  <a:outerShdw blurRad="38100" dist="38100" dir="2700000" algn="tl">
                    <a:srgbClr val="000000">
                      <a:alpha val="43137"/>
                    </a:srgbClr>
                  </a:outerShdw>
                </a:effectLst>
              </a:rPr>
              <a:t>Basic Materials</a:t>
            </a:r>
          </a:p>
        </p:txBody>
      </p:sp>
      <p:sp>
        <p:nvSpPr>
          <p:cNvPr id="14" name="Title 3">
            <a:extLst>
              <a:ext uri="{FF2B5EF4-FFF2-40B4-BE49-F238E27FC236}">
                <a16:creationId xmlns:a16="http://schemas.microsoft.com/office/drawing/2014/main" id="{80B9D18A-462C-483F-9FBB-602613068FBC}"/>
              </a:ext>
            </a:extLst>
          </p:cNvPr>
          <p:cNvSpPr txBox="1">
            <a:spLocks/>
          </p:cNvSpPr>
          <p:nvPr/>
        </p:nvSpPr>
        <p:spPr>
          <a:xfrm>
            <a:off x="9349053" y="4977531"/>
            <a:ext cx="2663069" cy="1014191"/>
          </a:xfrm>
          <a:prstGeom prst="rect">
            <a:avLst/>
          </a:prstGeom>
          <a:solidFill>
            <a:srgbClr val="FFFFFF"/>
          </a:solidFill>
          <a:ln w="76200">
            <a:solidFill>
              <a:srgbClr val="CC0066"/>
            </a:solid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b="1" u="sng" dirty="0">
                <a:solidFill>
                  <a:schemeClr val="tx1"/>
                </a:solidFill>
                <a:effectLst>
                  <a:outerShdw blurRad="38100" dist="38100" dir="2700000" algn="tl">
                    <a:srgbClr val="000000">
                      <a:alpha val="43137"/>
                    </a:srgbClr>
                  </a:outerShdw>
                </a:effectLst>
              </a:rPr>
              <a:t>Consumer </a:t>
            </a:r>
          </a:p>
          <a:p>
            <a:pPr algn="ctr"/>
            <a:r>
              <a:rPr lang="en-US" sz="2800" b="1" u="sng" dirty="0">
                <a:solidFill>
                  <a:schemeClr val="tx1"/>
                </a:solidFill>
                <a:effectLst>
                  <a:outerShdw blurRad="38100" dist="38100" dir="2700000" algn="tl">
                    <a:srgbClr val="000000">
                      <a:alpha val="43137"/>
                    </a:srgbClr>
                  </a:outerShdw>
                </a:effectLst>
              </a:rPr>
              <a:t>Defense</a:t>
            </a:r>
          </a:p>
        </p:txBody>
      </p:sp>
      <p:sp>
        <p:nvSpPr>
          <p:cNvPr id="35" name="Title 3">
            <a:extLst>
              <a:ext uri="{FF2B5EF4-FFF2-40B4-BE49-F238E27FC236}">
                <a16:creationId xmlns:a16="http://schemas.microsoft.com/office/drawing/2014/main" id="{80B9D18A-462C-483F-9FBB-602613068FBC}"/>
              </a:ext>
            </a:extLst>
          </p:cNvPr>
          <p:cNvSpPr txBox="1">
            <a:spLocks/>
          </p:cNvSpPr>
          <p:nvPr/>
        </p:nvSpPr>
        <p:spPr>
          <a:xfrm>
            <a:off x="311239" y="248603"/>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A closer look at some industry sectors and their companies</a:t>
            </a:r>
          </a:p>
        </p:txBody>
      </p:sp>
      <p:grpSp>
        <p:nvGrpSpPr>
          <p:cNvPr id="10" name="Group 9"/>
          <p:cNvGrpSpPr/>
          <p:nvPr/>
        </p:nvGrpSpPr>
        <p:grpSpPr>
          <a:xfrm>
            <a:off x="194349" y="1243605"/>
            <a:ext cx="7705642" cy="5365792"/>
            <a:chOff x="495117" y="4000592"/>
            <a:chExt cx="5364946" cy="2251716"/>
          </a:xfrm>
          <a:effectLst>
            <a:outerShdw blurRad="190500" dist="165100" dir="2760000" sx="97000" sy="97000" algn="ctr" rotWithShape="0">
              <a:schemeClr val="bg1">
                <a:alpha val="75000"/>
              </a:schemeClr>
            </a:outerShdw>
          </a:effectLst>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 b="71205"/>
            <a:stretch/>
          </p:blipFill>
          <p:spPr>
            <a:xfrm>
              <a:off x="495118" y="4000592"/>
              <a:ext cx="5364945" cy="1345131"/>
            </a:xfrm>
            <a:prstGeom prst="rect">
              <a:avLst/>
            </a:prstGeom>
          </p:spPr>
        </p:pic>
        <p:pic>
          <p:nvPicPr>
            <p:cNvPr id="8" name="Picture 7"/>
            <p:cNvPicPr>
              <a:picLocks noChangeAspect="1"/>
            </p:cNvPicPr>
            <p:nvPr/>
          </p:nvPicPr>
          <p:blipFill rotWithShape="1">
            <a:blip r:embed="rId3">
              <a:extLst>
                <a:ext uri="{BEBA8EAE-BF5A-486C-A8C5-ECC9F3942E4B}">
                  <a14:imgProps xmlns:a14="http://schemas.microsoft.com/office/drawing/2010/main">
                    <a14:imgLayer r:embed="rId4">
                      <a14:imgEffect>
                        <a14:sharpenSoften amount="-47000"/>
                      </a14:imgEffect>
                    </a14:imgLayer>
                  </a14:imgProps>
                </a:ext>
                <a:ext uri="{28A0092B-C50C-407E-A947-70E740481C1C}">
                  <a14:useLocalDpi xmlns:a14="http://schemas.microsoft.com/office/drawing/2010/main" val="0"/>
                </a:ext>
              </a:extLst>
            </a:blip>
            <a:srcRect t="28879" b="51714"/>
            <a:stretch/>
          </p:blipFill>
          <p:spPr>
            <a:xfrm>
              <a:off x="495117" y="5345723"/>
              <a:ext cx="5364945" cy="906585"/>
            </a:xfrm>
            <a:prstGeom prst="rect">
              <a:avLst/>
            </a:prstGeom>
            <a:effectLst>
              <a:outerShdw blurRad="749300" dist="50800" dir="5400000" algn="ctr" rotWithShape="0">
                <a:srgbClr val="000000">
                  <a:alpha val="48000"/>
                </a:srgbClr>
              </a:outerShdw>
            </a:effectLst>
          </p:spPr>
        </p:pic>
      </p:grpSp>
      <p:cxnSp>
        <p:nvCxnSpPr>
          <p:cNvPr id="9" name="Straight Arrow Connector 8">
            <a:extLst>
              <a:ext uri="{FF2B5EF4-FFF2-40B4-BE49-F238E27FC236}">
                <a16:creationId xmlns:a16="http://schemas.microsoft.com/office/drawing/2014/main" id="{E20A5AB2-3C8E-42AF-B3C1-187C0B80BFC2}"/>
              </a:ext>
            </a:extLst>
          </p:cNvPr>
          <p:cNvCxnSpPr>
            <a:cxnSpLocks/>
            <a:stCxn id="2" idx="3"/>
            <a:endCxn id="12" idx="1"/>
          </p:cNvCxnSpPr>
          <p:nvPr/>
        </p:nvCxnSpPr>
        <p:spPr>
          <a:xfrm flipV="1">
            <a:off x="7899991" y="1730465"/>
            <a:ext cx="1463535" cy="1115850"/>
          </a:xfrm>
          <a:prstGeom prst="bentConnector3">
            <a:avLst>
              <a:gd name="adj1" fmla="val 50000"/>
            </a:avLst>
          </a:prstGeom>
          <a:ln w="76200">
            <a:solidFill>
              <a:srgbClr val="CC006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5C170A-0614-41EF-83C8-ADC71BCDF144}"/>
              </a:ext>
            </a:extLst>
          </p:cNvPr>
          <p:cNvCxnSpPr>
            <a:cxnSpLocks/>
            <a:stCxn id="2" idx="3"/>
            <a:endCxn id="13" idx="1"/>
          </p:cNvCxnSpPr>
          <p:nvPr/>
        </p:nvCxnSpPr>
        <p:spPr>
          <a:xfrm>
            <a:off x="7899991" y="2846315"/>
            <a:ext cx="1463535" cy="745953"/>
          </a:xfrm>
          <a:prstGeom prst="bentConnector3">
            <a:avLst>
              <a:gd name="adj1" fmla="val 50000"/>
            </a:avLst>
          </a:prstGeom>
          <a:ln w="76200">
            <a:solidFill>
              <a:srgbClr val="CC006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4E8BE93-8AD1-4436-8BF3-519279D8C74A}"/>
              </a:ext>
            </a:extLst>
          </p:cNvPr>
          <p:cNvCxnSpPr>
            <a:cxnSpLocks/>
            <a:stCxn id="2" idx="3"/>
            <a:endCxn id="14" idx="1"/>
          </p:cNvCxnSpPr>
          <p:nvPr/>
        </p:nvCxnSpPr>
        <p:spPr>
          <a:xfrm>
            <a:off x="7899991" y="2846315"/>
            <a:ext cx="1449062" cy="2638312"/>
          </a:xfrm>
          <a:prstGeom prst="bentConnector3">
            <a:avLst>
              <a:gd name="adj1" fmla="val 50000"/>
            </a:avLst>
          </a:prstGeom>
          <a:ln w="76200">
            <a:solidFill>
              <a:srgbClr val="CC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05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0B9D18A-462C-483F-9FBB-602613068FBC}"/>
              </a:ext>
            </a:extLst>
          </p:cNvPr>
          <p:cNvSpPr txBox="1">
            <a:spLocks/>
          </p:cNvSpPr>
          <p:nvPr/>
        </p:nvSpPr>
        <p:spPr>
          <a:xfrm>
            <a:off x="311239" y="79927"/>
            <a:ext cx="11715356" cy="733426"/>
          </a:xfrm>
          <a:prstGeom prst="rect">
            <a:avLst/>
          </a:prstGeom>
          <a:solidFill>
            <a:schemeClr val="accent5">
              <a:lumMod val="50000"/>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200" b="1" dirty="0">
                <a:solidFill>
                  <a:srgbClr val="FFFF00"/>
                </a:solidFill>
                <a:effectLst>
                  <a:outerShdw blurRad="38100" dist="38100" dir="2700000" algn="tl">
                    <a:srgbClr val="000000">
                      <a:alpha val="43137"/>
                    </a:srgbClr>
                  </a:outerShdw>
                </a:effectLst>
              </a:rPr>
              <a:t>Where the magic begins </a:t>
            </a:r>
          </a:p>
        </p:txBody>
      </p:sp>
      <p:sp>
        <p:nvSpPr>
          <p:cNvPr id="18" name="TextBox 17">
            <a:extLst>
              <a:ext uri="{FF2B5EF4-FFF2-40B4-BE49-F238E27FC236}">
                <a16:creationId xmlns:a16="http://schemas.microsoft.com/office/drawing/2014/main" id="{4A245642-060C-4469-9A71-AFC0D35FBA02}"/>
              </a:ext>
            </a:extLst>
          </p:cNvPr>
          <p:cNvSpPr txBox="1"/>
          <p:nvPr/>
        </p:nvSpPr>
        <p:spPr>
          <a:xfrm>
            <a:off x="2188920" y="1739561"/>
            <a:ext cx="444352" cy="707886"/>
          </a:xfrm>
          <a:prstGeom prst="rect">
            <a:avLst/>
          </a:prstGeom>
          <a:noFill/>
        </p:spPr>
        <p:txBody>
          <a:bodyPr wrap="none" rtlCol="0">
            <a:spAutoFit/>
          </a:bodyPr>
          <a:lstStyle/>
          <a:p>
            <a:r>
              <a:rPr lang="en-US" sz="4000" dirty="0"/>
              <a:t>1</a:t>
            </a:r>
          </a:p>
        </p:txBody>
      </p:sp>
      <p:sp>
        <p:nvSpPr>
          <p:cNvPr id="19" name="TextBox 18">
            <a:extLst>
              <a:ext uri="{FF2B5EF4-FFF2-40B4-BE49-F238E27FC236}">
                <a16:creationId xmlns:a16="http://schemas.microsoft.com/office/drawing/2014/main" id="{C4E6B167-27D3-414D-91BD-8A4B82C1C45F}"/>
              </a:ext>
            </a:extLst>
          </p:cNvPr>
          <p:cNvSpPr txBox="1"/>
          <p:nvPr/>
        </p:nvSpPr>
        <p:spPr>
          <a:xfrm>
            <a:off x="2188918" y="3904874"/>
            <a:ext cx="444352" cy="707886"/>
          </a:xfrm>
          <a:prstGeom prst="rect">
            <a:avLst/>
          </a:prstGeom>
          <a:noFill/>
        </p:spPr>
        <p:txBody>
          <a:bodyPr wrap="none" rtlCol="0">
            <a:spAutoFit/>
          </a:bodyPr>
          <a:lstStyle/>
          <a:p>
            <a:r>
              <a:rPr lang="en-US" sz="4000" dirty="0"/>
              <a:t>2</a:t>
            </a:r>
          </a:p>
        </p:txBody>
      </p:sp>
      <p:sp>
        <p:nvSpPr>
          <p:cNvPr id="20" name="TextBox 19">
            <a:extLst>
              <a:ext uri="{FF2B5EF4-FFF2-40B4-BE49-F238E27FC236}">
                <a16:creationId xmlns:a16="http://schemas.microsoft.com/office/drawing/2014/main" id="{599B56F9-BA78-4330-A43B-746BE09C0310}"/>
              </a:ext>
            </a:extLst>
          </p:cNvPr>
          <p:cNvSpPr txBox="1"/>
          <p:nvPr/>
        </p:nvSpPr>
        <p:spPr>
          <a:xfrm>
            <a:off x="2188919" y="6070187"/>
            <a:ext cx="444352" cy="707886"/>
          </a:xfrm>
          <a:prstGeom prst="rect">
            <a:avLst/>
          </a:prstGeom>
          <a:noFill/>
        </p:spPr>
        <p:txBody>
          <a:bodyPr wrap="none" rtlCol="0">
            <a:spAutoFit/>
          </a:bodyPr>
          <a:lstStyle/>
          <a:p>
            <a:r>
              <a:rPr lang="en-US" sz="4000" dirty="0"/>
              <a:t>3</a:t>
            </a:r>
          </a:p>
        </p:txBody>
      </p:sp>
      <p:pic>
        <p:nvPicPr>
          <p:cNvPr id="9" name="Picture 8">
            <a:extLst>
              <a:ext uri="{FF2B5EF4-FFF2-40B4-BE49-F238E27FC236}">
                <a16:creationId xmlns:a16="http://schemas.microsoft.com/office/drawing/2014/main" id="{3C54E7C9-527E-4CCC-AEFF-0C0FEEFAC8D9}"/>
              </a:ext>
            </a:extLst>
          </p:cNvPr>
          <p:cNvPicPr>
            <a:picLocks noChangeAspect="1"/>
          </p:cNvPicPr>
          <p:nvPr/>
        </p:nvPicPr>
        <p:blipFill>
          <a:blip r:embed="rId3"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352513" y="1436212"/>
            <a:ext cx="1300407" cy="1301491"/>
          </a:xfrm>
          <a:prstGeom prst="rect">
            <a:avLst/>
          </a:prstGeom>
        </p:spPr>
      </p:pic>
      <p:sp>
        <p:nvSpPr>
          <p:cNvPr id="11" name="TextBox 10">
            <a:extLst>
              <a:ext uri="{FF2B5EF4-FFF2-40B4-BE49-F238E27FC236}">
                <a16:creationId xmlns:a16="http://schemas.microsoft.com/office/drawing/2014/main" id="{9CA18F8E-F85B-43AC-8F75-A19E9A47BAAB}"/>
              </a:ext>
            </a:extLst>
          </p:cNvPr>
          <p:cNvSpPr txBox="1"/>
          <p:nvPr/>
        </p:nvSpPr>
        <p:spPr>
          <a:xfrm>
            <a:off x="2188918" y="3904874"/>
            <a:ext cx="444352" cy="707886"/>
          </a:xfrm>
          <a:prstGeom prst="rect">
            <a:avLst/>
          </a:prstGeom>
          <a:noFill/>
        </p:spPr>
        <p:txBody>
          <a:bodyPr wrap="none" rtlCol="0">
            <a:spAutoFit/>
          </a:bodyPr>
          <a:lstStyle/>
          <a:p>
            <a:r>
              <a:rPr lang="en-US" sz="4000" dirty="0"/>
              <a:t>2</a:t>
            </a:r>
          </a:p>
        </p:txBody>
      </p:sp>
      <p:sp>
        <p:nvSpPr>
          <p:cNvPr id="12" name="TextBox 11">
            <a:extLst>
              <a:ext uri="{FF2B5EF4-FFF2-40B4-BE49-F238E27FC236}">
                <a16:creationId xmlns:a16="http://schemas.microsoft.com/office/drawing/2014/main" id="{7400170A-2FE3-4045-9F10-FD5584E87121}"/>
              </a:ext>
            </a:extLst>
          </p:cNvPr>
          <p:cNvSpPr txBox="1"/>
          <p:nvPr/>
        </p:nvSpPr>
        <p:spPr>
          <a:xfrm>
            <a:off x="2188919" y="6070187"/>
            <a:ext cx="444352" cy="707886"/>
          </a:xfrm>
          <a:prstGeom prst="rect">
            <a:avLst/>
          </a:prstGeom>
          <a:noFill/>
        </p:spPr>
        <p:txBody>
          <a:bodyPr wrap="none" rtlCol="0">
            <a:spAutoFit/>
          </a:bodyPr>
          <a:lstStyle/>
          <a:p>
            <a:r>
              <a:rPr lang="en-US" sz="4000" dirty="0"/>
              <a:t>3</a:t>
            </a:r>
          </a:p>
        </p:txBody>
      </p:sp>
      <p:sp>
        <p:nvSpPr>
          <p:cNvPr id="14" name="Arrow: Right 13">
            <a:extLst>
              <a:ext uri="{FF2B5EF4-FFF2-40B4-BE49-F238E27FC236}">
                <a16:creationId xmlns:a16="http://schemas.microsoft.com/office/drawing/2014/main" id="{2018654C-F931-4635-924C-9643DEF0FA9A}"/>
              </a:ext>
            </a:extLst>
          </p:cNvPr>
          <p:cNvSpPr/>
          <p:nvPr/>
        </p:nvSpPr>
        <p:spPr>
          <a:xfrm>
            <a:off x="2617925" y="1923383"/>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5737AEB8-380D-489A-BC53-F12EC1B66E8F}"/>
              </a:ext>
            </a:extLst>
          </p:cNvPr>
          <p:cNvSpPr/>
          <p:nvPr/>
        </p:nvSpPr>
        <p:spPr>
          <a:xfrm>
            <a:off x="2633270" y="4095851"/>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D81C32CE-47FA-4455-AEE8-6816FF863C8C}"/>
              </a:ext>
            </a:extLst>
          </p:cNvPr>
          <p:cNvSpPr/>
          <p:nvPr/>
        </p:nvSpPr>
        <p:spPr>
          <a:xfrm>
            <a:off x="2633270" y="6254009"/>
            <a:ext cx="444352" cy="340242"/>
          </a:xfrm>
          <a:prstGeom prst="rightArrow">
            <a:avLst/>
          </a:prstGeom>
          <a:solidFill>
            <a:srgbClr val="FF0000"/>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2" name="Picture 21">
            <a:extLst>
              <a:ext uri="{FF2B5EF4-FFF2-40B4-BE49-F238E27FC236}">
                <a16:creationId xmlns:a16="http://schemas.microsoft.com/office/drawing/2014/main" id="{8791C5AE-47C0-4ACE-B5F4-38A6E10BAE99}"/>
              </a:ext>
            </a:extLst>
          </p:cNvPr>
          <p:cNvPicPr>
            <a:picLocks noChangeAspect="1"/>
          </p:cNvPicPr>
          <p:nvPr/>
        </p:nvPicPr>
        <p:blipFill>
          <a:blip r:embed="rId3"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669807" y="3771106"/>
            <a:ext cx="963463" cy="964266"/>
          </a:xfrm>
          <a:prstGeom prst="rect">
            <a:avLst/>
          </a:prstGeom>
        </p:spPr>
      </p:pic>
      <p:pic>
        <p:nvPicPr>
          <p:cNvPr id="23" name="Picture 22">
            <a:extLst>
              <a:ext uri="{FF2B5EF4-FFF2-40B4-BE49-F238E27FC236}">
                <a16:creationId xmlns:a16="http://schemas.microsoft.com/office/drawing/2014/main" id="{B894846A-721B-4D9D-AC84-3EFB11C762B9}"/>
              </a:ext>
            </a:extLst>
          </p:cNvPr>
          <p:cNvPicPr>
            <a:picLocks noChangeAspect="1"/>
          </p:cNvPicPr>
          <p:nvPr/>
        </p:nvPicPr>
        <p:blipFill>
          <a:blip r:embed="rId3" cstate="print">
            <a:alphaModFix amt="43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flipH="1">
            <a:off x="1901347" y="6032773"/>
            <a:ext cx="752237" cy="752864"/>
          </a:xfrm>
          <a:prstGeom prst="rect">
            <a:avLst/>
          </a:prstGeom>
        </p:spPr>
      </p:pic>
    </p:spTree>
    <p:extLst>
      <p:ext uri="{BB962C8B-B14F-4D97-AF65-F5344CB8AC3E}">
        <p14:creationId xmlns:p14="http://schemas.microsoft.com/office/powerpoint/2010/main" val="61750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976A8074-0F5F-4DCD-B590-DCEAD096E28D}"/>
              </a:ext>
            </a:extLst>
          </p:cNvPr>
          <p:cNvSpPr txBox="1">
            <a:spLocks/>
          </p:cNvSpPr>
          <p:nvPr/>
        </p:nvSpPr>
        <p:spPr>
          <a:xfrm>
            <a:off x="311239" y="248603"/>
            <a:ext cx="11715356" cy="73342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Comparison of Stock Prices in the Year 2020</a:t>
            </a:r>
          </a:p>
        </p:txBody>
      </p:sp>
      <p:pic>
        <p:nvPicPr>
          <p:cNvPr id="16" name="Picture 15" descr="Chart, line chart&#10;&#10;Description automatically generated">
            <a:extLst>
              <a:ext uri="{FF2B5EF4-FFF2-40B4-BE49-F238E27FC236}">
                <a16:creationId xmlns:a16="http://schemas.microsoft.com/office/drawing/2014/main" id="{DF30A771-79BA-4A2B-8C55-4C6B1DC35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450" y="1233995"/>
            <a:ext cx="8756933" cy="5473083"/>
          </a:xfrm>
          <a:prstGeom prst="rect">
            <a:avLst/>
          </a:prstGeom>
        </p:spPr>
      </p:pic>
    </p:spTree>
    <p:extLst>
      <p:ext uri="{BB962C8B-B14F-4D97-AF65-F5344CB8AC3E}">
        <p14:creationId xmlns:p14="http://schemas.microsoft.com/office/powerpoint/2010/main" val="1225144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9D18A-462C-483F-9FBB-602613068FBC}"/>
              </a:ext>
            </a:extLst>
          </p:cNvPr>
          <p:cNvSpPr txBox="1">
            <a:spLocks/>
          </p:cNvSpPr>
          <p:nvPr/>
        </p:nvSpPr>
        <p:spPr>
          <a:xfrm>
            <a:off x="716481" y="173010"/>
            <a:ext cx="4121889" cy="64596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3600" b="1" dirty="0">
                <a:solidFill>
                  <a:srgbClr val="FFFF00"/>
                </a:solidFill>
                <a:effectLst>
                  <a:outerShdw blurRad="38100" dist="38100" dir="2700000" algn="tl">
                    <a:srgbClr val="000000">
                      <a:alpha val="43137"/>
                    </a:srgbClr>
                  </a:outerShdw>
                </a:effectLst>
              </a:rPr>
              <a:t>Technology</a:t>
            </a:r>
          </a:p>
        </p:txBody>
      </p:sp>
      <p:grpSp>
        <p:nvGrpSpPr>
          <p:cNvPr id="44" name="Group 43">
            <a:extLst>
              <a:ext uri="{FF2B5EF4-FFF2-40B4-BE49-F238E27FC236}">
                <a16:creationId xmlns:a16="http://schemas.microsoft.com/office/drawing/2014/main" id="{6E5ADA56-3559-4E4E-8BB2-FE1F4A335609}"/>
              </a:ext>
            </a:extLst>
          </p:cNvPr>
          <p:cNvGrpSpPr/>
          <p:nvPr/>
        </p:nvGrpSpPr>
        <p:grpSpPr>
          <a:xfrm>
            <a:off x="326741" y="1654988"/>
            <a:ext cx="11782689" cy="4786898"/>
            <a:chOff x="326741" y="1654988"/>
            <a:chExt cx="11782689" cy="4786898"/>
          </a:xfrm>
        </p:grpSpPr>
        <p:pic>
          <p:nvPicPr>
            <p:cNvPr id="8" name="Picture 7" descr="Chart, bar chart, histogram&#10;&#10;Description automatically generated">
              <a:extLst>
                <a:ext uri="{FF2B5EF4-FFF2-40B4-BE49-F238E27FC236}">
                  <a16:creationId xmlns:a16="http://schemas.microsoft.com/office/drawing/2014/main" id="{E2A7F2A3-8E3E-4981-9C13-ACA90E79C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41" y="2742228"/>
              <a:ext cx="5919453" cy="3699658"/>
            </a:xfrm>
            <a:prstGeom prst="rect">
              <a:avLst/>
            </a:prstGeom>
          </p:spPr>
        </p:pic>
        <p:grpSp>
          <p:nvGrpSpPr>
            <p:cNvPr id="7" name="Group 6">
              <a:extLst>
                <a:ext uri="{FF2B5EF4-FFF2-40B4-BE49-F238E27FC236}">
                  <a16:creationId xmlns:a16="http://schemas.microsoft.com/office/drawing/2014/main" id="{AC008619-03CC-4DAC-A2F1-05A610F83E31}"/>
                </a:ext>
              </a:extLst>
            </p:cNvPr>
            <p:cNvGrpSpPr/>
            <p:nvPr/>
          </p:nvGrpSpPr>
          <p:grpSpPr>
            <a:xfrm>
              <a:off x="6411472" y="1654988"/>
              <a:ext cx="5697958" cy="4786898"/>
              <a:chOff x="272240" y="1980004"/>
              <a:chExt cx="5697958" cy="4786898"/>
            </a:xfrm>
          </p:grpSpPr>
          <p:pic>
            <p:nvPicPr>
              <p:cNvPr id="3" name="Picture 2" descr="Chart, scatter chart&#10;&#10;Description automatically generated">
                <a:extLst>
                  <a:ext uri="{FF2B5EF4-FFF2-40B4-BE49-F238E27FC236}">
                    <a16:creationId xmlns:a16="http://schemas.microsoft.com/office/drawing/2014/main" id="{80631B2D-27F1-4F2B-A733-D70AF415F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41" y="1980004"/>
                <a:ext cx="5697957" cy="4124902"/>
              </a:xfrm>
              <a:prstGeom prst="rect">
                <a:avLst/>
              </a:prstGeom>
            </p:spPr>
          </p:pic>
          <p:pic>
            <p:nvPicPr>
              <p:cNvPr id="6" name="Picture 5">
                <a:extLst>
                  <a:ext uri="{FF2B5EF4-FFF2-40B4-BE49-F238E27FC236}">
                    <a16:creationId xmlns:a16="http://schemas.microsoft.com/office/drawing/2014/main" id="{B1F16883-734C-48C3-B1EE-49FC798D90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240" y="6104906"/>
                <a:ext cx="5697957" cy="661996"/>
              </a:xfrm>
              <a:prstGeom prst="rect">
                <a:avLst/>
              </a:prstGeom>
            </p:spPr>
          </p:pic>
        </p:grpSp>
      </p:grpSp>
      <p:sp>
        <p:nvSpPr>
          <p:cNvPr id="15" name="TextBox 14">
            <a:extLst>
              <a:ext uri="{FF2B5EF4-FFF2-40B4-BE49-F238E27FC236}">
                <a16:creationId xmlns:a16="http://schemas.microsoft.com/office/drawing/2014/main" id="{7504855F-625F-4EDB-BD96-CFD12E2D8961}"/>
              </a:ext>
            </a:extLst>
          </p:cNvPr>
          <p:cNvSpPr txBox="1"/>
          <p:nvPr/>
        </p:nvSpPr>
        <p:spPr>
          <a:xfrm>
            <a:off x="677103" y="1374300"/>
            <a:ext cx="4893036"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Semiconductors and Semiconductor Equipment </a:t>
            </a:r>
            <a:endParaRPr lang="en-US" dirty="0"/>
          </a:p>
        </p:txBody>
      </p:sp>
      <p:sp>
        <p:nvSpPr>
          <p:cNvPr id="17" name="TextBox 16">
            <a:extLst>
              <a:ext uri="{FF2B5EF4-FFF2-40B4-BE49-F238E27FC236}">
                <a16:creationId xmlns:a16="http://schemas.microsoft.com/office/drawing/2014/main" id="{E3CA6047-D2E0-44EB-95D9-02D9235783AD}"/>
              </a:ext>
            </a:extLst>
          </p:cNvPr>
          <p:cNvSpPr txBox="1"/>
          <p:nvPr/>
        </p:nvSpPr>
        <p:spPr>
          <a:xfrm>
            <a:off x="689900" y="1757609"/>
            <a:ext cx="4982621"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Communications Equipment</a:t>
            </a:r>
            <a:endParaRPr lang="en-US" dirty="0"/>
          </a:p>
        </p:txBody>
      </p:sp>
      <p:sp>
        <p:nvSpPr>
          <p:cNvPr id="19" name="TextBox 18">
            <a:extLst>
              <a:ext uri="{FF2B5EF4-FFF2-40B4-BE49-F238E27FC236}">
                <a16:creationId xmlns:a16="http://schemas.microsoft.com/office/drawing/2014/main" id="{C1FFEFB4-EE3E-478E-B656-5F82F9E86C93}"/>
              </a:ext>
            </a:extLst>
          </p:cNvPr>
          <p:cNvSpPr txBox="1"/>
          <p:nvPr/>
        </p:nvSpPr>
        <p:spPr>
          <a:xfrm>
            <a:off x="689900" y="2126941"/>
            <a:ext cx="5025280"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Scientific &amp; Technical Instruments</a:t>
            </a:r>
            <a:endParaRPr lang="en-US" dirty="0"/>
          </a:p>
        </p:txBody>
      </p:sp>
      <p:sp>
        <p:nvSpPr>
          <p:cNvPr id="21" name="TextBox 20">
            <a:extLst>
              <a:ext uri="{FF2B5EF4-FFF2-40B4-BE49-F238E27FC236}">
                <a16:creationId xmlns:a16="http://schemas.microsoft.com/office/drawing/2014/main" id="{B43D63A0-D908-4B72-9C63-EB8098A16D66}"/>
              </a:ext>
            </a:extLst>
          </p:cNvPr>
          <p:cNvSpPr txBox="1"/>
          <p:nvPr/>
        </p:nvSpPr>
        <p:spPr>
          <a:xfrm>
            <a:off x="6091950" y="100396"/>
            <a:ext cx="3168503"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Electronic Components</a:t>
            </a:r>
            <a:endParaRPr lang="en-US" dirty="0"/>
          </a:p>
        </p:txBody>
      </p:sp>
      <p:sp>
        <p:nvSpPr>
          <p:cNvPr id="23" name="TextBox 22">
            <a:extLst>
              <a:ext uri="{FF2B5EF4-FFF2-40B4-BE49-F238E27FC236}">
                <a16:creationId xmlns:a16="http://schemas.microsoft.com/office/drawing/2014/main" id="{E6AD2582-19E0-43E8-984F-12B4554C9B02}"/>
              </a:ext>
            </a:extLst>
          </p:cNvPr>
          <p:cNvSpPr txBox="1"/>
          <p:nvPr/>
        </p:nvSpPr>
        <p:spPr>
          <a:xfrm>
            <a:off x="6091948" y="565626"/>
            <a:ext cx="3168503"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Computer Hardware</a:t>
            </a:r>
            <a:endParaRPr lang="en-US" dirty="0"/>
          </a:p>
        </p:txBody>
      </p:sp>
      <p:sp>
        <p:nvSpPr>
          <p:cNvPr id="25" name="TextBox 24">
            <a:extLst>
              <a:ext uri="{FF2B5EF4-FFF2-40B4-BE49-F238E27FC236}">
                <a16:creationId xmlns:a16="http://schemas.microsoft.com/office/drawing/2014/main" id="{52C069CB-2F86-43C3-A15F-050ADA11A936}"/>
              </a:ext>
            </a:extLst>
          </p:cNvPr>
          <p:cNvSpPr txBox="1"/>
          <p:nvPr/>
        </p:nvSpPr>
        <p:spPr>
          <a:xfrm>
            <a:off x="6091949" y="1052964"/>
            <a:ext cx="3168503"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Consumer Electronics</a:t>
            </a:r>
            <a:endParaRPr lang="en-US" dirty="0"/>
          </a:p>
        </p:txBody>
      </p:sp>
      <p:sp>
        <p:nvSpPr>
          <p:cNvPr id="27" name="TextBox 26">
            <a:extLst>
              <a:ext uri="{FF2B5EF4-FFF2-40B4-BE49-F238E27FC236}">
                <a16:creationId xmlns:a16="http://schemas.microsoft.com/office/drawing/2014/main" id="{A79E99E3-4B13-4A5A-9171-903B3EDAA637}"/>
              </a:ext>
            </a:extLst>
          </p:cNvPr>
          <p:cNvSpPr txBox="1"/>
          <p:nvPr/>
        </p:nvSpPr>
        <p:spPr>
          <a:xfrm>
            <a:off x="677103" y="986634"/>
            <a:ext cx="5038077" cy="36933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bg1"/>
                </a:solidFill>
                <a:effectLst/>
                <a:latin typeface="Slack-Lato"/>
              </a:rPr>
              <a:t>Software (Applications &amp; Infrastructure).</a:t>
            </a:r>
            <a:endParaRPr lang="en-US" dirty="0"/>
          </a:p>
        </p:txBody>
      </p:sp>
      <p:cxnSp>
        <p:nvCxnSpPr>
          <p:cNvPr id="29" name="Straight Arrow Connector 28">
            <a:extLst>
              <a:ext uri="{FF2B5EF4-FFF2-40B4-BE49-F238E27FC236}">
                <a16:creationId xmlns:a16="http://schemas.microsoft.com/office/drawing/2014/main" id="{82937725-4975-40F5-9AF6-14CE19AAD51C}"/>
              </a:ext>
            </a:extLst>
          </p:cNvPr>
          <p:cNvCxnSpPr>
            <a:cxnSpLocks/>
            <a:stCxn id="4" idx="1"/>
            <a:endCxn id="27" idx="1"/>
          </p:cNvCxnSpPr>
          <p:nvPr/>
        </p:nvCxnSpPr>
        <p:spPr>
          <a:xfrm rot="10800000" flipV="1">
            <a:off x="677103" y="495994"/>
            <a:ext cx="39378" cy="675306"/>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2BE93B48-DAF2-4A22-96E0-1B4059C44C66}"/>
              </a:ext>
            </a:extLst>
          </p:cNvPr>
          <p:cNvCxnSpPr>
            <a:cxnSpLocks/>
            <a:stCxn id="4" idx="1"/>
            <a:endCxn id="15" idx="1"/>
          </p:cNvCxnSpPr>
          <p:nvPr/>
        </p:nvCxnSpPr>
        <p:spPr>
          <a:xfrm rot="10800000" flipV="1">
            <a:off x="677103" y="495994"/>
            <a:ext cx="39378" cy="1062972"/>
          </a:xfrm>
          <a:prstGeom prst="bentConnector3">
            <a:avLst>
              <a:gd name="adj1" fmla="val 680527"/>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14730CD3-7DE1-4E2E-B5CC-477F4561616A}"/>
              </a:ext>
            </a:extLst>
          </p:cNvPr>
          <p:cNvCxnSpPr>
            <a:cxnSpLocks/>
            <a:stCxn id="4" idx="1"/>
            <a:endCxn id="17" idx="1"/>
          </p:cNvCxnSpPr>
          <p:nvPr/>
        </p:nvCxnSpPr>
        <p:spPr>
          <a:xfrm rot="10800000" flipV="1">
            <a:off x="689901" y="495993"/>
            <a:ext cx="26581" cy="1446281"/>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85F46261-48CB-48FF-8E25-4933E5E60981}"/>
              </a:ext>
            </a:extLst>
          </p:cNvPr>
          <p:cNvCxnSpPr>
            <a:cxnSpLocks/>
            <a:stCxn id="4" idx="1"/>
            <a:endCxn id="19" idx="1"/>
          </p:cNvCxnSpPr>
          <p:nvPr/>
        </p:nvCxnSpPr>
        <p:spPr>
          <a:xfrm rot="10800000" flipV="1">
            <a:off x="689901" y="495993"/>
            <a:ext cx="26581" cy="1815613"/>
          </a:xfrm>
          <a:prstGeom prst="bentConnector3">
            <a:avLst>
              <a:gd name="adj1" fmla="val 960013"/>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38" name="Straight Arrow Connector 37">
            <a:extLst>
              <a:ext uri="{FF2B5EF4-FFF2-40B4-BE49-F238E27FC236}">
                <a16:creationId xmlns:a16="http://schemas.microsoft.com/office/drawing/2014/main" id="{9CCA142D-193E-476D-9041-2BD4F1ECE7C1}"/>
              </a:ext>
            </a:extLst>
          </p:cNvPr>
          <p:cNvCxnSpPr>
            <a:cxnSpLocks/>
            <a:stCxn id="4" idx="3"/>
            <a:endCxn id="21" idx="1"/>
          </p:cNvCxnSpPr>
          <p:nvPr/>
        </p:nvCxnSpPr>
        <p:spPr>
          <a:xfrm flipV="1">
            <a:off x="4838370" y="285062"/>
            <a:ext cx="1253580" cy="210932"/>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40" name="Straight Arrow Connector 39">
            <a:extLst>
              <a:ext uri="{FF2B5EF4-FFF2-40B4-BE49-F238E27FC236}">
                <a16:creationId xmlns:a16="http://schemas.microsoft.com/office/drawing/2014/main" id="{B48375D0-1BA5-4D44-B5D0-F6C0458A0BF5}"/>
              </a:ext>
            </a:extLst>
          </p:cNvPr>
          <p:cNvCxnSpPr>
            <a:cxnSpLocks/>
          </p:cNvCxnSpPr>
          <p:nvPr/>
        </p:nvCxnSpPr>
        <p:spPr>
          <a:xfrm>
            <a:off x="4792319" y="495993"/>
            <a:ext cx="1345680" cy="243095"/>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cxnSp>
        <p:nvCxnSpPr>
          <p:cNvPr id="42" name="Straight Arrow Connector 41">
            <a:extLst>
              <a:ext uri="{FF2B5EF4-FFF2-40B4-BE49-F238E27FC236}">
                <a16:creationId xmlns:a16="http://schemas.microsoft.com/office/drawing/2014/main" id="{E9FC877D-D247-469B-9C47-A84AFDA3755F}"/>
              </a:ext>
            </a:extLst>
          </p:cNvPr>
          <p:cNvCxnSpPr>
            <a:cxnSpLocks/>
            <a:stCxn id="4" idx="3"/>
            <a:endCxn id="25" idx="1"/>
          </p:cNvCxnSpPr>
          <p:nvPr/>
        </p:nvCxnSpPr>
        <p:spPr>
          <a:xfrm>
            <a:off x="4838370" y="495994"/>
            <a:ext cx="1253579" cy="741636"/>
          </a:xfrm>
          <a:prstGeom prst="bentConnector3">
            <a:avLst>
              <a:gd name="adj1" fmla="val 50000"/>
            </a:avLst>
          </a:prstGeom>
          <a:ln>
            <a:solidFill>
              <a:srgbClr val="FFFF00"/>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603478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566</Words>
  <Application>Microsoft Office PowerPoint</Application>
  <PresentationFormat>Widescreen</PresentationFormat>
  <Paragraphs>96</Paragraphs>
  <Slides>18</Slides>
  <Notes>3</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DotumChe</vt:lpstr>
      <vt:lpstr>Agency FB</vt:lpstr>
      <vt:lpstr>Algerian</vt:lpstr>
      <vt:lpstr>Arial</vt:lpstr>
      <vt:lpstr>Bahnschrift Light SemiCondensed</vt:lpstr>
      <vt:lpstr>Bradley Hand ITC</vt:lpstr>
      <vt:lpstr>Calibri</vt:lpstr>
      <vt:lpstr>Calibri Light</vt:lpstr>
      <vt:lpstr>Courier New</vt:lpstr>
      <vt:lpstr>Open Sans Condensed</vt:lpstr>
      <vt:lpstr>Slack-Lato</vt:lpstr>
      <vt:lpstr>Wingdings</vt:lpstr>
      <vt:lpstr>Office Theme</vt:lpstr>
      <vt:lpstr>Winners in a  PANDEMIC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Winners in a PANDEMIC</dc:title>
  <dc:creator>Mercan Aslan</dc:creator>
  <cp:lastModifiedBy>Dave Grimmett</cp:lastModifiedBy>
  <cp:revision>40</cp:revision>
  <dcterms:created xsi:type="dcterms:W3CDTF">2020-12-19T16:09:14Z</dcterms:created>
  <dcterms:modified xsi:type="dcterms:W3CDTF">2020-12-23T04:24:27Z</dcterms:modified>
</cp:coreProperties>
</file>