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5" r:id="rId5"/>
    <p:sldId id="279" r:id="rId6"/>
    <p:sldId id="277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uQVYkGAINVDIIIykdkn28sat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5314BA-B89B-4323-95C9-1336D0DE91B1}">
  <a:tblStyle styleId="{EB5314BA-B89B-4323-95C9-1336D0DE91B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3" name="Google Shape;4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313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5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CQDs54KZwL8wkYqpxGFCpSUx_EFZuW0n#scrollTo=dtMH77oNvoHw" TargetMode="External"/><Relationship Id="rId5" Type="http://schemas.openxmlformats.org/officeDocument/2006/relationships/hyperlink" Target="https://pixabay.com/en/snake-green-cartoon-spotted-tail-306109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dogear6.com/2012/12/16/multiple-pings-listed-in-a-post/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1528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,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32" y="137187"/>
            <a:ext cx="4188823" cy="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00467" y="2775523"/>
            <a:ext cx="4188822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PROFESSIONAL CERTIFICATE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MACHINE LEARNING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3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6489577"/>
            <a:ext cx="4572000" cy="368423"/>
          </a:xfrm>
          <a:prstGeom prst="rect">
            <a:avLst/>
          </a:prstGeom>
          <a:solidFill>
            <a:srgbClr val="C482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67313" y="2775523"/>
            <a:ext cx="4376688" cy="136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dirty="0">
                <a:solidFill>
                  <a:srgbClr val="15284B"/>
                </a:solidFill>
                <a:latin typeface="Roboto"/>
                <a:ea typeface="Roboto"/>
                <a:sym typeface="Roboto"/>
              </a:rPr>
              <a:t>Andres Garcia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15284B"/>
                </a:solidFill>
                <a:latin typeface="Roboto"/>
                <a:ea typeface="Roboto"/>
                <a:cs typeface="Roboto"/>
                <a:sym typeface="Roboto"/>
              </a:rPr>
              <a:t>Capstone Presentation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15284B"/>
                </a:solidFill>
                <a:latin typeface="Roboto"/>
                <a:ea typeface="Roboto"/>
                <a:cs typeface="Roboto"/>
                <a:sym typeface="Roboto"/>
              </a:rPr>
              <a:t>Feb 25</a:t>
            </a:r>
            <a:r>
              <a:rPr lang="en-US" sz="2000" b="0" i="0" u="none" strike="noStrike" cap="none" dirty="0">
                <a:solidFill>
                  <a:srgbClr val="15284B"/>
                </a:solidFill>
                <a:latin typeface="Roboto"/>
                <a:ea typeface="Roboto"/>
                <a:cs typeface="Roboto"/>
                <a:sym typeface="Roboto"/>
              </a:rPr>
              <a:t>, 2023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1528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0" y="0"/>
            <a:ext cx="9144000" cy="1436645"/>
            <a:chOff x="0" y="0"/>
            <a:chExt cx="9144000" cy="1436645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0" y="0"/>
              <a:ext cx="9144000" cy="896645"/>
              <a:chOff x="0" y="0"/>
              <a:chExt cx="9144000" cy="896645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0" y="0"/>
                <a:ext cx="9144000" cy="896645"/>
              </a:xfrm>
              <a:prstGeom prst="rect">
                <a:avLst/>
              </a:prstGeom>
              <a:solidFill>
                <a:srgbClr val="152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3" name="Google Shape;123;p3" descr="Text, log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132" y="137187"/>
                <a:ext cx="4188823" cy="571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3"/>
              <p:cNvSpPr/>
              <p:nvPr/>
            </p:nvSpPr>
            <p:spPr>
              <a:xfrm>
                <a:off x="8815526" y="0"/>
                <a:ext cx="328474" cy="896645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0" y="896645"/>
              <a:ext cx="9144000" cy="540000"/>
              <a:chOff x="0" y="896645"/>
              <a:chExt cx="9144000" cy="540000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0" y="896645"/>
                <a:ext cx="9144000" cy="5400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"/>
              <p:cNvSpPr txBox="1"/>
              <p:nvPr/>
            </p:nvSpPr>
            <p:spPr>
              <a:xfrm>
                <a:off x="3947482" y="972869"/>
                <a:ext cx="1249061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100" b="1" i="0" u="none" strike="noStrike" cap="none" dirty="0">
                    <a:solidFill>
                      <a:srgbClr val="15284B"/>
                    </a:solidFill>
                    <a:latin typeface="Roboto"/>
                    <a:ea typeface="Roboto"/>
                    <a:cs typeface="Roboto"/>
                    <a:sym typeface="Roboto"/>
                  </a:rPr>
                  <a:t>AGENDA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" name="Google Shape;128;p3"/>
          <p:cNvSpPr txBox="1"/>
          <p:nvPr/>
        </p:nvSpPr>
        <p:spPr>
          <a:xfrm>
            <a:off x="586498" y="1658584"/>
            <a:ext cx="7810741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Capstone discussion on AI/ML Intrusion Detection System for Cybersecurity (IDS)</a:t>
            </a:r>
          </a:p>
          <a:p>
            <a:pPr marL="56515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Intrusion Detection Systems (IDS) and Intrusion Prevention Systems (IPS)</a:t>
            </a:r>
          </a:p>
          <a:p>
            <a:pPr marL="56515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Software Issues</a:t>
            </a:r>
          </a:p>
          <a:p>
            <a:pPr marL="56515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Conclusion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079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900"/>
            </a:pPr>
            <a:endParaRPr lang="en-US" sz="2000" b="1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E7D50CE-F801-1A73-2AFF-727232FB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622" y="3733256"/>
            <a:ext cx="5420139" cy="2837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9"/>
          <p:cNvGrpSpPr/>
          <p:nvPr/>
        </p:nvGrpSpPr>
        <p:grpSpPr>
          <a:xfrm>
            <a:off x="0" y="0"/>
            <a:ext cx="9144000" cy="1436645"/>
            <a:chOff x="0" y="0"/>
            <a:chExt cx="9144000" cy="1436645"/>
          </a:xfrm>
        </p:grpSpPr>
        <p:grpSp>
          <p:nvGrpSpPr>
            <p:cNvPr id="135" name="Google Shape;135;p9"/>
            <p:cNvGrpSpPr/>
            <p:nvPr/>
          </p:nvGrpSpPr>
          <p:grpSpPr>
            <a:xfrm>
              <a:off x="0" y="0"/>
              <a:ext cx="9144000" cy="896645"/>
              <a:chOff x="0" y="0"/>
              <a:chExt cx="9144000" cy="896645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0" y="0"/>
                <a:ext cx="9144000" cy="896645"/>
              </a:xfrm>
              <a:prstGeom prst="rect">
                <a:avLst/>
              </a:prstGeom>
              <a:solidFill>
                <a:srgbClr val="152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37" name="Google Shape;137;p9" descr="Text, log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132" y="137187"/>
                <a:ext cx="4188823" cy="571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138;p9"/>
              <p:cNvSpPr/>
              <p:nvPr/>
            </p:nvSpPr>
            <p:spPr>
              <a:xfrm>
                <a:off x="8815526" y="0"/>
                <a:ext cx="328474" cy="896645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9"/>
            <p:cNvGrpSpPr/>
            <p:nvPr/>
          </p:nvGrpSpPr>
          <p:grpSpPr>
            <a:xfrm>
              <a:off x="0" y="896645"/>
              <a:ext cx="9144000" cy="540000"/>
              <a:chOff x="0" y="896645"/>
              <a:chExt cx="9144000" cy="540000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0" y="896645"/>
                <a:ext cx="9144000" cy="5400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 txBox="1"/>
              <p:nvPr/>
            </p:nvSpPr>
            <p:spPr>
              <a:xfrm>
                <a:off x="1565429" y="972869"/>
                <a:ext cx="6013185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100" b="1" i="0" u="none" strike="noStrike" cap="none" dirty="0">
                    <a:solidFill>
                      <a:srgbClr val="15284B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INTRODUCTION – LEARNING FACILITATOR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3" name="Google Shape;143;p9"/>
          <p:cNvSpPr txBox="1"/>
          <p:nvPr/>
        </p:nvSpPr>
        <p:spPr>
          <a:xfrm>
            <a:off x="3690068" y="2304354"/>
            <a:ext cx="5211944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Vice President for Data and Technology products – Analytics, AI ML at </a:t>
            </a:r>
            <a:r>
              <a:rPr lang="en-US" sz="1400" b="0" i="0" u="none" strike="noStrike" cap="none" dirty="0" err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Dentsu</a:t>
            </a: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International.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Arial"/>
                <a:sym typeface="Roboto"/>
              </a:rPr>
              <a:t>Served as analytics manager, consultant and professor at various organizations.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Arial"/>
                <a:sym typeface="Roboto"/>
              </a:rPr>
              <a:t>Usually roped in to initiate and execute analytics practices, programs and projects.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Roboto"/>
              <a:ea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Arial"/>
                <a:sym typeface="Roboto"/>
              </a:rPr>
              <a:t>Authored a popular book on Project Management aligned to the University of Mumbai curriculum.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Roboto"/>
                <a:ea typeface="Roboto"/>
                <a:sym typeface="Roboto"/>
              </a:rPr>
              <a:t>Contributing author to the Project Management Body of Knowledge Seventh Ed.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333333"/>
                </a:solidFill>
                <a:latin typeface="Roboto"/>
                <a:ea typeface="Roboto"/>
                <a:cs typeface="Arial"/>
                <a:sym typeface="Roboto"/>
              </a:rPr>
              <a:t>Contributing member of the Python Software Foundation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7E2B-89B0-432F-8ACC-EF7652E4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084" y="5608858"/>
            <a:ext cx="1076459" cy="1031756"/>
          </a:xfrm>
          <a:prstGeom prst="rect">
            <a:avLst/>
          </a:prstGeom>
        </p:spPr>
      </p:pic>
      <p:sp>
        <p:nvSpPr>
          <p:cNvPr id="25" name="Google Shape;143;p9">
            <a:extLst>
              <a:ext uri="{FF2B5EF4-FFF2-40B4-BE49-F238E27FC236}">
                <a16:creationId xmlns:a16="http://schemas.microsoft.com/office/drawing/2014/main" id="{F5A8306B-8A53-4C8F-B575-061BE35F3B52}"/>
              </a:ext>
            </a:extLst>
          </p:cNvPr>
          <p:cNvSpPr txBox="1"/>
          <p:nvPr/>
        </p:nvSpPr>
        <p:spPr>
          <a:xfrm>
            <a:off x="3233547" y="6589729"/>
            <a:ext cx="5211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Logos belong to their respective owners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0" y="0"/>
            <a:ext cx="9144000" cy="1436645"/>
            <a:chOff x="0" y="0"/>
            <a:chExt cx="9144000" cy="1436645"/>
          </a:xfrm>
        </p:grpSpPr>
        <p:grpSp>
          <p:nvGrpSpPr>
            <p:cNvPr id="230" name="Google Shape;230;p13"/>
            <p:cNvGrpSpPr/>
            <p:nvPr/>
          </p:nvGrpSpPr>
          <p:grpSpPr>
            <a:xfrm>
              <a:off x="0" y="0"/>
              <a:ext cx="9144000" cy="896645"/>
              <a:chOff x="0" y="0"/>
              <a:chExt cx="9144000" cy="896645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0" y="0"/>
                <a:ext cx="9144000" cy="896645"/>
              </a:xfrm>
              <a:prstGeom prst="rect">
                <a:avLst/>
              </a:prstGeom>
              <a:solidFill>
                <a:srgbClr val="152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2" name="Google Shape;232;p13" descr="Text, log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132" y="137187"/>
                <a:ext cx="4188823" cy="571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3" name="Google Shape;233;p13"/>
              <p:cNvSpPr/>
              <p:nvPr/>
            </p:nvSpPr>
            <p:spPr>
              <a:xfrm>
                <a:off x="8815526" y="0"/>
                <a:ext cx="328474" cy="896645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3"/>
            <p:cNvGrpSpPr/>
            <p:nvPr/>
          </p:nvGrpSpPr>
          <p:grpSpPr>
            <a:xfrm>
              <a:off x="0" y="896645"/>
              <a:ext cx="9144000" cy="540000"/>
              <a:chOff x="0" y="896645"/>
              <a:chExt cx="9144000" cy="540000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0" y="896645"/>
                <a:ext cx="9144000" cy="5400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 txBox="1"/>
              <p:nvPr/>
            </p:nvSpPr>
            <p:spPr>
              <a:xfrm>
                <a:off x="1510937" y="972869"/>
                <a:ext cx="6122189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100" b="1" i="0" u="none" strike="noStrike" cap="none" dirty="0">
                    <a:solidFill>
                      <a:srgbClr val="15284B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p13"/>
          <p:cNvSpPr txBox="1"/>
          <p:nvPr/>
        </p:nvSpPr>
        <p:spPr>
          <a:xfrm>
            <a:off x="646175" y="1685558"/>
            <a:ext cx="8061600" cy="34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We’ll break into two groups.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 your capstone project with each other and discuss possibilities in terms of value, approach and get / offer feedback.</a:t>
            </a:r>
            <a:endParaRPr lang="en-US" sz="32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32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3"/>
          <p:cNvGrpSpPr/>
          <p:nvPr/>
        </p:nvGrpSpPr>
        <p:grpSpPr>
          <a:xfrm>
            <a:off x="0" y="0"/>
            <a:ext cx="9144000" cy="1436645"/>
            <a:chOff x="0" y="0"/>
            <a:chExt cx="9144000" cy="1436645"/>
          </a:xfrm>
        </p:grpSpPr>
        <p:grpSp>
          <p:nvGrpSpPr>
            <p:cNvPr id="416" name="Google Shape;416;p23"/>
            <p:cNvGrpSpPr/>
            <p:nvPr/>
          </p:nvGrpSpPr>
          <p:grpSpPr>
            <a:xfrm>
              <a:off x="0" y="0"/>
              <a:ext cx="9144000" cy="896645"/>
              <a:chOff x="0" y="0"/>
              <a:chExt cx="9144000" cy="896645"/>
            </a:xfrm>
          </p:grpSpPr>
          <p:sp>
            <p:nvSpPr>
              <p:cNvPr id="417" name="Google Shape;417;p23"/>
              <p:cNvSpPr/>
              <p:nvPr/>
            </p:nvSpPr>
            <p:spPr>
              <a:xfrm>
                <a:off x="0" y="0"/>
                <a:ext cx="9144000" cy="896645"/>
              </a:xfrm>
              <a:prstGeom prst="rect">
                <a:avLst/>
              </a:prstGeom>
              <a:solidFill>
                <a:srgbClr val="152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23" descr="Text, log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132" y="137187"/>
                <a:ext cx="4188823" cy="571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" name="Google Shape;419;p23"/>
              <p:cNvSpPr/>
              <p:nvPr/>
            </p:nvSpPr>
            <p:spPr>
              <a:xfrm>
                <a:off x="8815526" y="0"/>
                <a:ext cx="328474" cy="896645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420;p23"/>
            <p:cNvGrpSpPr/>
            <p:nvPr/>
          </p:nvGrpSpPr>
          <p:grpSpPr>
            <a:xfrm>
              <a:off x="0" y="896645"/>
              <a:ext cx="9144000" cy="540000"/>
              <a:chOff x="0" y="896645"/>
              <a:chExt cx="9144000" cy="540000"/>
            </a:xfrm>
          </p:grpSpPr>
          <p:sp>
            <p:nvSpPr>
              <p:cNvPr id="421" name="Google Shape;421;p23"/>
              <p:cNvSpPr/>
              <p:nvPr/>
            </p:nvSpPr>
            <p:spPr>
              <a:xfrm>
                <a:off x="0" y="896645"/>
                <a:ext cx="9144000" cy="5400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3"/>
              <p:cNvSpPr txBox="1"/>
              <p:nvPr/>
            </p:nvSpPr>
            <p:spPr>
              <a:xfrm>
                <a:off x="1117600" y="973814"/>
                <a:ext cx="7175140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100" b="1" dirty="0">
                    <a:solidFill>
                      <a:srgbClr val="15284B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INTERACTIVE UI WITH ML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FC80EE-2472-4A67-BB21-C7AFEB053D62}"/>
              </a:ext>
            </a:extLst>
          </p:cNvPr>
          <p:cNvSpPr txBox="1"/>
          <p:nvPr/>
        </p:nvSpPr>
        <p:spPr>
          <a:xfrm>
            <a:off x="518616" y="1706812"/>
            <a:ext cx="7985304" cy="61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+mj-lt"/>
                <a:ea typeface="Roboto"/>
                <a:cs typeface="Roboto"/>
                <a:sym typeface="Roboto"/>
              </a:rPr>
              <a:t>Lets code!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D298F-CCC9-4606-8F11-C61C8B80F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3431" y="3197067"/>
            <a:ext cx="4640175" cy="3286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A78F1-5FA4-6DC8-335B-6353D2965823}"/>
              </a:ext>
            </a:extLst>
          </p:cNvPr>
          <p:cNvSpPr txBox="1"/>
          <p:nvPr/>
        </p:nvSpPr>
        <p:spPr>
          <a:xfrm>
            <a:off x="655320" y="2458403"/>
            <a:ext cx="79853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https://colab.research.google.com/drive/1CQDs54KZwL8wkYqpxGFCpSUx_EFZuW0n#scrollTo=dtMH77oNvoHw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3"/>
          <p:cNvGrpSpPr/>
          <p:nvPr/>
        </p:nvGrpSpPr>
        <p:grpSpPr>
          <a:xfrm>
            <a:off x="0" y="0"/>
            <a:ext cx="9144000" cy="1436645"/>
            <a:chOff x="0" y="0"/>
            <a:chExt cx="9144000" cy="1436645"/>
          </a:xfrm>
        </p:grpSpPr>
        <p:grpSp>
          <p:nvGrpSpPr>
            <p:cNvPr id="416" name="Google Shape;416;p23"/>
            <p:cNvGrpSpPr/>
            <p:nvPr/>
          </p:nvGrpSpPr>
          <p:grpSpPr>
            <a:xfrm>
              <a:off x="0" y="0"/>
              <a:ext cx="9144000" cy="896645"/>
              <a:chOff x="0" y="0"/>
              <a:chExt cx="9144000" cy="896645"/>
            </a:xfrm>
          </p:grpSpPr>
          <p:sp>
            <p:nvSpPr>
              <p:cNvPr id="417" name="Google Shape;417;p23"/>
              <p:cNvSpPr/>
              <p:nvPr/>
            </p:nvSpPr>
            <p:spPr>
              <a:xfrm>
                <a:off x="0" y="0"/>
                <a:ext cx="9144000" cy="896645"/>
              </a:xfrm>
              <a:prstGeom prst="rect">
                <a:avLst/>
              </a:prstGeom>
              <a:solidFill>
                <a:srgbClr val="152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8" name="Google Shape;418;p23" descr="Text, logo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132" y="137187"/>
                <a:ext cx="4188823" cy="5715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" name="Google Shape;419;p23"/>
              <p:cNvSpPr/>
              <p:nvPr/>
            </p:nvSpPr>
            <p:spPr>
              <a:xfrm>
                <a:off x="8815526" y="0"/>
                <a:ext cx="328474" cy="896645"/>
              </a:xfrm>
              <a:prstGeom prst="rect">
                <a:avLst/>
              </a:prstGeom>
              <a:solidFill>
                <a:srgbClr val="C482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" name="Google Shape;420;p23"/>
            <p:cNvGrpSpPr/>
            <p:nvPr/>
          </p:nvGrpSpPr>
          <p:grpSpPr>
            <a:xfrm>
              <a:off x="0" y="896645"/>
              <a:ext cx="9144000" cy="540000"/>
              <a:chOff x="0" y="896645"/>
              <a:chExt cx="9144000" cy="540000"/>
            </a:xfrm>
          </p:grpSpPr>
          <p:sp>
            <p:nvSpPr>
              <p:cNvPr id="421" name="Google Shape;421;p23"/>
              <p:cNvSpPr/>
              <p:nvPr/>
            </p:nvSpPr>
            <p:spPr>
              <a:xfrm>
                <a:off x="0" y="896645"/>
                <a:ext cx="9144000" cy="5400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3"/>
              <p:cNvSpPr txBox="1"/>
              <p:nvPr/>
            </p:nvSpPr>
            <p:spPr>
              <a:xfrm>
                <a:off x="1117600" y="973814"/>
                <a:ext cx="7175140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US" sz="2100" b="1" i="0" u="none" strike="noStrike" cap="none" dirty="0">
                    <a:solidFill>
                      <a:srgbClr val="15284B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QUESTIONS?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987B4C-7A4D-4BD4-9E55-722142AE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4697" y="2575167"/>
            <a:ext cx="3160266" cy="4011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99764-8DD9-4A60-81BB-43DEA844E5DA}"/>
              </a:ext>
            </a:extLst>
          </p:cNvPr>
          <p:cNvSpPr txBox="1"/>
          <p:nvPr/>
        </p:nvSpPr>
        <p:spPr>
          <a:xfrm>
            <a:off x="235133" y="6586274"/>
            <a:ext cx="5387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dogear6.com/2012/12/16/multiple-pings-listed-in-a-post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232E5-E86C-401D-A6B9-2235BF330B15}"/>
              </a:ext>
            </a:extLst>
          </p:cNvPr>
          <p:cNvSpPr txBox="1"/>
          <p:nvPr/>
        </p:nvSpPr>
        <p:spPr>
          <a:xfrm>
            <a:off x="643006" y="1823229"/>
            <a:ext cx="457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Thank you for your involvement today.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And I wish you the very best that life has to offer.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See you next Monday.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C2E58-3981-4D7B-9FD4-EB2810599839}"/>
              </a:ext>
            </a:extLst>
          </p:cNvPr>
          <p:cNvSpPr txBox="1"/>
          <p:nvPr/>
        </p:nvSpPr>
        <p:spPr>
          <a:xfrm>
            <a:off x="6006740" y="1624599"/>
            <a:ext cx="1750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Arial"/>
                <a:sym typeface="Arial"/>
              </a:rPr>
              <a:t>Shoot!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97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227</Words>
  <Application>Microsoft Office PowerPoint</Application>
  <PresentationFormat>On-screen Show (4:3)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Georgia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Alexander</dc:creator>
  <cp:lastModifiedBy>Andres Garcia</cp:lastModifiedBy>
  <cp:revision>86</cp:revision>
  <dcterms:created xsi:type="dcterms:W3CDTF">2021-10-12T07:16:46Z</dcterms:created>
  <dcterms:modified xsi:type="dcterms:W3CDTF">2023-02-25T20:30:19Z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0x010100E57726F767DD7244ACBD9ADC2CE245B2</vt:lpwstr>
  </property>
</Properties>
</file>