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6.xml.rels" ContentType="application/vnd.openxmlformats-package.relationships+xml"/>
  <Override PartName="/ppt/notesSlides/notesSlide46.xml" ContentType="application/vnd.openxmlformats-officedocument.presentationml.notesSlide+xml"/>
  <Override PartName="/ppt/_rels/presentation.xml.rels" ContentType="application/vnd.openxmlformats-package.relationships+xml"/>
  <Override PartName="/ppt/media/image15.jpeg" ContentType="image/jpeg"/>
  <Override PartName="/ppt/media/image14.jpeg" ContentType="image/jpeg"/>
  <Override PartName="/ppt/media/image13.jpeg" ContentType="image/jpeg"/>
  <Override PartName="/ppt/media/image20.jpeg" ContentType="image/jpeg"/>
  <Override PartName="/ppt/media/image9.jpeg" ContentType="image/jpeg"/>
  <Override PartName="/ppt/media/image11.jpeg" ContentType="image/jpeg"/>
  <Override PartName="/ppt/media/image5.png" ContentType="image/png"/>
  <Override PartName="/ppt/media/image8.jpeg" ContentType="image/jpeg"/>
  <Override PartName="/ppt/media/image1.png" ContentType="image/png"/>
  <Override PartName="/ppt/media/image7.jpeg" ContentType="image/jpeg"/>
  <Override PartName="/ppt/media/image6.jpeg" ContentType="image/jpeg"/>
  <Override PartName="/ppt/media/image10.png" ContentType="image/png"/>
  <Override PartName="/ppt/media/image4.jpeg" ContentType="image/jpeg"/>
  <Override PartName="/ppt/media/image3.jpeg" ContentType="image/jpeg"/>
  <Override PartName="/ppt/media/image19.jpeg" ContentType="image/jpeg"/>
  <Override PartName="/ppt/media/image2.jpeg" ContentType="image/jpeg"/>
  <Override PartName="/ppt/media/image18.jpeg" ContentType="image/jpeg"/>
  <Override PartName="/ppt/media/image17.jpeg" ContentType="image/jpeg"/>
  <Override PartName="/ppt/media/image16.jpeg" ContentType="image/jpeg"/>
  <Override PartName="/ppt/media/image12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81.xml" ContentType="application/vnd.openxmlformats-officedocument.presentationml.slide+xml"/>
  <Override PartName="/ppt/slides/slide88.xml" ContentType="application/vnd.openxmlformats-officedocument.presentationml.slide+xml"/>
  <Override PartName="/ppt/slides/slide15.xml" ContentType="application/vnd.openxmlformats-officedocument.presentationml.slide+xml"/>
  <Override PartName="/ppt/slides/slide5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.xml" ContentType="application/vnd.openxmlformats-officedocument.presentationml.slide+xml"/>
  <Override PartName="/ppt/slides/slide67.xml" ContentType="application/vnd.openxmlformats-officedocument.presentationml.slide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38.xml" ContentType="application/vnd.openxmlformats-officedocument.presentationml.slide+xml"/>
  <Override PartName="/ppt/slides/slide75.xml" ContentType="application/vnd.openxmlformats-officedocument.presentationml.slide+xml"/>
  <Override PartName="/ppt/slides/slide46.xml" ContentType="application/vnd.openxmlformats-officedocument.presentationml.slide+xml"/>
  <Override PartName="/ppt/slides/slide83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54.xml" ContentType="application/vnd.openxmlformats-officedocument.presentationml.slide+xml"/>
  <Override PartName="/ppt/slides/slide91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3.xml" ContentType="application/vnd.openxmlformats-officedocument.presentationml.slide+xml"/>
  <Override PartName="/ppt/slides/slide69.xml" ContentType="application/vnd.openxmlformats-officedocument.presentationml.slide+xml"/>
  <Override PartName="/ppt/slides/slide33.xml" ContentType="application/vnd.openxmlformats-officedocument.presentationml.slide+xml"/>
  <Override PartName="/ppt/slides/slide70.xml" ContentType="application/vnd.openxmlformats-officedocument.presentationml.slide+xml"/>
  <Override PartName="/ppt/slides/slide77.xml" ContentType="application/vnd.openxmlformats-officedocument.presentationml.slide+xml"/>
  <Override PartName="/ppt/slides/slide41.xml" ContentType="application/vnd.openxmlformats-officedocument.presentationml.slide+xml"/>
  <Override PartName="/ppt/slides/slide48.xml" ContentType="application/vnd.openxmlformats-officedocument.presentationml.slide+xml"/>
  <Override PartName="/ppt/slides/slide85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56.xml" ContentType="application/vnd.openxmlformats-officedocument.presentationml.slide+xml"/>
  <Override PartName="/ppt/slides/slide93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5.xml" ContentType="application/vnd.openxmlformats-officedocument.presentationml.slide+xml"/>
  <Override PartName="/ppt/slides/slide35.xml" ContentType="application/vnd.openxmlformats-officedocument.presentationml.slide+xml"/>
  <Override PartName="/ppt/slides/slide72.xml" ContentType="application/vnd.openxmlformats-officedocument.presentationml.slide+xml"/>
  <Override PartName="/ppt/slides/slide79.xml" ContentType="application/vnd.openxmlformats-officedocument.presentationml.slide+xml"/>
  <Override PartName="/ppt/slides/slide43.xml" ContentType="application/vnd.openxmlformats-officedocument.presentationml.slide+xml"/>
  <Override PartName="/ppt/slides/slide80.xml" ContentType="application/vnd.openxmlformats-officedocument.presentationml.slide+xml"/>
  <Override PartName="/ppt/slides/slide87.xml" ContentType="application/vnd.openxmlformats-officedocument.presentationml.slide+xml"/>
  <Override PartName="/ppt/slides/slide14.xml" ContentType="application/vnd.openxmlformats-officedocument.presentationml.slide+xml"/>
  <Override PartName="/ppt/slides/slide5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37.xml" ContentType="application/vnd.openxmlformats-officedocument.presentationml.slide+xml"/>
  <Override PartName="/ppt/slides/slide74.xml" ContentType="application/vnd.openxmlformats-officedocument.presentationml.slide+xml"/>
  <Override PartName="/ppt/slides/slide45.xml" ContentType="application/vnd.openxmlformats-officedocument.presentationml.slide+xml"/>
  <Override PartName="/ppt/slides/slide82.xml" ContentType="application/vnd.openxmlformats-officedocument.presentationml.slide+xml"/>
  <Override PartName="/ppt/slides/slide89.xml" ContentType="application/vnd.openxmlformats-officedocument.presentationml.slide+xml"/>
  <Override PartName="/ppt/slides/slide16.xml" ContentType="application/vnd.openxmlformats-officedocument.presentationml.slide+xml"/>
  <Override PartName="/ppt/slides/slide53.xml" ContentType="application/vnd.openxmlformats-officedocument.presentationml.slide+xml"/>
  <Override PartName="/ppt/slides/slide90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2.xml" ContentType="application/vnd.openxmlformats-officedocument.presentationml.slide+xml"/>
  <Override PartName="/ppt/slides/slide68.xml" ContentType="application/vnd.openxmlformats-officedocument.presentationml.slide+xml"/>
  <Override PartName="/ppt/slides/slide9.xml" ContentType="application/vnd.openxmlformats-officedocument.presentationml.slide+xml"/>
  <Override PartName="/ppt/slides/slide32.xml" ContentType="application/vnd.openxmlformats-officedocument.presentationml.slide+xml"/>
  <Override PartName="/ppt/slides/slide39.xml" ContentType="application/vnd.openxmlformats-officedocument.presentationml.slide+xml"/>
  <Override PartName="/ppt/slides/slide76.xml" ContentType="application/vnd.openxmlformats-officedocument.presentationml.slide+xml"/>
  <Override PartName="/ppt/slides/slide40.xml" ContentType="application/vnd.openxmlformats-officedocument.presentationml.slide+xml"/>
  <Override PartName="/ppt/slides/slide47.xml" ContentType="application/vnd.openxmlformats-officedocument.presentationml.slide+xml"/>
  <Override PartName="/ppt/slides/slide84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55.xml" ContentType="application/vnd.openxmlformats-officedocument.presentationml.slide+xml"/>
  <Override PartName="/ppt/slides/slide9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4.xml" ContentType="application/vnd.openxmlformats-officedocument.presentationml.slide+xml"/>
  <Override PartName="/ppt/slides/slide34.xml" ContentType="application/vnd.openxmlformats-officedocument.presentationml.slide+xml"/>
  <Override PartName="/ppt/slides/slide71.xml" ContentType="application/vnd.openxmlformats-officedocument.presentationml.slide+xml"/>
  <Override PartName="/ppt/slides/slide78.xml" ContentType="application/vnd.openxmlformats-officedocument.presentationml.slide+xml"/>
  <Override PartName="/ppt/slides/slide42.xml" ContentType="application/vnd.openxmlformats-officedocument.presentationml.slide+xml"/>
  <Override PartName="/ppt/slides/slide49.xml" ContentType="application/vnd.openxmlformats-officedocument.presentationml.slide+xml"/>
  <Override PartName="/ppt/slides/slide86.xml" ContentType="application/vnd.openxmlformats-officedocument.presentationml.slide+xml"/>
  <Override PartName="/ppt/slides/slide13.xml" ContentType="application/vnd.openxmlformats-officedocument.presentationml.slide+xml"/>
  <Override PartName="/ppt/slides/slide50.xml" ContentType="application/vnd.openxmlformats-officedocument.presentationml.slide+xml"/>
  <Override PartName="/ppt/slides/_rels/slide52.xml.rels" ContentType="application/vnd.openxmlformats-package.relationships+xml"/>
  <Override PartName="/ppt/slides/_rels/slide89.xml.rels" ContentType="application/vnd.openxmlformats-package.relationships+xml"/>
  <Override PartName="/ppt/slides/_rels/slide9.xml.rels" ContentType="application/vnd.openxmlformats-package.relationships+xml"/>
  <Override PartName="/ppt/slides/_rels/slide37.xml.rels" ContentType="application/vnd.openxmlformats-package.relationships+xml"/>
  <Override PartName="/ppt/slides/_rels/slide18.xml.rels" ContentType="application/vnd.openxmlformats-package.relationships+xml"/>
  <Override PartName="/ppt/slides/_rels/slide73.xml.rels" ContentType="application/vnd.openxmlformats-package.relationships+xml"/>
  <Override PartName="/ppt/slides/_rels/slide21.xml.rels" ContentType="application/vnd.openxmlformats-package.relationships+xml"/>
  <Override PartName="/ppt/slides/_rels/slide54.xml.rels" ContentType="application/vnd.openxmlformats-package.relationships+xml"/>
  <Override PartName="/ppt/slides/_rels/slide39.xml.rels" ContentType="application/vnd.openxmlformats-package.relationships+xml"/>
  <Override PartName="/ppt/slides/_rels/slide90.xml.rels" ContentType="application/vnd.openxmlformats-package.relationships+xml"/>
  <Override PartName="/ppt/slides/_rels/slide75.xml.rels" ContentType="application/vnd.openxmlformats-package.relationships+xml"/>
  <Override PartName="/ppt/slides/_rels/slide23.xml.rels" ContentType="application/vnd.openxmlformats-package.relationships+xml"/>
  <Override PartName="/ppt/slides/_rels/slide56.xml.rels" ContentType="application/vnd.openxmlformats-package.relationships+xml"/>
  <Override PartName="/ppt/slides/_rels/slide92.xml.rels" ContentType="application/vnd.openxmlformats-package.relationships+xml"/>
  <Override PartName="/ppt/slides/_rels/slide40.xml.rels" ContentType="application/vnd.openxmlformats-package.relationships+xml"/>
  <Override PartName="/ppt/slides/_rels/slide25.xml.rels" ContentType="application/vnd.openxmlformats-package.relationships+xml"/>
  <Override PartName="/ppt/slides/_rels/slide58.xml.rels" ContentType="application/vnd.openxmlformats-package.relationships+xml"/>
  <Override PartName="/ppt/slides/_rels/slide61.xml.rels" ContentType="application/vnd.openxmlformats-package.relationships+xml"/>
  <Override PartName="/ppt/slides/_rels/slide94.xml.rels" ContentType="application/vnd.openxmlformats-package.relationships+xml"/>
  <Override PartName="/ppt/slides/_rels/slide42.xml.rels" ContentType="application/vnd.openxmlformats-package.relationships+xml"/>
  <Override PartName="/ppt/slides/_rels/slide2.xml.rels" ContentType="application/vnd.openxmlformats-package.relationships+xml"/>
  <Override PartName="/ppt/slides/_rels/slide63.xml.rels" ContentType="application/vnd.openxmlformats-package.relationships+xml"/>
  <Override PartName="/ppt/slides/_rels/slide11.xml.rels" ContentType="application/vnd.openxmlformats-package.relationships+xml"/>
  <Override PartName="/ppt/slides/_rels/slide44.xml.rels" ContentType="application/vnd.openxmlformats-package.relationships+xml"/>
  <Override PartName="/ppt/slides/_rels/slide77.xml.rels" ContentType="application/vnd.openxmlformats-package.relationships+xml"/>
  <Override PartName="/ppt/slides/_rels/slide80.xml.rels" ContentType="application/vnd.openxmlformats-package.relationships+xml"/>
  <Override PartName="/ppt/slides/_rels/slide13.xml.rels" ContentType="application/vnd.openxmlformats-package.relationships+xml"/>
  <Override PartName="/ppt/slides/_rels/slide46.xml.rels" ContentType="application/vnd.openxmlformats-package.relationships+xml"/>
  <Override PartName="/ppt/slides/_rels/slide79.xml.rels" ContentType="application/vnd.openxmlformats-package.relationships+xml"/>
  <Override PartName="/ppt/slides/_rels/slide27.xml.rels" ContentType="application/vnd.openxmlformats-package.relationships+xml"/>
  <Override PartName="/ppt/slides/_rels/slide82.xml.rels" ContentType="application/vnd.openxmlformats-package.relationships+xml"/>
  <Override PartName="/ppt/slides/_rels/slide30.xml.rels" ContentType="application/vnd.openxmlformats-package.relationships+xml"/>
  <Override PartName="/ppt/slides/_rels/slide48.xml.rels" ContentType="application/vnd.openxmlformats-package.relationships+xml"/>
  <Override PartName="/ppt/slides/_rels/slide51.xml.rels" ContentType="application/vnd.openxmlformats-package.relationships+xml"/>
  <Override PartName="/ppt/slides/_rels/slide29.xml.rels" ContentType="application/vnd.openxmlformats-package.relationships+xml"/>
  <Override PartName="/ppt/slides/_rels/slide84.xml.rels" ContentType="application/vnd.openxmlformats-package.relationships+xml"/>
  <Override PartName="/ppt/slides/_rels/slide32.xml.rels" ContentType="application/vnd.openxmlformats-package.relationships+xml"/>
  <Override PartName="/ppt/slides/_rels/slide4.xml.rels" ContentType="application/vnd.openxmlformats-package.relationships+xml"/>
  <Override PartName="/ppt/slides/_rels/slide65.xml.rels" ContentType="application/vnd.openxmlformats-package.relationships+xml"/>
  <Override PartName="/ppt/slides/_rels/slide86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67.xml.rels" ContentType="application/vnd.openxmlformats-package.relationships+xml"/>
  <Override PartName="/ppt/slides/_rels/slide15.xml.rels" ContentType="application/vnd.openxmlformats-package.relationships+xml"/>
  <Override PartName="/ppt/slides/_rels/slide70.xml.rels" ContentType="application/vnd.openxmlformats-package.relationships+xml"/>
  <Override PartName="/ppt/slides/_rels/slide88.xml.rels" ContentType="application/vnd.openxmlformats-package.relationships+xml"/>
  <Override PartName="/ppt/slides/_rels/slide36.xml.rels" ContentType="application/vnd.openxmlformats-package.relationships+xml"/>
  <Override PartName="/ppt/slides/_rels/slide8.xml.rels" ContentType="application/vnd.openxmlformats-package.relationships+xml"/>
  <Override PartName="/ppt/slides/_rels/slide69.xml.rels" ContentType="application/vnd.openxmlformats-package.relationships+xml"/>
  <Override PartName="/ppt/slides/_rels/slide17.xml.rels" ContentType="application/vnd.openxmlformats-package.relationships+xml"/>
  <Override PartName="/ppt/slides/_rels/slide72.xml.rels" ContentType="application/vnd.openxmlformats-package.relationships+xml"/>
  <Override PartName="/ppt/slides/_rels/slide20.xml.rels" ContentType="application/vnd.openxmlformats-package.relationships+xml"/>
  <Override PartName="/ppt/slides/_rels/slide53.xml.rels" ContentType="application/vnd.openxmlformats-package.relationships+xml"/>
  <Override PartName="/ppt/slides/_rels/slide38.xml.rels" ContentType="application/vnd.openxmlformats-package.relationships+xml"/>
  <Override PartName="/ppt/slides/_rels/slide19.xml.rels" ContentType="application/vnd.openxmlformats-package.relationships+xml"/>
  <Override PartName="/ppt/slides/_rels/slide74.xml.rels" ContentType="application/vnd.openxmlformats-package.relationships+xml"/>
  <Override PartName="/ppt/slides/_rels/slide22.xml.rels" ContentType="application/vnd.openxmlformats-package.relationships+xml"/>
  <Override PartName="/ppt/slides/_rels/slide55.xml.rels" ContentType="application/vnd.openxmlformats-package.relationships+xml"/>
  <Override PartName="/ppt/slides/_rels/slide91.xml.rels" ContentType="application/vnd.openxmlformats-package.relationships+xml"/>
  <Override PartName="/ppt/slides/_rels/slide76.xml.rels" ContentType="application/vnd.openxmlformats-package.relationships+xml"/>
  <Override PartName="/ppt/slides/_rels/slide24.xml.rels" ContentType="application/vnd.openxmlformats-package.relationships+xml"/>
  <Override PartName="/ppt/slides/_rels/slide57.xml.rels" ContentType="application/vnd.openxmlformats-package.relationships+xml"/>
  <Override PartName="/ppt/slides/_rels/slide60.xml.rels" ContentType="application/vnd.openxmlformats-package.relationships+xml"/>
  <Override PartName="/ppt/slides/_rels/slide93.xml.rels" ContentType="application/vnd.openxmlformats-package.relationships+xml"/>
  <Override PartName="/ppt/slides/_rels/slide41.xml.rels" ContentType="application/vnd.openxmlformats-package.relationships+xml"/>
  <Override PartName="/ppt/slides/_rels/slide26.xml.rels" ContentType="application/vnd.openxmlformats-package.relationships+xml"/>
  <Override PartName="/ppt/slides/_rels/slide59.xml.rels" ContentType="application/vnd.openxmlformats-package.relationships+xml"/>
  <Override PartName="/ppt/slides/_rels/slide1.xml.rels" ContentType="application/vnd.openxmlformats-package.relationships+xml"/>
  <Override PartName="/ppt/slides/_rels/slide62.xml.rels" ContentType="application/vnd.openxmlformats-package.relationships+xml"/>
  <Override PartName="/ppt/slides/_rels/slide10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64.xml.rels" ContentType="application/vnd.openxmlformats-package.relationships+xml"/>
  <Override PartName="/ppt/slides/_rels/slide12.xml.rels" ContentType="application/vnd.openxmlformats-package.relationships+xml"/>
  <Override PartName="/ppt/slides/_rels/slide45.xml.rels" ContentType="application/vnd.openxmlformats-package.relationships+xml"/>
  <Override PartName="/ppt/slides/_rels/slide78.xml.rels" ContentType="application/vnd.openxmlformats-package.relationships+xml"/>
  <Override PartName="/ppt/slides/_rels/slide81.xml.rels" ContentType="application/vnd.openxmlformats-package.relationships+xml"/>
  <Override PartName="/ppt/slides/_rels/slide47.xml.rels" ContentType="application/vnd.openxmlformats-package.relationships+xml"/>
  <Override PartName="/ppt/slides/_rels/slide28.xml.rels" ContentType="application/vnd.openxmlformats-package.relationships+xml"/>
  <Override PartName="/ppt/slides/_rels/slide50.xml.rels" ContentType="application/vnd.openxmlformats-package.relationships+xml"/>
  <Override PartName="/ppt/slides/_rels/slide83.xml.rels" ContentType="application/vnd.openxmlformats-package.relationships+xml"/>
  <Override PartName="/ppt/slides/_rels/slide31.xml.rels" ContentType="application/vnd.openxmlformats-package.relationships+xml"/>
  <Override PartName="/ppt/slides/_rels/slide49.xml.rels" ContentType="application/vnd.openxmlformats-package.relationships+xml"/>
  <Override PartName="/ppt/slides/_rels/slide85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66.xml.rels" ContentType="application/vnd.openxmlformats-package.relationships+xml"/>
  <Override PartName="/ppt/slides/_rels/slide14.xml.rels" ContentType="application/vnd.openxmlformats-package.relationships+xml"/>
  <Override PartName="/ppt/slides/_rels/slide87.xml.rels" ContentType="application/vnd.openxmlformats-package.relationships+xml"/>
  <Override PartName="/ppt/slides/_rels/slide35.xml.rels" ContentType="application/vnd.openxmlformats-package.relationships+xml"/>
  <Override PartName="/ppt/slides/_rels/slide7.xml.rels" ContentType="application/vnd.openxmlformats-package.relationships+xml"/>
  <Override PartName="/ppt/slides/_rels/slide68.xml.rels" ContentType="application/vnd.openxmlformats-package.relationships+xml"/>
  <Override PartName="/ppt/slides/_rels/slide16.xml.rels" ContentType="application/vnd.openxmlformats-package.relationships+xml"/>
  <Override PartName="/ppt/slides/_rels/slide71.xml.rels" ContentType="application/vnd.openxmlformats-package.relationships+xml"/>
  <Override PartName="/ppt/slides/slide57.xml" ContentType="application/vnd.openxmlformats-officedocument.presentationml.slide+xml"/>
  <Override PartName="/ppt/slides/slide94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5.xml" ContentType="application/vnd.openxmlformats-officedocument.presentationml.slide+xml"/>
  <Override PartName="/ppt/slides/slide6.xml" ContentType="application/vnd.openxmlformats-officedocument.presentationml.slide+xml"/>
  <Override PartName="/ppt/slides/slide36.xml" ContentType="application/vnd.openxmlformats-officedocument.presentationml.slide+xml"/>
  <Override PartName="/ppt/slides/slide73.xml" ContentType="application/vnd.openxmlformats-officedocument.presentationml.slide+xml"/>
  <Override PartName="/ppt/slides/slide44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slide" Target="slides/slide84.xml"/><Relationship Id="rId88" Type="http://schemas.openxmlformats.org/officeDocument/2006/relationships/slide" Target="slides/slide85.xml"/><Relationship Id="rId89" Type="http://schemas.openxmlformats.org/officeDocument/2006/relationships/slide" Target="slides/slide86.xml"/><Relationship Id="rId90" Type="http://schemas.openxmlformats.org/officeDocument/2006/relationships/slide" Target="slides/slide87.xml"/><Relationship Id="rId91" Type="http://schemas.openxmlformats.org/officeDocument/2006/relationships/slide" Target="slides/slide88.xml"/><Relationship Id="rId92" Type="http://schemas.openxmlformats.org/officeDocument/2006/relationships/slide" Target="slides/slide89.xml"/><Relationship Id="rId93" Type="http://schemas.openxmlformats.org/officeDocument/2006/relationships/slide" Target="slides/slide90.xml"/><Relationship Id="rId94" Type="http://schemas.openxmlformats.org/officeDocument/2006/relationships/slide" Target="slides/slide91.xml"/><Relationship Id="rId95" Type="http://schemas.openxmlformats.org/officeDocument/2006/relationships/slide" Target="slides/slide92.xml"/><Relationship Id="rId96" Type="http://schemas.openxmlformats.org/officeDocument/2006/relationships/slide" Target="slides/slide93.xml"/><Relationship Id="rId97" Type="http://schemas.openxmlformats.org/officeDocument/2006/relationships/slide" Target="slides/slide9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AU"/>
              <a:t>Click to edit the notes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AU"/>
              <a:t>&lt;header&gt;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AU"/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AU"/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5121C1B1-4181-41C1-9171-719161415121}" type="slidenum">
              <a:rPr lang="en-AU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/>
              <a:t>This is were you talk about your subsystem – describing what it does and some of the componens you will need – Put the system architecture that you  used in your preliminary designs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29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315101-31D1-4171-B121-8181E1B14151}" type="slidenum">
              <a:rPr lang="en-AU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30/05/12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61C1A1-D1C1-41B1-A1E1-01B171B12141}" type="slidenum">
              <a:rPr lang="en-AU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267640" y="188640"/>
            <a:ext cx="5184360" cy="4059000"/>
          </a:xfrm>
          <a:prstGeom prst="rect">
            <a:avLst/>
          </a:prstGeom>
        </p:spPr>
      </p:pic>
      <p:sp>
        <p:nvSpPr>
          <p:cNvPr id="43" name="CustomShape 1"/>
          <p:cNvSpPr/>
          <p:nvPr/>
        </p:nvSpPr>
        <p:spPr>
          <a:xfrm>
            <a:off x="971640" y="4149000"/>
            <a:ext cx="7651080" cy="801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AU" sz="4400">
                <a:solidFill>
                  <a:srgbClr val="000000"/>
                </a:solidFill>
                <a:latin typeface="Calibri"/>
              </a:rPr>
              <a:t>ENB354 ZEPHYR Project 2012</a:t>
            </a: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1043640" y="5085360"/>
            <a:ext cx="7651080" cy="801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AU" sz="4400">
                <a:solidFill>
                  <a:srgbClr val="000000"/>
                </a:solidFill>
                <a:latin typeface="Calibri"/>
              </a:rPr>
              <a:t>Group 4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3060000" y="116640"/>
            <a:ext cx="4536000" cy="1126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3200">
                <a:solidFill>
                  <a:srgbClr val="000000"/>
                </a:solidFill>
                <a:latin typeface="Calibri"/>
              </a:rPr>
              <a:t>Project Timeline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2" name="CustomShape 2"/>
          <p:cNvSpPr/>
          <p:nvPr/>
        </p:nvSpPr>
        <p:spPr>
          <a:xfrm>
            <a:off x="7019280" y="6551640"/>
            <a:ext cx="2124360" cy="257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Joshua Ham n8306214</a:t>
            </a:r>
            <a:endParaRPr/>
          </a:p>
        </p:txBody>
      </p:sp>
      <p:graphicFrame>
        <p:nvGraphicFramePr>
          <p:cNvPr id="73" name="Table 3"/>
          <p:cNvGraphicFramePr/>
          <p:nvPr/>
        </p:nvGraphicFramePr>
        <p:xfrm>
          <a:off x="0" y="980640"/>
          <a:ext cx="9143640" cy="5463720"/>
        </p:xfrm>
        <a:graphic>
          <a:graphicData uri="http://schemas.openxmlformats.org/drawingml/2006/table">
            <a:tbl>
              <a:tblPr/>
              <a:tblGrid>
                <a:gridCol w="1143000"/>
                <a:gridCol w="836640"/>
                <a:gridCol w="306000"/>
                <a:gridCol w="485640"/>
                <a:gridCol w="218880"/>
                <a:gridCol w="1583640"/>
                <a:gridCol w="1143000"/>
                <a:gridCol w="1089000"/>
                <a:gridCol w="1196640"/>
                <a:gridCol w="1141200"/>
              </a:tblGrid>
              <a:tr h="457560"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AU" sz="2400">
                          <a:solidFill>
                            <a:srgbClr val="000000"/>
                          </a:solidFill>
                          <a:latin typeface="Calibri"/>
                        </a:rPr>
                        <a:t>Project Phase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575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AU" sz="2000">
                          <a:solidFill>
                            <a:srgbClr val="000000"/>
                          </a:solidFill>
                          <a:latin typeface="Calibri"/>
                        </a:rPr>
                        <a:t>Design Phase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701640"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AU" sz="2000">
                          <a:solidFill>
                            <a:srgbClr val="000000"/>
                          </a:solidFill>
                          <a:latin typeface="Calibri"/>
                        </a:rPr>
                        <a:t>Construction and Testing Phase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70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anchor="ctr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AU" sz="2000">
                          <a:solidFill>
                            <a:srgbClr val="000000"/>
                          </a:solidFill>
                          <a:latin typeface="Calibri"/>
                        </a:rPr>
                        <a:t>Acceptance Tests</a:t>
                      </a:r>
                      <a:endParaRPr/>
                    </a:p>
                  </a:txBody>
                  <a:tcPr/>
                </a:tc>
              </a:tr>
              <a:tr h="45756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5756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823320"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AU" sz="2400">
                          <a:solidFill>
                            <a:srgbClr val="000000"/>
                          </a:solidFill>
                          <a:latin typeface="Calibri"/>
                        </a:rPr>
                        <a:t>Upcoming Tasks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6404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Acquire Hardware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57560"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Revise Design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57560">
                <a:tc>
                  <a:tcPr/>
                </a:tc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Construction/Setup of Components</a:t>
                      </a:r>
                      <a:endParaRPr/>
                    </a:p>
                  </a:txBody>
                  <a:tcPr/>
                </a:tc>
              </a:tr>
              <a:tr h="45756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5756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74" name="CustomShape 4"/>
          <p:cNvSpPr/>
          <p:nvPr/>
        </p:nvSpPr>
        <p:spPr>
          <a:xfrm>
            <a:off x="899640" y="6165360"/>
            <a:ext cx="79203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Full Timeline found on page 30 of the Project Management Plan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3060000" y="116640"/>
            <a:ext cx="4536000" cy="1126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3200">
                <a:solidFill>
                  <a:srgbClr val="000000"/>
                </a:solidFill>
                <a:latin typeface="Calibri"/>
              </a:rPr>
              <a:t>Project Timeline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1259640" y="1628640"/>
            <a:ext cx="7200360" cy="3381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AU">
                <a:solidFill>
                  <a:srgbClr val="000000"/>
                </a:solidFill>
                <a:latin typeface="Calibri"/>
              </a:rPr>
              <a:t> </a:t>
            </a:r>
            <a:r>
              <a:rPr lang="en-AU">
                <a:solidFill>
                  <a:srgbClr val="000000"/>
                </a:solidFill>
                <a:latin typeface="Calibri"/>
              </a:rPr>
              <a:t>Tasks taken from Work Breakdown Structure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AU">
                <a:solidFill>
                  <a:srgbClr val="000000"/>
                </a:solidFill>
                <a:latin typeface="Calibri"/>
              </a:rPr>
              <a:t> </a:t>
            </a:r>
            <a:r>
              <a:rPr lang="en-AU">
                <a:solidFill>
                  <a:srgbClr val="000000"/>
                </a:solidFill>
                <a:latin typeface="Calibri"/>
              </a:rPr>
              <a:t>Each Work Packet has been given a suitable amount of time to ensure they are completed on time.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AU">
                <a:solidFill>
                  <a:srgbClr val="000000"/>
                </a:solidFill>
                <a:latin typeface="Calibri"/>
              </a:rPr>
              <a:t> </a:t>
            </a:r>
            <a:r>
              <a:rPr lang="en-AU">
                <a:solidFill>
                  <a:srgbClr val="000000"/>
                </a:solidFill>
                <a:latin typeface="Calibri"/>
              </a:rPr>
              <a:t>A larger timeframe has been allocated for the “acquire hardware” work packet as parts may have long delivery times.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AU">
                <a:solidFill>
                  <a:srgbClr val="000000"/>
                </a:solidFill>
                <a:latin typeface="Calibri"/>
              </a:rPr>
              <a:t> </a:t>
            </a:r>
            <a:r>
              <a:rPr lang="en-AU">
                <a:solidFill>
                  <a:srgbClr val="000000"/>
                </a:solidFill>
                <a:latin typeface="Calibri"/>
              </a:rPr>
              <a:t>If a work Packet is finished earlier than expected this will enable later tasks to finish earlier.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7" name="CustomShape 3"/>
          <p:cNvSpPr/>
          <p:nvPr/>
        </p:nvSpPr>
        <p:spPr>
          <a:xfrm>
            <a:off x="7019280" y="6551640"/>
            <a:ext cx="2124360" cy="257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Joshua Ham n8306214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195640" y="0"/>
            <a:ext cx="5184360" cy="5778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AU" sz="3200">
                <a:solidFill>
                  <a:srgbClr val="000000"/>
                </a:solidFill>
                <a:latin typeface="Calibri"/>
              </a:rPr>
              <a:t>Project Budget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683640" y="620640"/>
            <a:ext cx="7848360" cy="3107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AU">
                <a:solidFill>
                  <a:srgbClr val="000000"/>
                </a:solidFill>
                <a:latin typeface="Calibri"/>
              </a:rPr>
              <a:t> </a:t>
            </a:r>
            <a:r>
              <a:rPr lang="en-AU">
                <a:solidFill>
                  <a:srgbClr val="000000"/>
                </a:solidFill>
                <a:latin typeface="Calibri"/>
              </a:rPr>
              <a:t>4 Budgets: Financial Budget, Weight Budget, Power Budget and Data Budget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AU">
                <a:solidFill>
                  <a:srgbClr val="000000"/>
                </a:solidFill>
                <a:latin typeface="Calibri"/>
              </a:rPr>
              <a:t> </a:t>
            </a:r>
            <a:r>
              <a:rPr lang="en-AU">
                <a:solidFill>
                  <a:srgbClr val="000000"/>
                </a:solidFill>
                <a:latin typeface="Calibri"/>
              </a:rPr>
              <a:t>Amounts have been drawn from initial background research and trade studies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AU">
                <a:solidFill>
                  <a:srgbClr val="000000"/>
                </a:solidFill>
                <a:latin typeface="Calibri"/>
              </a:rPr>
              <a:t> </a:t>
            </a:r>
            <a:r>
              <a:rPr lang="en-AU">
                <a:solidFill>
                  <a:srgbClr val="000000"/>
                </a:solidFill>
                <a:latin typeface="Calibri"/>
              </a:rPr>
              <a:t>Total Available amount is </a:t>
            </a:r>
            <a:r>
              <a:rPr b="1" lang="en-AU">
                <a:solidFill>
                  <a:srgbClr val="000000"/>
                </a:solidFill>
                <a:latin typeface="Calibri"/>
              </a:rPr>
              <a:t>$1600.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Financial Budget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80" name="Table 3"/>
          <p:cNvGraphicFramePr/>
          <p:nvPr/>
        </p:nvGraphicFramePr>
        <p:xfrm>
          <a:off x="323640" y="2781000"/>
          <a:ext cx="8496720" cy="3318480"/>
        </p:xfrm>
        <a:graphic>
          <a:graphicData uri="http://schemas.openxmlformats.org/drawingml/2006/table">
            <a:tbl>
              <a:tblPr/>
              <a:tblGrid>
                <a:gridCol w="3465000"/>
                <a:gridCol w="1498320"/>
                <a:gridCol w="1217160"/>
                <a:gridCol w="1182600"/>
                <a:gridCol w="1133640"/>
              </a:tblGrid>
              <a:tr h="30024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AU" sz="1400">
                          <a:solidFill>
                            <a:srgbClr val="ffffff"/>
                          </a:solidFill>
                          <a:latin typeface="Arial"/>
                          <a:ea typeface="Times New Roman"/>
                        </a:rPr>
                        <a:t>Sub-System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AU" sz="1400">
                          <a:solidFill>
                            <a:srgbClr val="ffffff"/>
                          </a:solidFill>
                          <a:latin typeface="Arial"/>
                          <a:ea typeface="Times New Roman"/>
                        </a:rPr>
                        <a:t>Minimum Amount Required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AU" sz="1400">
                          <a:solidFill>
                            <a:srgbClr val="ffffff"/>
                          </a:solidFill>
                          <a:latin typeface="Arial"/>
                          <a:ea typeface="Times New Roman"/>
                        </a:rPr>
                        <a:t>Amount Allocated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Money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Percent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Money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Percent</a:t>
                      </a:r>
                      <a:endParaRPr/>
                    </a:p>
                  </a:txBody>
                  <a:tcPr/>
                </a:tc>
              </a:tr>
              <a:tr h="30024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Collision Avoidance and Proximity control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$102.70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13.35%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$150.00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11.11%</a:t>
                      </a:r>
                      <a:endParaRPr/>
                    </a:p>
                  </a:txBody>
                  <a:tcPr/>
                </a:tc>
              </a:tr>
              <a:tr h="30024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Communications and CCS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$27.00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3.51%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$50.00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3.70%</a:t>
                      </a:r>
                      <a:endParaRPr/>
                    </a:p>
                  </a:txBody>
                  <a:tcPr/>
                </a:tc>
              </a:tr>
              <a:tr h="30024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Airframe and Payload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$112.50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14.63%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$400.00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29.63%</a:t>
                      </a:r>
                      <a:endParaRPr/>
                    </a:p>
                  </a:txBody>
                  <a:tcPr/>
                </a:tc>
              </a:tr>
              <a:tr h="30024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Propulsion and Power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$100.00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10.40%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$200.00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14.81%</a:t>
                      </a:r>
                      <a:endParaRPr/>
                    </a:p>
                  </a:txBody>
                  <a:tcPr/>
                </a:tc>
              </a:tr>
              <a:tr h="30024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Imagery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$83.19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10.82%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$120.00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8.89%</a:t>
                      </a:r>
                      <a:endParaRPr/>
                    </a:p>
                  </a:txBody>
                  <a:tcPr/>
                </a:tc>
              </a:tr>
              <a:tr h="30024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Control and Navigation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$109.81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14.28%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$150.00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11.11%</a:t>
                      </a:r>
                      <a:endParaRPr/>
                    </a:p>
                  </a:txBody>
                  <a:tcPr/>
                </a:tc>
              </a:tr>
              <a:tr h="30024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Communication interface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$254.00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33.02%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$280.00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20.74%</a:t>
                      </a:r>
                      <a:endParaRPr/>
                    </a:p>
                  </a:txBody>
                  <a:tcPr/>
                </a:tc>
              </a:tr>
              <a:tr h="55044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Total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$789.20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100.00%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$1,350.00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AU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100.00%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1" name="CustomShape 4"/>
          <p:cNvSpPr/>
          <p:nvPr/>
        </p:nvSpPr>
        <p:spPr>
          <a:xfrm>
            <a:off x="251640" y="6093360"/>
            <a:ext cx="889200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The Power, Weight and Data Budget can be found in the Project Management Plan, page 44.</a:t>
            </a:r>
            <a:endParaRPr/>
          </a:p>
        </p:txBody>
      </p:sp>
      <p:sp>
        <p:nvSpPr>
          <p:cNvPr id="82" name="CustomShape 5"/>
          <p:cNvSpPr/>
          <p:nvPr/>
        </p:nvSpPr>
        <p:spPr>
          <a:xfrm>
            <a:off x="7019280" y="6551640"/>
            <a:ext cx="2124360" cy="257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Joshua Ham n8306214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267640" y="476640"/>
            <a:ext cx="4824000" cy="1186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3600">
                <a:solidFill>
                  <a:srgbClr val="000000"/>
                </a:solidFill>
                <a:latin typeface="Calibri"/>
              </a:rPr>
              <a:t>Risk Management Plan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67640" y="1340640"/>
            <a:ext cx="7992360" cy="48754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Many Different Risks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Technical</a:t>
            </a:r>
            <a:endParaRPr/>
          </a:p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Schedule </a:t>
            </a:r>
            <a:endParaRPr/>
          </a:p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Health and Safety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Each group member has been involved in the development of the Risk Management Plan so they know their roles when it comes to minimizing these risks.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Each team member will discuss the major risks that could affect their subsystem.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The Risk management plan can be found in Folder 1</a:t>
            </a: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7019280" y="6551640"/>
            <a:ext cx="2124360" cy="257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Joshua Ham n8306214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195640" y="692640"/>
            <a:ext cx="5688360" cy="1064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3200">
                <a:solidFill>
                  <a:srgbClr val="000000"/>
                </a:solidFill>
                <a:latin typeface="Calibri"/>
              </a:rPr>
              <a:t>Interface Control Document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7019280" y="6551640"/>
            <a:ext cx="2124360" cy="257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Joshua Ham n8306214</a:t>
            </a: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611640" y="1484640"/>
            <a:ext cx="7848360" cy="58507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 </a:t>
            </a:r>
            <a:r>
              <a:rPr lang="en-AU">
                <a:solidFill>
                  <a:srgbClr val="000000"/>
                </a:solidFill>
                <a:latin typeface="Calibri"/>
              </a:rPr>
              <a:t>22 Different Interfaces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AU" sz="2000">
                <a:solidFill>
                  <a:srgbClr val="000000"/>
                </a:solidFill>
                <a:latin typeface="Calibri"/>
              </a:rPr>
              <a:t>Interface Types</a:t>
            </a:r>
            <a:endParaRPr/>
          </a:p>
          <a:p>
            <a:pPr algn="ctr"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Physical: - A plug or connector, bolts and screws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Electrical: -  Power, Voltage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Signal: - Signal or communication standard, voltage signal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Information: - Data types or structures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Each member will discuss their subsystems main interfaces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AU" sz="1600">
                <a:solidFill>
                  <a:srgbClr val="000000"/>
                </a:solidFill>
                <a:latin typeface="Calibri"/>
              </a:rPr>
              <a:t>Refer to the A4 handout “System Interfaces Diagram”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051640" y="1845000"/>
            <a:ext cx="5688360" cy="34412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AU" sz="4400">
                <a:solidFill>
                  <a:srgbClr val="000000"/>
                </a:solidFill>
                <a:latin typeface="Calibri"/>
              </a:rPr>
              <a:t>Airframe &amp; Payload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AU" sz="4400">
                <a:solidFill>
                  <a:srgbClr val="000000"/>
                </a:solidFill>
                <a:latin typeface="Calibri"/>
              </a:rPr>
              <a:t>Raymundo Garcia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7019280" y="6381360"/>
            <a:ext cx="2124360" cy="424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Raymundo Garcia n62389848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55640" y="332640"/>
            <a:ext cx="3600000" cy="821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400">
                <a:solidFill>
                  <a:srgbClr val="000000"/>
                </a:solidFill>
                <a:latin typeface="Calibri"/>
              </a:rPr>
              <a:t>High Level Objectives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539640" y="980640"/>
            <a:ext cx="7920360" cy="3137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i="1" lang="en-AU" sz="2000">
                <a:solidFill>
                  <a:srgbClr val="000000"/>
                </a:solidFill>
                <a:latin typeface="Calibri"/>
              </a:rPr>
              <a:t>What affects the airframe and payload subsystem?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1 &amp; 2: The Airframe must be able to hold and carry all the onboard systems.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3: The UAV must be able to deliver a rescue package to a survivor.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019280" y="6381360"/>
            <a:ext cx="2124360" cy="424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Raymundo Garcia n62389848</a:t>
            </a:r>
            <a:endParaRPr/>
          </a:p>
        </p:txBody>
      </p:sp>
      <p:sp>
        <p:nvSpPr>
          <p:cNvPr id="94" name="CustomShape 4"/>
          <p:cNvSpPr/>
          <p:nvPr/>
        </p:nvSpPr>
        <p:spPr>
          <a:xfrm>
            <a:off x="899640" y="3645000"/>
            <a:ext cx="6336360" cy="638280"/>
          </a:xfrm>
          <a:prstGeom prst="rect">
            <a:avLst/>
          </a:prstGeom>
          <a:solidFill>
            <a:srgbClr val="ffff00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List which HLO’s affect your subsystem and describe how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555640" y="548640"/>
            <a:ext cx="5328360" cy="5778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3200">
                <a:solidFill>
                  <a:srgbClr val="000000"/>
                </a:solidFill>
                <a:latin typeface="Calibri"/>
              </a:rPr>
              <a:t>System Requirements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683640" y="2061000"/>
            <a:ext cx="7776360" cy="4204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Req-1 </a:t>
            </a:r>
            <a:r>
              <a:rPr lang="en-AU">
                <a:solidFill>
                  <a:srgbClr val="000000"/>
                </a:solidFill>
                <a:latin typeface="Calibri"/>
              </a:rPr>
              <a:t>– The Airframe Shall be a dirigible.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b="1" i="1" lang="en-AU">
                <a:solidFill>
                  <a:srgbClr val="000000"/>
                </a:solidFill>
                <a:latin typeface="Calibri"/>
              </a:rPr>
              <a:t>Rationale - </a:t>
            </a:r>
            <a:r>
              <a:rPr lang="en-AU">
                <a:solidFill>
                  <a:srgbClr val="000000"/>
                </a:solidFill>
                <a:latin typeface="Calibri"/>
              </a:rPr>
              <a:t>This is a request of the client and can be traced from HLO 1, 2 &amp; 3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Req-45 </a:t>
            </a:r>
            <a:r>
              <a:rPr lang="en-AU">
                <a:solidFill>
                  <a:srgbClr val="000000"/>
                </a:solidFill>
                <a:latin typeface="Calibri"/>
              </a:rPr>
              <a:t>– The Package shall be delivered within 50cm of the survivor.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i="1" lang="en-AU">
                <a:solidFill>
                  <a:srgbClr val="000000"/>
                </a:solidFill>
                <a:latin typeface="Calibri"/>
              </a:rPr>
              <a:t>Rationale - </a:t>
            </a:r>
            <a:r>
              <a:rPr lang="en-AU">
                <a:solidFill>
                  <a:srgbClr val="000000"/>
                </a:solidFill>
                <a:latin typeface="Calibri"/>
              </a:rPr>
              <a:t>This is the request of the client and can be traced from HLO 3.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276000" y="476640"/>
            <a:ext cx="5400360" cy="942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800">
                <a:solidFill>
                  <a:srgbClr val="000000"/>
                </a:solidFill>
                <a:latin typeface="Calibri"/>
              </a:rPr>
              <a:t>System Architecture - Airframe</a:t>
            </a:r>
            <a:endParaRPr/>
          </a:p>
        </p:txBody>
      </p:sp>
      <p:pic>
        <p:nvPicPr>
          <p:cNvPr descr="" id="9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23640" y="1196640"/>
            <a:ext cx="8820000" cy="5030280"/>
          </a:xfrm>
          <a:prstGeom prst="rect">
            <a:avLst/>
          </a:prstGeom>
        </p:spPr>
      </p:pic>
      <p:sp>
        <p:nvSpPr>
          <p:cNvPr id="99" name="CustomShape 2"/>
          <p:cNvSpPr/>
          <p:nvPr/>
        </p:nvSpPr>
        <p:spPr>
          <a:xfrm>
            <a:off x="5148000" y="1196640"/>
            <a:ext cx="3995640" cy="3312000"/>
          </a:xfrm>
          <a:prstGeom prst="rect">
            <a:avLst/>
          </a:prstGeom>
          <a:solidFill>
            <a:srgbClr val="4f81bd"/>
          </a:solidFill>
          <a:ln w="57240">
            <a:solidFill>
              <a:srgbClr val="000000"/>
            </a:solidFill>
            <a:round/>
          </a:ln>
        </p:spPr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627640" y="332640"/>
            <a:ext cx="5400360" cy="942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800">
                <a:solidFill>
                  <a:srgbClr val="000000"/>
                </a:solidFill>
                <a:latin typeface="Calibri"/>
              </a:rPr>
              <a:t>System Architecture - Airframe</a:t>
            </a:r>
            <a:endParaRPr/>
          </a:p>
        </p:txBody>
      </p:sp>
      <p:pic>
        <p:nvPicPr>
          <p:cNvPr descr="" id="10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79640" y="882000"/>
            <a:ext cx="6408360" cy="5975640"/>
          </a:xfrm>
          <a:prstGeom prst="rect">
            <a:avLst/>
          </a:prstGeom>
        </p:spPr>
      </p:pic>
      <p:sp>
        <p:nvSpPr>
          <p:cNvPr id="102" name="CustomShape 2"/>
          <p:cNvSpPr/>
          <p:nvPr/>
        </p:nvSpPr>
        <p:spPr>
          <a:xfrm>
            <a:off x="4356000" y="3141000"/>
            <a:ext cx="2520000" cy="1944000"/>
          </a:xfrm>
          <a:prstGeom prst="rect">
            <a:avLst/>
          </a:prstGeom>
          <a:ln w="57240">
            <a:solidFill>
              <a:srgbClr val="000000"/>
            </a:solidFill>
            <a:round/>
          </a:ln>
        </p:spPr>
      </p:sp>
      <p:sp>
        <p:nvSpPr>
          <p:cNvPr id="103" name="CustomShape 3"/>
          <p:cNvSpPr/>
          <p:nvPr/>
        </p:nvSpPr>
        <p:spPr>
          <a:xfrm>
            <a:off x="1115640" y="5445360"/>
            <a:ext cx="7056360" cy="2009880"/>
          </a:xfrm>
          <a:prstGeom prst="rect">
            <a:avLst/>
          </a:prstGeom>
          <a:solidFill>
            <a:srgbClr val="ffff00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This is the system architecture with your subsystem highlighted so that the panel can see where your subsystem fits in with the whole system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The panel will have a hard copy of the full system architecture so if the one on your slides is a little blury its ok.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411640" y="548640"/>
            <a:ext cx="4788720" cy="1430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4400">
                <a:solidFill>
                  <a:srgbClr val="000000"/>
                </a:solidFill>
                <a:latin typeface="Calibri"/>
              </a:rPr>
              <a:t>The ZEPHYR Project</a:t>
            </a: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251640" y="1556640"/>
            <a:ext cx="8892000" cy="3748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	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Design, build, test and demonstrate a dirigible search and rescue platform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	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for ARCAA.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	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UAV must be designed for use in indoor disaster zones such as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	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earthquakes where personnel would be unable to enter safely.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	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rescue UAV will be able to autonomously navigate its way throughout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	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disaster zone and search for survivors.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	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If any survivors are found the rescue platform will then deliver a small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	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rescue package to the survivor.</a:t>
            </a:r>
            <a:endParaRPr/>
          </a:p>
        </p:txBody>
      </p:sp>
      <p:sp>
        <p:nvSpPr>
          <p:cNvPr id="47" name="CustomShape 3"/>
          <p:cNvSpPr/>
          <p:nvPr/>
        </p:nvSpPr>
        <p:spPr>
          <a:xfrm>
            <a:off x="7019280" y="6381360"/>
            <a:ext cx="2124360" cy="257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Joshua Ham n8306214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2699640" y="260640"/>
            <a:ext cx="5256360" cy="942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800">
                <a:solidFill>
                  <a:srgbClr val="000000"/>
                </a:solidFill>
                <a:latin typeface="Calibri"/>
              </a:rPr>
              <a:t>Subsystem Architecture - Airframe</a:t>
            </a:r>
            <a:endParaRPr/>
          </a:p>
        </p:txBody>
      </p:sp>
      <p:pic>
        <p:nvPicPr>
          <p:cNvPr descr="" id="10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51640" y="764640"/>
            <a:ext cx="8244000" cy="4680000"/>
          </a:xfrm>
          <a:prstGeom prst="rect">
            <a:avLst/>
          </a:prstGeom>
        </p:spPr>
      </p:pic>
      <p:sp>
        <p:nvSpPr>
          <p:cNvPr id="106" name="CustomShape 2"/>
          <p:cNvSpPr/>
          <p:nvPr/>
        </p:nvSpPr>
        <p:spPr>
          <a:xfrm>
            <a:off x="827640" y="5085360"/>
            <a:ext cx="7848360" cy="11876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All subsystems excluding the Ground Control Station will be position onboard the airframe.</a:t>
            </a:r>
            <a:endParaRPr/>
          </a:p>
        </p:txBody>
      </p:sp>
      <p:sp>
        <p:nvSpPr>
          <p:cNvPr id="107" name="CustomShape 3"/>
          <p:cNvSpPr/>
          <p:nvPr/>
        </p:nvSpPr>
        <p:spPr>
          <a:xfrm>
            <a:off x="7019280" y="6381360"/>
            <a:ext cx="2124360" cy="424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Raymundo Garcia n62389848</a:t>
            </a:r>
            <a:endParaRPr/>
          </a:p>
        </p:txBody>
      </p:sp>
      <p:sp>
        <p:nvSpPr>
          <p:cNvPr id="108" name="CustomShape 4"/>
          <p:cNvSpPr/>
          <p:nvPr/>
        </p:nvSpPr>
        <p:spPr>
          <a:xfrm>
            <a:off x="899640" y="4293000"/>
            <a:ext cx="7488360" cy="1186920"/>
          </a:xfrm>
          <a:prstGeom prst="rect">
            <a:avLst/>
          </a:prstGeom>
          <a:solidFill>
            <a:srgbClr val="ffff00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This is were you talk about your subsystem – describing what it does and some of the components you will need – Put the system architecture that you  used in your preliminary designs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2699640" y="260640"/>
            <a:ext cx="5256360" cy="942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800">
                <a:solidFill>
                  <a:srgbClr val="000000"/>
                </a:solidFill>
                <a:latin typeface="Calibri"/>
              </a:rPr>
              <a:t>Subsystem Architecture - Airframe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899640" y="4293000"/>
            <a:ext cx="7488360" cy="1186920"/>
          </a:xfrm>
          <a:prstGeom prst="rect">
            <a:avLst/>
          </a:prstGeom>
          <a:solidFill>
            <a:srgbClr val="ffff00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This is were you talk about your subsystem – describing what it does and some of the components you will need – Put the system architecture that you  used in your preliminary designs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763640" y="0"/>
            <a:ext cx="5328360" cy="5778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3200">
                <a:solidFill>
                  <a:srgbClr val="000000"/>
                </a:solidFill>
                <a:latin typeface="Calibri"/>
              </a:rPr>
              <a:t>Work Packages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2051640" y="2925000"/>
            <a:ext cx="7092000" cy="2649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400">
                <a:solidFill>
                  <a:srgbClr val="000000"/>
                </a:solidFill>
                <a:latin typeface="Calibri"/>
              </a:rPr>
              <a:t>Upcoming Work Packets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i="1" lang="en-AU">
                <a:solidFill>
                  <a:srgbClr val="000000"/>
                </a:solidFill>
                <a:latin typeface="Calibri"/>
              </a:rPr>
              <a:t>WP-AFP-04 Acquire Hardware: </a:t>
            </a:r>
            <a:r>
              <a:rPr lang="en-AU">
                <a:solidFill>
                  <a:srgbClr val="000000"/>
                </a:solidFill>
                <a:latin typeface="Calibri"/>
              </a:rPr>
              <a:t>Purchase and Acquire necessary hardware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To be completed before 16 July.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b="1" i="1" lang="en-AU">
                <a:solidFill>
                  <a:srgbClr val="000000"/>
                </a:solidFill>
                <a:latin typeface="Calibri"/>
              </a:rPr>
              <a:t>WP-AFP-07 Component Testing: </a:t>
            </a:r>
            <a:r>
              <a:rPr lang="en-AU">
                <a:solidFill>
                  <a:srgbClr val="000000"/>
                </a:solidFill>
                <a:latin typeface="Calibri"/>
              </a:rPr>
              <a:t>Test each component </a:t>
            </a:r>
            <a:endParaRPr/>
          </a:p>
          <a:p>
            <a:pPr>
              <a:lnSpc>
                <a:spcPct val="15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To be Completed before 1st august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2123640" y="620640"/>
            <a:ext cx="7236000" cy="2649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400">
                <a:solidFill>
                  <a:srgbClr val="000000"/>
                </a:solidFill>
                <a:latin typeface="Calibri"/>
              </a:rPr>
              <a:t>Completed Work Packets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WP-AFP-02 Trade Studies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- Collect and review information on the Airframe and Payload subsystem.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AU">
                <a:solidFill>
                  <a:srgbClr val="000000"/>
                </a:solidFill>
                <a:latin typeface="Calibri"/>
              </a:rPr>
              <a:t> </a:t>
            </a:r>
            <a:r>
              <a:rPr lang="en-AU">
                <a:solidFill>
                  <a:srgbClr val="000000"/>
                </a:solidFill>
                <a:latin typeface="Calibri"/>
              </a:rPr>
              <a:t>Investigate which products are best.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Completed on 10th May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4" name="CustomShape 4"/>
          <p:cNvSpPr/>
          <p:nvPr/>
        </p:nvSpPr>
        <p:spPr>
          <a:xfrm>
            <a:off x="7019280" y="6381360"/>
            <a:ext cx="2124360" cy="424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Raymundo Garcia n62389848</a:t>
            </a:r>
            <a:endParaRPr/>
          </a:p>
        </p:txBody>
      </p:sp>
      <p:pic>
        <p:nvPicPr>
          <p:cNvPr descr="" id="11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691280" cy="7064280"/>
          </a:xfrm>
          <a:prstGeom prst="rect">
            <a:avLst/>
          </a:prstGeom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259640" y="404640"/>
            <a:ext cx="7344360" cy="2649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400">
                <a:solidFill>
                  <a:srgbClr val="000000"/>
                </a:solidFill>
                <a:latin typeface="Calibri"/>
              </a:rPr>
              <a:t>Weight Budget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Overall Lifting Capacity 500grams. But a 24% margin of error was added. This brought the lifting capacity to 380grams.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Ray – Say something like “We developed a Weight budget to help manage the overall weight of the system”. Say that these weight estimates came about because of initial research and the trade studies.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-3348720" y="1124640"/>
            <a:ext cx="4715640" cy="3381480"/>
          </a:xfrm>
          <a:prstGeom prst="rect">
            <a:avLst/>
          </a:prstGeom>
          <a:solidFill>
            <a:srgbClr val="ffff00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I will be discussing the financial budget,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Ray – Will discuss the weight budget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Scott – The power budget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Craig – The Data budget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So if you don’t need to discuss a budget to worry.</a:t>
            </a:r>
            <a:endParaRPr/>
          </a:p>
        </p:txBody>
      </p:sp>
      <p:graphicFrame>
        <p:nvGraphicFramePr>
          <p:cNvPr id="118" name="Table 3"/>
          <p:cNvGraphicFramePr/>
          <p:nvPr/>
        </p:nvGraphicFramePr>
        <p:xfrm>
          <a:off x="755640" y="3141000"/>
          <a:ext cx="7992360" cy="3024000"/>
        </p:xfrm>
        <a:graphic>
          <a:graphicData uri="http://schemas.openxmlformats.org/drawingml/2006/table">
            <a:tbl>
              <a:tblPr/>
              <a:tblGrid>
                <a:gridCol w="3214800"/>
                <a:gridCol w="1462320"/>
                <a:gridCol w="911880"/>
                <a:gridCol w="1463040"/>
                <a:gridCol w="940320"/>
              </a:tblGrid>
              <a:tr h="295560">
                <a:tc>
                  <a:txBody>
                    <a:bodyPr bIns="0" lIns="60480" rIns="6048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AU" sz="10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</a:rPr>
                        <a:t>Sub-System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0480" rIns="6048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AU" sz="10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</a:rPr>
                        <a:t>Required Amount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0480" rIns="6048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AU" sz="10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</a:rPr>
                        <a:t>Actual Amount (380g)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cPr/>
                </a:tc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Weight (grams)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Percent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Weight (grams)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Percent</a:t>
                      </a:r>
                      <a:endParaRPr/>
                    </a:p>
                  </a:txBody>
                  <a:tcPr/>
                </a:tc>
              </a:tr>
              <a:tr h="295560"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Collision Avoidance and Proximity control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19.2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5.5%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20.9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5.5%</a:t>
                      </a:r>
                      <a:endParaRPr/>
                    </a:p>
                  </a:txBody>
                  <a:tcPr/>
                </a:tc>
              </a:tr>
              <a:tr h="295560"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Communications and CCS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7.3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2.2%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8.36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2.2%</a:t>
                      </a:r>
                      <a:endParaRPr/>
                    </a:p>
                  </a:txBody>
                  <a:tcPr/>
                </a:tc>
              </a:tr>
              <a:tr h="295560"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Airframe and Payload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15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4.4%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16.72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4.4%</a:t>
                      </a:r>
                      <a:endParaRPr/>
                    </a:p>
                  </a:txBody>
                  <a:tcPr/>
                </a:tc>
              </a:tr>
              <a:tr h="295560"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Propulsion and Power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223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64.5%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245.1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64.5%</a:t>
                      </a:r>
                      <a:endParaRPr/>
                    </a:p>
                  </a:txBody>
                  <a:tcPr/>
                </a:tc>
              </a:tr>
              <a:tr h="295560"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Imagery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20.4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5.9%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22.42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5.9%</a:t>
                      </a:r>
                      <a:endParaRPr/>
                    </a:p>
                  </a:txBody>
                  <a:tcPr/>
                </a:tc>
              </a:tr>
              <a:tr h="295560"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Control and Navigation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55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15.9%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60.42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15.9%</a:t>
                      </a:r>
                      <a:endParaRPr/>
                    </a:p>
                  </a:txBody>
                  <a:tcPr/>
                </a:tc>
              </a:tr>
              <a:tr h="295560"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Communication interface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5.5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1.6%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6.08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1.6%</a:t>
                      </a:r>
                      <a:endParaRPr/>
                    </a:p>
                  </a:txBody>
                  <a:tcPr/>
                </a:tc>
              </a:tr>
              <a:tr h="293400"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Total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345.4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100%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380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0480" rIns="6048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AU" sz="1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100%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Risk Management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Here List some of the risks that may affect your subsystem. Not health and safety risks but schedule or techinical risks. Such as if a part doesn’t arrive on time.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This is not that important and you can remove if you want. But u can put it in there if you want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Trade studies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	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457200" y="1600200"/>
            <a:ext cx="8229240" cy="2908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List here the outcomes of your trade study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What products you needed and which were chosen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3" name="CustomShape 3"/>
          <p:cNvSpPr/>
          <p:nvPr/>
        </p:nvSpPr>
        <p:spPr>
          <a:xfrm>
            <a:off x="1403640" y="3429000"/>
            <a:ext cx="6840360" cy="2284200"/>
          </a:xfrm>
          <a:prstGeom prst="rect">
            <a:avLst/>
          </a:prstGeom>
          <a:solidFill>
            <a:srgbClr val="ffff00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List the criteria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Say something like “ I did a trade study comparing different types of ______. By comparing each product according to the criteria the product that fitted the ____ subsystem the most was the ____.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Maybe add a picture of it or something like that. 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Interfaces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7019280" y="6381360"/>
            <a:ext cx="2124360" cy="424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Raymundo Garcia n62389848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1763640" y="1412640"/>
            <a:ext cx="6480360" cy="1461240"/>
          </a:xfrm>
          <a:prstGeom prst="rect">
            <a:avLst/>
          </a:prstGeom>
          <a:solidFill>
            <a:srgbClr val="ffff00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Here, Include some of your major interfaces; Diagrams or brief descriptions.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List which interface number it is and what it does. 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907640" y="476640"/>
            <a:ext cx="6048360" cy="942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800">
                <a:solidFill>
                  <a:srgbClr val="000000"/>
                </a:solidFill>
                <a:latin typeface="Calibri"/>
              </a:rPr>
              <a:t>Airframe Preliminary Designs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7019280" y="6381360"/>
            <a:ext cx="2124360" cy="424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Raymundo Garcia n62389848</a:t>
            </a:r>
            <a:endParaRPr/>
          </a:p>
        </p:txBody>
      </p:sp>
      <p:sp>
        <p:nvSpPr>
          <p:cNvPr id="129" name="CustomShape 3"/>
          <p:cNvSpPr/>
          <p:nvPr/>
        </p:nvSpPr>
        <p:spPr>
          <a:xfrm>
            <a:off x="755640" y="1989000"/>
            <a:ext cx="7776360" cy="3107160"/>
          </a:xfrm>
          <a:prstGeom prst="rect">
            <a:avLst/>
          </a:prstGeom>
          <a:solidFill>
            <a:srgbClr val="ffff00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Try to save as much time for this section.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Include your designs here. Try to limit your designs for each of your subsystems.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Explain each of your designs simply but enough to tell the listener what is going on in the designs. Don’t go too detailed. If your doing software designs, include a flowchart and describe the steps.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83640" y="19170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Payload Preliminary designs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7019280" y="6381360"/>
            <a:ext cx="2124360" cy="424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Raymundo Garcia n62389848</a:t>
            </a: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683640" y="3717000"/>
            <a:ext cx="7776360" cy="2284200"/>
          </a:xfrm>
          <a:prstGeom prst="rect">
            <a:avLst/>
          </a:prstGeom>
          <a:solidFill>
            <a:srgbClr val="ffff00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Include your designs here. Try to limit your designs for each of your subsystems.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Explain each of your designs simply but enough to tell the listener what is going on in the designs. Don’t go too detailed. If your doing software designs, include a flowchart and describe the steps.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115640" y="764640"/>
            <a:ext cx="7344360" cy="913320"/>
          </a:xfrm>
          <a:prstGeom prst="rect">
            <a:avLst/>
          </a:prstGeom>
          <a:solidFill>
            <a:srgbClr val="ffff00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Maybe give a brief summary of your previous slides: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Then introduce the next speaker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67640" y="908640"/>
            <a:ext cx="8496720" cy="63687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AU" sz="3200">
                <a:solidFill>
                  <a:srgbClr val="000000"/>
                </a:solidFill>
                <a:latin typeface="Calibri"/>
              </a:rPr>
              <a:t>Project High Level Objectives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AU" sz="2000">
                <a:solidFill>
                  <a:srgbClr val="000000"/>
                </a:solidFill>
                <a:latin typeface="Calibri"/>
              </a:rPr>
              <a:t>High Level Objective 1: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The UAV must: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AU">
                <a:solidFill>
                  <a:srgbClr val="000000"/>
                </a:solidFill>
                <a:latin typeface="Calibri"/>
              </a:rPr>
              <a:t> </a:t>
            </a:r>
            <a:r>
              <a:rPr lang="en-AU">
                <a:solidFill>
                  <a:srgbClr val="000000"/>
                </a:solidFill>
                <a:latin typeface="Calibri"/>
              </a:rPr>
              <a:t>Circumnavigate the disaster zone without colliding with walls or the floor.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AU">
                <a:solidFill>
                  <a:srgbClr val="000000"/>
                </a:solidFill>
                <a:latin typeface="Calibri"/>
              </a:rPr>
              <a:t> </a:t>
            </a:r>
            <a:r>
              <a:rPr lang="en-AU">
                <a:solidFill>
                  <a:srgbClr val="000000"/>
                </a:solidFill>
                <a:latin typeface="Calibri"/>
              </a:rPr>
              <a:t>Remain within 1m of the walls.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AU" sz="2000">
                <a:solidFill>
                  <a:srgbClr val="000000"/>
                </a:solidFill>
                <a:latin typeface="Calibri"/>
              </a:rPr>
              <a:t>High Level Objective 2: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The UAV must: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AU">
                <a:solidFill>
                  <a:srgbClr val="000000"/>
                </a:solidFill>
                <a:latin typeface="Calibri"/>
              </a:rPr>
              <a:t> </a:t>
            </a:r>
            <a:r>
              <a:rPr lang="en-AU">
                <a:solidFill>
                  <a:srgbClr val="000000"/>
                </a:solidFill>
                <a:latin typeface="Calibri"/>
              </a:rPr>
              <a:t>Autonomously search the disaster zone for distinctly coloured survivors.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AU">
                <a:solidFill>
                  <a:srgbClr val="000000"/>
                </a:solidFill>
                <a:latin typeface="Calibri"/>
              </a:rPr>
              <a:t>Locate survivors position and notify the Ground control station.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AU" sz="2000">
                <a:solidFill>
                  <a:srgbClr val="000000"/>
                </a:solidFill>
                <a:latin typeface="Calibri"/>
              </a:rPr>
              <a:t>High Level Objective 3:</a:t>
            </a:r>
            <a:endParaRPr/>
          </a:p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The UAV must: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AU">
                <a:solidFill>
                  <a:srgbClr val="000000"/>
                </a:solidFill>
                <a:latin typeface="Calibri"/>
              </a:rPr>
              <a:t>Deliver a rescue package to a designated survivor.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To ensure these objectives are fulfilled a suitable team of students has been chosen as group 4.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7019280" y="6309360"/>
            <a:ext cx="2124360" cy="257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Joshua Ham n8306214</a:t>
            </a:r>
            <a:endParaRPr/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31640" y="1772640"/>
            <a:ext cx="7056360" cy="17362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AU" sz="3600">
                <a:solidFill>
                  <a:srgbClr val="000000"/>
                </a:solidFill>
                <a:latin typeface="Calibri"/>
              </a:rPr>
              <a:t>Power &amp; Propulsion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AU" sz="3600">
                <a:solidFill>
                  <a:srgbClr val="000000"/>
                </a:solidFill>
                <a:latin typeface="Calibri"/>
              </a:rPr>
              <a:t>Scott Wong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7019280" y="6309360"/>
            <a:ext cx="2124360" cy="257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Scott Wong n6406468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55640" y="332640"/>
            <a:ext cx="3600000" cy="821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400">
                <a:solidFill>
                  <a:srgbClr val="000000"/>
                </a:solidFill>
                <a:latin typeface="Calibri"/>
              </a:rPr>
              <a:t>High Level Objectives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539640" y="980640"/>
            <a:ext cx="7920360" cy="6522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i="1" lang="en-AU" sz="2000">
                <a:solidFill>
                  <a:srgbClr val="000000"/>
                </a:solidFill>
                <a:latin typeface="Calibri"/>
              </a:rPr>
              <a:t>What affects the Power and Propulsion subsystem?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i="1" lang="en-AU" sz="2000">
                <a:solidFill>
                  <a:srgbClr val="000000"/>
                </a:solidFill>
                <a:latin typeface="Calibri"/>
              </a:rPr>
              <a:t>HLO 1 &amp; 2: 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Provide power and propulsion to enable the UAV to navigate throughout the room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i="1" lang="en-AU" sz="2000">
                <a:solidFill>
                  <a:srgbClr val="000000"/>
                </a:solidFill>
                <a:latin typeface="Calibri"/>
              </a:rPr>
              <a:t>HLO 3: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Provide power and propulsion to the systems to enable the UAV to deliver the payload in the position specified by the navigation system.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7019280" y="6309360"/>
            <a:ext cx="2124360" cy="257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Scott Wong n6406468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060000" y="404640"/>
            <a:ext cx="3600000" cy="821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400">
                <a:solidFill>
                  <a:srgbClr val="000000"/>
                </a:solidFill>
                <a:latin typeface="Calibri"/>
              </a:rPr>
              <a:t>System Requirements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251640" y="836640"/>
            <a:ext cx="8892000" cy="6399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Req-17 :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The Guidance, Navigation and Control subsystem shall provide control commands to the propulsion subsystem in order to move the airborne segment to a specified position.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Req-19: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The propulsion system shall be capable of changing the altitude of the airborne segment to a commanded altitude above the floor of the room.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Req – 20: 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The propulsion system shall be able to change the speed of the airborne segment to a commanded speed.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Req – 22: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The airborne segment shall avoid detected obstacles.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Req – 46: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The airborne segment shall be capable of completing the procedure of test case 1 within 10 minutes.</a:t>
            </a:r>
            <a:endParaRPr/>
          </a:p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Req – 47: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The airborne segment shall be capable of completing the procedure of test case 2 within 20 minutes.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System Architecture</a:t>
            </a:r>
            <a:endParaRPr/>
          </a:p>
        </p:txBody>
      </p:sp>
      <p:pic>
        <p:nvPicPr>
          <p:cNvPr descr="" id="14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-704880" y="1556640"/>
            <a:ext cx="9848520" cy="4352400"/>
          </a:xfrm>
          <a:prstGeom prst="rect">
            <a:avLst/>
          </a:prstGeom>
          <a:ln w="28440">
            <a:solidFill>
              <a:srgbClr val="000000"/>
            </a:solidFill>
            <a:round/>
          </a:ln>
        </p:spPr>
      </p:pic>
      <p:sp>
        <p:nvSpPr>
          <p:cNvPr id="143" name="CustomShape 2"/>
          <p:cNvSpPr/>
          <p:nvPr/>
        </p:nvSpPr>
        <p:spPr>
          <a:xfrm>
            <a:off x="5508000" y="3717000"/>
            <a:ext cx="3635640" cy="1872000"/>
          </a:xfrm>
          <a:prstGeom prst="rect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144" name="CustomShape 3"/>
          <p:cNvSpPr/>
          <p:nvPr/>
        </p:nvSpPr>
        <p:spPr>
          <a:xfrm>
            <a:off x="-324720" y="1845000"/>
            <a:ext cx="1944000" cy="1511640"/>
          </a:xfrm>
          <a:prstGeom prst="rect">
            <a:avLst/>
          </a:prstGeom>
          <a:ln w="38160">
            <a:solidFill>
              <a:srgbClr val="000000"/>
            </a:solidFill>
            <a:round/>
          </a:ln>
        </p:spPr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7019280" y="6309360"/>
            <a:ext cx="2124360" cy="257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Scott Wong n6406468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2699640" y="260640"/>
            <a:ext cx="5256360" cy="516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800">
                <a:solidFill>
                  <a:srgbClr val="000000"/>
                </a:solidFill>
                <a:latin typeface="Calibri"/>
              </a:rPr>
              <a:t>Subsystem Architecture</a:t>
            </a:r>
            <a:endParaRPr/>
          </a:p>
        </p:txBody>
      </p:sp>
      <p:sp>
        <p:nvSpPr>
          <p:cNvPr id="147" name="CustomShape 3"/>
          <p:cNvSpPr/>
          <p:nvPr/>
        </p:nvSpPr>
        <p:spPr>
          <a:xfrm>
            <a:off x="1331640" y="1340640"/>
            <a:ext cx="72723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Explain Subsystem Use the diagram from preliminary designs </a:t>
            </a:r>
            <a:endParaRPr/>
          </a:p>
        </p:txBody>
      </p:sp>
      <p:sp>
        <p:nvSpPr>
          <p:cNvPr id="148" name="CustomShape 4"/>
          <p:cNvSpPr/>
          <p:nvPr/>
        </p:nvSpPr>
        <p:spPr>
          <a:xfrm>
            <a:off x="899640" y="4293000"/>
            <a:ext cx="7488360" cy="1186920"/>
          </a:xfrm>
          <a:prstGeom prst="rect">
            <a:avLst/>
          </a:prstGeom>
          <a:solidFill>
            <a:srgbClr val="ffff00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This is were you talk about your subsystem – describing what it does and some of the components you will need – Put the system architecture that you  used in your preliminary designs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843640" y="188640"/>
            <a:ext cx="5328360" cy="516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800">
                <a:solidFill>
                  <a:srgbClr val="000000"/>
                </a:solidFill>
                <a:latin typeface="Calibri"/>
              </a:rPr>
              <a:t>Work Packages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7019280" y="6309360"/>
            <a:ext cx="2124360" cy="257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Scott Wong n6406468</a:t>
            </a:r>
            <a:endParaRPr/>
          </a:p>
        </p:txBody>
      </p:sp>
      <p:pic>
        <p:nvPicPr>
          <p:cNvPr descr="" id="15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0600" y="144000"/>
            <a:ext cx="1588680" cy="6669000"/>
          </a:xfrm>
          <a:prstGeom prst="rect">
            <a:avLst/>
          </a:prstGeom>
        </p:spPr>
      </p:pic>
      <p:sp>
        <p:nvSpPr>
          <p:cNvPr id="152" name="CustomShape 3"/>
          <p:cNvSpPr/>
          <p:nvPr/>
        </p:nvSpPr>
        <p:spPr>
          <a:xfrm>
            <a:off x="1907640" y="1124640"/>
            <a:ext cx="6750000" cy="6399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Choose 2 to talk about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 – (subsystem) – 01 Background Research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23rd of April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 – (subsystem)- 02 Trade Study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9th May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WP- (subsystem) – 03 Preliminary Design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24th 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 – (subsystem) -04 Acquire hardware 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16th July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WP-(subsystem) – 05 Revise Design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20th July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WP-(subsystem)-06 Component Construction/Setup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27th July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WP-Subsystem-07 Component Testing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1st august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WP-Subsystem-08 Component Integration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7th august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WP-subsystem-09 Subsystem setup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18th august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WP-subsystem-10 subsystem testing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25th august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WP-subsystem-11 primary integration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- 5th of September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331640" y="404640"/>
            <a:ext cx="7344360" cy="2375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400">
                <a:solidFill>
                  <a:srgbClr val="000000"/>
                </a:solidFill>
                <a:latin typeface="Calibri"/>
              </a:rPr>
              <a:t>Power Budget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Overall Lifting Capacity Overall voltage = 11.2v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Scott – Say something like “We developed a power budget to help manage the overall power of the system”. Say that these power estimates came about because of initial research and the trade studies.</a:t>
            </a:r>
            <a:endParaRPr/>
          </a:p>
        </p:txBody>
      </p:sp>
      <p:graphicFrame>
        <p:nvGraphicFramePr>
          <p:cNvPr id="154" name="Table 2"/>
          <p:cNvGraphicFramePr/>
          <p:nvPr/>
        </p:nvGraphicFramePr>
        <p:xfrm>
          <a:off x="1115640" y="3357000"/>
          <a:ext cx="7128360" cy="2952000"/>
        </p:xfrm>
        <a:graphic>
          <a:graphicData uri="http://schemas.openxmlformats.org/drawingml/2006/table">
            <a:tbl>
              <a:tblPr/>
              <a:tblGrid>
                <a:gridCol w="4894560"/>
                <a:gridCol w="2233800"/>
              </a:tblGrid>
              <a:tr h="32328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AU" sz="11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</a:rPr>
                        <a:t>Subsystem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AU" sz="11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</a:rPr>
                        <a:t>Required Amount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A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Voltage (V)</a:t>
                      </a:r>
                      <a:endParaRPr/>
                    </a:p>
                  </a:txBody>
                  <a:tcPr/>
                </a:tc>
              </a:tr>
              <a:tr h="32328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Collision Avoidance and Proximity control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  <a:tr h="32328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Communications 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4.5</a:t>
                      </a:r>
                      <a:endParaRPr/>
                    </a:p>
                  </a:txBody>
                  <a:tcPr/>
                </a:tc>
              </a:tr>
              <a:tr h="32328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Airframe and Payload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2328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Propulsion and Power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2328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Imagery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  <a:tr h="32328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Control and Navigation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4.2</a:t>
                      </a:r>
                      <a:endParaRPr/>
                    </a:p>
                  </a:txBody>
                  <a:tcPr/>
                </a:tc>
              </a:tr>
              <a:tr h="32292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Communication interface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Risk Management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Here List some of the risks that may affect your subsystem. Not health and safety risks but schedule or techinical risks. Such as if a part doesn’t arrive on time.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This is not that important and you can remove if you want. But u can put it in there if you want</a:t>
            </a:r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Trade studies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	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457200" y="1600200"/>
            <a:ext cx="8229240" cy="2908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List here the outcomes of your trade study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What products you needed and which were chosen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9" name="CustomShape 3"/>
          <p:cNvSpPr/>
          <p:nvPr/>
        </p:nvSpPr>
        <p:spPr>
          <a:xfrm>
            <a:off x="1403640" y="3429000"/>
            <a:ext cx="6840360" cy="2284200"/>
          </a:xfrm>
          <a:prstGeom prst="rect">
            <a:avLst/>
          </a:prstGeom>
          <a:solidFill>
            <a:srgbClr val="ffff00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List the criteria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Say something like “ I did a trade study comparing different types of ______. By comparing each product according to the criteria the product that fitted the ____ subsystem the most was the ____.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Maybe add a picture of it or something like that. </a:t>
            </a:r>
            <a:endParaRPr/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Interfaces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7019280" y="6381360"/>
            <a:ext cx="2124360" cy="424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Raymundo Garcia n62389848</a:t>
            </a:r>
            <a:endParaRPr/>
          </a:p>
        </p:txBody>
      </p:sp>
      <p:sp>
        <p:nvSpPr>
          <p:cNvPr id="162" name="CustomShape 3"/>
          <p:cNvSpPr/>
          <p:nvPr/>
        </p:nvSpPr>
        <p:spPr>
          <a:xfrm>
            <a:off x="1763640" y="1412640"/>
            <a:ext cx="6480360" cy="1461240"/>
          </a:xfrm>
          <a:prstGeom prst="rect">
            <a:avLst/>
          </a:prstGeom>
          <a:solidFill>
            <a:srgbClr val="ffff00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Here, Include some of your major interfaces; Diagrams or brief descriptions.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List which interface number it is and what it does. 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611640" y="404640"/>
            <a:ext cx="8152920" cy="10054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Group 4 – Team Members</a:t>
            </a:r>
            <a:endParaRPr/>
          </a:p>
        </p:txBody>
      </p:sp>
      <p:graphicFrame>
        <p:nvGraphicFramePr>
          <p:cNvPr id="51" name="Table 2"/>
          <p:cNvGraphicFramePr/>
          <p:nvPr/>
        </p:nvGraphicFramePr>
        <p:xfrm>
          <a:off x="0" y="1484640"/>
          <a:ext cx="9143640" cy="5040360"/>
        </p:xfrm>
        <a:graphic>
          <a:graphicData uri="http://schemas.openxmlformats.org/drawingml/2006/table">
            <a:tbl>
              <a:tblPr/>
              <a:tblGrid>
                <a:gridCol w="1887480"/>
                <a:gridCol w="3998160"/>
                <a:gridCol w="971640"/>
                <a:gridCol w="2286360"/>
              </a:tblGrid>
              <a:tr h="11530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>
                          <a:solidFill>
                            <a:srgbClr val="ffffff"/>
                          </a:solidFill>
                          <a:latin typeface="Calibri"/>
                        </a:rPr>
                        <a:t>Name: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>
                          <a:solidFill>
                            <a:srgbClr val="ffffff"/>
                          </a:solidFill>
                          <a:latin typeface="Calibri"/>
                        </a:rPr>
                        <a:t>Role within Group: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>
                          <a:solidFill>
                            <a:srgbClr val="ffffff"/>
                          </a:solidFill>
                          <a:latin typeface="Calibri"/>
                        </a:rPr>
                        <a:t>Year of Study: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>
                          <a:solidFill>
                            <a:srgbClr val="ffffff"/>
                          </a:solidFill>
                          <a:latin typeface="Calibri"/>
                        </a:rPr>
                        <a:t>Degree:</a:t>
                      </a:r>
                      <a:endParaRPr/>
                    </a:p>
                  </a:txBody>
                  <a:tcPr/>
                </a:tc>
              </a:tr>
              <a:tr h="6224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Joshua Ham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Project Manager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2nd 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Aerospace Avionics</a:t>
                      </a:r>
                      <a:endParaRPr/>
                    </a:p>
                  </a:txBody>
                  <a:tcPr/>
                </a:tc>
              </a:tr>
              <a:tr h="6224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Craig Maher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Ground Control Station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3rd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Software Engineering</a:t>
                      </a:r>
                      <a:endParaRPr/>
                    </a:p>
                  </a:txBody>
                  <a:tcPr/>
                </a:tc>
              </a:tr>
              <a:tr h="6224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Raymundo Garcia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Airframe &amp; Payload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3rd 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Aerospace Avionics</a:t>
                      </a:r>
                      <a:endParaRPr/>
                    </a:p>
                  </a:txBody>
                  <a:tcPr/>
                </a:tc>
              </a:tr>
              <a:tr h="6224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Scott Wong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Power &amp; Propulsion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3rd 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Aerospace Avionics</a:t>
                      </a:r>
                      <a:endParaRPr/>
                    </a:p>
                  </a:txBody>
                  <a:tcPr/>
                </a:tc>
              </a:tr>
              <a:tr h="6224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Sophie Taylor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Guidance, Navigation &amp; Control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3rd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Aerospace Avionics</a:t>
                      </a:r>
                      <a:endParaRPr/>
                    </a:p>
                  </a:txBody>
                  <a:tcPr/>
                </a:tc>
              </a:tr>
              <a:tr h="6224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Fazl Alabodi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Proximity Control &amp; Collision Avoidance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3rd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Aerospace Avionics</a:t>
                      </a:r>
                      <a:endParaRPr/>
                    </a:p>
                  </a:txBody>
                  <a:tcPr/>
                </a:tc>
              </a:tr>
              <a:tr h="6224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Alexander Leong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Image Processing 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3rd 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Software Engineering</a:t>
                      </a:r>
                      <a:endParaRPr/>
                    </a:p>
                  </a:txBody>
                  <a:tcPr/>
                </a:tc>
              </a:tr>
              <a:tr h="6224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Jonathan Wai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Communications Interface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3rd 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Software Engineering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CustomShape 3"/>
          <p:cNvSpPr/>
          <p:nvPr/>
        </p:nvSpPr>
        <p:spPr>
          <a:xfrm>
            <a:off x="7019280" y="6551640"/>
            <a:ext cx="2124360" cy="257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Joshua Ham n8306214</a:t>
            </a:r>
            <a:endParaRPr/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907640" y="476640"/>
            <a:ext cx="6048360" cy="516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800">
                <a:solidFill>
                  <a:srgbClr val="000000"/>
                </a:solidFill>
                <a:latin typeface="Calibri"/>
              </a:rPr>
              <a:t>Power Preliminary Designs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7019280" y="6381360"/>
            <a:ext cx="2124360" cy="424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Raymundo Garcia n62389848</a:t>
            </a:r>
            <a:endParaRPr/>
          </a:p>
        </p:txBody>
      </p:sp>
      <p:sp>
        <p:nvSpPr>
          <p:cNvPr id="165" name="CustomShape 3"/>
          <p:cNvSpPr/>
          <p:nvPr/>
        </p:nvSpPr>
        <p:spPr>
          <a:xfrm>
            <a:off x="755640" y="1989000"/>
            <a:ext cx="7776360" cy="3107160"/>
          </a:xfrm>
          <a:prstGeom prst="rect">
            <a:avLst/>
          </a:prstGeom>
          <a:solidFill>
            <a:srgbClr val="ffff00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Try to save as much time for this section.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Include your designs here. Try to limit your designs for each of your subsystems.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Explain each of your designs simply but enough to tell the listener what is going on in the designs. Don’t go too detailed. If your doing software designs, include a flowchart and describe the steps.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907640" y="476640"/>
            <a:ext cx="6048360" cy="942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800">
                <a:solidFill>
                  <a:srgbClr val="000000"/>
                </a:solidFill>
                <a:latin typeface="Calibri"/>
              </a:rPr>
              <a:t>Propulsion Preliminary Designs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7019280" y="6381360"/>
            <a:ext cx="2124360" cy="424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Raymundo Garcia n62389848</a:t>
            </a:r>
            <a:endParaRPr/>
          </a:p>
        </p:txBody>
      </p:sp>
      <p:sp>
        <p:nvSpPr>
          <p:cNvPr id="168" name="CustomShape 3"/>
          <p:cNvSpPr/>
          <p:nvPr/>
        </p:nvSpPr>
        <p:spPr>
          <a:xfrm>
            <a:off x="755640" y="1989000"/>
            <a:ext cx="7776360" cy="3107160"/>
          </a:xfrm>
          <a:prstGeom prst="rect">
            <a:avLst/>
          </a:prstGeom>
          <a:solidFill>
            <a:srgbClr val="ffff00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Try to save as much time for this section.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Include your designs here. Try to limit your designs for each of your subsystems.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Explain each of your designs simply but enough to tell the listener what is going on in the designs. Don’t go too detailed. If your doing software designs, include a flowchart and describe the steps.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619640" y="1412640"/>
            <a:ext cx="6408360" cy="22842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AU" sz="3600">
                <a:solidFill>
                  <a:srgbClr val="000000"/>
                </a:solidFill>
                <a:latin typeface="Calibri"/>
              </a:rPr>
              <a:t>Guidance, Navigation &amp; Control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AU" sz="3600">
                <a:solidFill>
                  <a:srgbClr val="000000"/>
                </a:solidFill>
                <a:latin typeface="Calibri"/>
              </a:rPr>
              <a:t>Sophie Taylor 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6372360" y="6488640"/>
            <a:ext cx="277128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Sophie Taylor n6362575</a:t>
            </a:r>
            <a:endParaRPr/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755640" y="332640"/>
            <a:ext cx="3600000" cy="821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400">
                <a:solidFill>
                  <a:srgbClr val="000000"/>
                </a:solidFill>
                <a:latin typeface="Calibri"/>
              </a:rPr>
              <a:t>High Level Objectives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539640" y="980640"/>
            <a:ext cx="7920360" cy="6583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i="1" lang="en-AU" sz="2000">
                <a:solidFill>
                  <a:srgbClr val="000000"/>
                </a:solidFill>
                <a:latin typeface="Calibri"/>
              </a:rPr>
              <a:t>What affects the GNC subsystem?</a:t>
            </a:r>
            <a:endParaRPr/>
          </a:p>
          <a:p>
            <a:pPr>
              <a:lnSpc>
                <a:spcPct val="100000"/>
              </a:lnSpc>
            </a:pPr>
            <a:r>
              <a:rPr b="1" i="1" lang="en-AU" sz="2000">
                <a:solidFill>
                  <a:srgbClr val="000000"/>
                </a:solidFill>
                <a:latin typeface="Calibri"/>
              </a:rPr>
              <a:t>Everything.</a:t>
            </a:r>
            <a:endParaRPr/>
          </a:p>
          <a:p>
            <a:pPr>
              <a:lnSpc>
                <a:spcPct val="100000"/>
              </a:lnSpc>
            </a:pPr>
            <a:r>
              <a:rPr b="1" i="1" lang="en-AU" sz="2000">
                <a:solidFill>
                  <a:srgbClr val="000000"/>
                </a:solidFill>
                <a:latin typeface="Calibri"/>
              </a:rPr>
              <a:t>HLO 1 : 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Ensures the UAV navigates its way around the room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Control the propulsion system and the give current position of UAV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i="1" lang="en-AU" sz="2000">
                <a:solidFill>
                  <a:srgbClr val="000000"/>
                </a:solidFill>
                <a:latin typeface="Calibri"/>
              </a:rPr>
              <a:t>HLO 2: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Control the propulsion system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Give position of UAV and survivors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Control the path of the UAV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i="1" lang="en-AU" sz="2000">
                <a:solidFill>
                  <a:srgbClr val="000000"/>
                </a:solidFill>
                <a:latin typeface="Calibri"/>
              </a:rPr>
              <a:t>HLO 3: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Control the propulsion system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Give the Payload system the order to release the payload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3" name="CustomShape 3"/>
          <p:cNvSpPr/>
          <p:nvPr/>
        </p:nvSpPr>
        <p:spPr>
          <a:xfrm>
            <a:off x="6372360" y="6488640"/>
            <a:ext cx="277128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Sophie Taylor n6362575</a:t>
            </a:r>
            <a:endParaRPr/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899640" y="260640"/>
            <a:ext cx="7560360" cy="5883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System Requirements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Req 16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	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- Airframe propulsion control commands shall be generated by the Guidance, Navigation and Control subsystem.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Req 17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	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- The Guidance, Navigation and Control subsystem shall provide control commands to the propulsion subsystem in order to move the airborne segment to a specified position.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Req 18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	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- The Guidance, Navigation and Control subsystem shall prevent the airborne segment from leaving the disaster zone.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Req 49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	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- The Guidance, Navigation and Control subsystem shall determine the position of the airborne segment to within 25cm.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2699640" y="260640"/>
            <a:ext cx="5256360" cy="516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800">
                <a:solidFill>
                  <a:srgbClr val="000000"/>
                </a:solidFill>
                <a:latin typeface="Calibri"/>
              </a:rPr>
              <a:t>Subsystem Architecture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6372360" y="6488640"/>
            <a:ext cx="277128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Sophie Taylor n6362575</a:t>
            </a:r>
            <a:endParaRPr/>
          </a:p>
        </p:txBody>
      </p:sp>
      <p:pic>
        <p:nvPicPr>
          <p:cNvPr descr="" id="177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70920" y="908640"/>
            <a:ext cx="9072720" cy="5548320"/>
          </a:xfrm>
          <a:prstGeom prst="rect">
            <a:avLst/>
          </a:prstGeom>
        </p:spPr>
      </p:pic>
      <p:sp>
        <p:nvSpPr>
          <p:cNvPr id="178" name="CustomShape 3"/>
          <p:cNvSpPr/>
          <p:nvPr/>
        </p:nvSpPr>
        <p:spPr>
          <a:xfrm>
            <a:off x="899640" y="1989000"/>
            <a:ext cx="7056360" cy="2736000"/>
          </a:xfrm>
          <a:prstGeom prst="rect">
            <a:avLst/>
          </a:prstGeom>
          <a:ln w="38160">
            <a:solidFill>
              <a:srgbClr val="000000"/>
            </a:solidFill>
            <a:round/>
          </a:ln>
        </p:spPr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79" name="Picture 7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774360"/>
            <a:ext cx="9131040" cy="5544000"/>
          </a:xfrm>
          <a:prstGeom prst="rect">
            <a:avLst/>
          </a:prstGeom>
        </p:spPr>
      </p:pic>
      <p:sp>
        <p:nvSpPr>
          <p:cNvPr id="180" name="CustomShape 1"/>
          <p:cNvSpPr/>
          <p:nvPr/>
        </p:nvSpPr>
        <p:spPr>
          <a:xfrm>
            <a:off x="2699640" y="260640"/>
            <a:ext cx="5256360" cy="516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800">
                <a:solidFill>
                  <a:srgbClr val="000000"/>
                </a:solidFill>
                <a:latin typeface="Calibri"/>
              </a:rPr>
              <a:t>Subsystem Architecture</a:t>
            </a:r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6372360" y="6488640"/>
            <a:ext cx="277128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Sophie Taylor n6362575</a:t>
            </a:r>
            <a:endParaRPr/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2843640" y="188640"/>
            <a:ext cx="5328360" cy="516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800">
                <a:solidFill>
                  <a:srgbClr val="000000"/>
                </a:solidFill>
                <a:latin typeface="Calibri"/>
              </a:rPr>
              <a:t>Work Packages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6372360" y="6488640"/>
            <a:ext cx="277128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Sophie Taylor n6362575</a:t>
            </a:r>
            <a:endParaRPr/>
          </a:p>
        </p:txBody>
      </p:sp>
      <p:pic>
        <p:nvPicPr>
          <p:cNvPr descr="" id="184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35280" cy="6871320"/>
          </a:xfrm>
          <a:prstGeom prst="rect">
            <a:avLst/>
          </a:prstGeom>
        </p:spPr>
      </p:pic>
      <p:sp>
        <p:nvSpPr>
          <p:cNvPr id="185" name="CustomShape 3"/>
          <p:cNvSpPr/>
          <p:nvPr/>
        </p:nvSpPr>
        <p:spPr>
          <a:xfrm>
            <a:off x="1907640" y="1124640"/>
            <a:ext cx="7020360" cy="4275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WP-GNC-06 Revise Design  - Due 20th July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AU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400">
                <a:solidFill>
                  <a:srgbClr val="000000"/>
                </a:solidFill>
                <a:latin typeface="Calibri"/>
              </a:rPr>
              <a:t>Incorporate power, physical harnesses, d-bus lower level design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AU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400">
                <a:solidFill>
                  <a:srgbClr val="000000"/>
                </a:solidFill>
                <a:latin typeface="Calibri"/>
              </a:rPr>
              <a:t>Detail state machine transitions</a:t>
            </a:r>
            <a:endParaRPr/>
          </a:p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WP-GNC-06 Component Construction/Setup - Due 27th July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400">
                <a:solidFill>
                  <a:srgbClr val="000000"/>
                </a:solidFill>
                <a:latin typeface="Calibri"/>
              </a:rPr>
              <a:t>Design of controllers, filters, etc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400">
                <a:solidFill>
                  <a:srgbClr val="000000"/>
                </a:solidFill>
                <a:latin typeface="Calibri"/>
              </a:rPr>
              <a:t>Generate code from Matlab/Simulink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317880" y="87876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Risk Management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REMOV PLS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Trade studies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	</a:t>
            </a:r>
            <a:endParaRPr/>
          </a:p>
        </p:txBody>
      </p:sp>
      <p:sp>
        <p:nvSpPr>
          <p:cNvPr id="1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Guidance computer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Wanted full Linux computer for ease of development; primary criteria were weight, power, processor capability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Selected BeagleBone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IMU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Criteria: degrees of freedom, onboard MCU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Selected ArduIMU+ V3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System Requirements</a:t>
            </a:r>
            <a:endParaRPr/>
          </a:p>
        </p:txBody>
      </p:sp>
      <p:sp>
        <p:nvSpPr>
          <p:cNvPr id="54" name="CustomShape 2"/>
          <p:cNvSpPr/>
          <p:nvPr/>
        </p:nvSpPr>
        <p:spPr>
          <a:xfrm>
            <a:off x="251640" y="1484640"/>
            <a:ext cx="8892000" cy="5789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To help ensure that the customers needs are met the project System Requirement have been developed.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AU">
                <a:solidFill>
                  <a:srgbClr val="000000"/>
                </a:solidFill>
                <a:latin typeface="Calibri"/>
              </a:rPr>
              <a:t>Total of 50 system requirements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Types of Requirements:</a:t>
            </a:r>
            <a:endParaRPr/>
          </a:p>
          <a:p>
            <a:pPr algn="ctr"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 </a:t>
            </a:r>
            <a:r>
              <a:rPr lang="en-AU">
                <a:solidFill>
                  <a:srgbClr val="000000"/>
                </a:solidFill>
                <a:latin typeface="Calibri"/>
              </a:rPr>
              <a:t>Physical Requirements</a:t>
            </a:r>
            <a:endParaRPr/>
          </a:p>
          <a:p>
            <a:pPr algn="ctr"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 </a:t>
            </a:r>
            <a:r>
              <a:rPr lang="en-AU">
                <a:solidFill>
                  <a:srgbClr val="000000"/>
                </a:solidFill>
                <a:latin typeface="Calibri"/>
              </a:rPr>
              <a:t>Functional Requirements</a:t>
            </a:r>
            <a:endParaRPr/>
          </a:p>
          <a:p>
            <a:pPr algn="ctr"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 </a:t>
            </a:r>
            <a:r>
              <a:rPr lang="en-AU">
                <a:solidFill>
                  <a:srgbClr val="000000"/>
                </a:solidFill>
                <a:latin typeface="Calibri"/>
              </a:rPr>
              <a:t>User Requirements</a:t>
            </a:r>
            <a:endParaRPr/>
          </a:p>
          <a:p>
            <a:pPr algn="ctr"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Performance Requirements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AU">
                <a:solidFill>
                  <a:srgbClr val="000000"/>
                </a:solidFill>
                <a:latin typeface="Calibri"/>
              </a:rPr>
              <a:t>Each requirement has been traced from the High Level Objectives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Each group member will tell you about requirements which directly or indirectly affects the subsystem they are in charge of.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AU" sz="1600">
                <a:solidFill>
                  <a:srgbClr val="000000"/>
                </a:solidFill>
                <a:latin typeface="Calibri"/>
              </a:rPr>
              <a:t>Refer to the Handout “system Requirements”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5" name="CustomShape 3"/>
          <p:cNvSpPr/>
          <p:nvPr/>
        </p:nvSpPr>
        <p:spPr>
          <a:xfrm>
            <a:off x="7019280" y="6551640"/>
            <a:ext cx="2124360" cy="257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Joshua Ham n8306214</a:t>
            </a:r>
            <a:endParaRPr/>
          </a:p>
        </p:txBody>
      </p:sp>
    </p:spTree>
  </p:cSld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Interfaces</a:t>
            </a: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7019280" y="6381360"/>
            <a:ext cx="2124360" cy="424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Sophie Taylor</a:t>
            </a:r>
            <a:endParaRPr/>
          </a:p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n6362575</a:t>
            </a:r>
            <a:endParaRPr/>
          </a:p>
        </p:txBody>
      </p:sp>
      <p:sp>
        <p:nvSpPr>
          <p:cNvPr id="191" name="TextShape 3"/>
          <p:cNvSpPr txBox="1"/>
          <p:nvPr/>
        </p:nvSpPr>
        <p:spPr>
          <a:xfrm>
            <a:off x="504000" y="1728000"/>
            <a:ext cx="8280000" cy="34887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AU" sz="2400"/>
              <a:t>Power – 5v, several Watts</a:t>
            </a:r>
            <a:endParaRPr/>
          </a:p>
          <a:p>
            <a:endParaRPr/>
          </a:p>
          <a:p>
            <a:r>
              <a:rPr lang="en-AU" sz="2400"/>
              <a:t>Proximity avoidance – Software interrupt</a:t>
            </a:r>
            <a:endParaRPr/>
          </a:p>
          <a:p>
            <a:endParaRPr/>
          </a:p>
          <a:p>
            <a:r>
              <a:rPr lang="en-AU" sz="2400"/>
              <a:t>Other software subsystems – D-Bus</a:t>
            </a:r>
            <a:endParaRPr/>
          </a:p>
          <a:p>
            <a:endParaRPr/>
          </a:p>
          <a:p>
            <a:r>
              <a:rPr lang="en-AU" sz="2400"/>
              <a:t>Airframe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AU" sz="2400"/>
              <a:t>IMU strapped to airframe with foam  padding to dampen vibrations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AU" sz="2400"/>
              <a:t>GC in gondola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907640" y="476640"/>
            <a:ext cx="6048360" cy="516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800">
                <a:solidFill>
                  <a:srgbClr val="000000"/>
                </a:solidFill>
                <a:latin typeface="Calibri"/>
              </a:rPr>
              <a:t>GNC Preliminary Designs</a:t>
            </a: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7019280" y="6381360"/>
            <a:ext cx="2124360" cy="424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Sophie Taylor</a:t>
            </a:r>
            <a:endParaRPr/>
          </a:p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n6362575</a:t>
            </a:r>
            <a:endParaRPr/>
          </a:p>
        </p:txBody>
      </p:sp>
      <p:pic>
        <p:nvPicPr>
          <p:cNvPr descr="" id="194" name="Picture 7"/>
          <p:cNvPicPr/>
          <p:nvPr/>
        </p:nvPicPr>
        <p:blipFill>
          <a:blip r:embed="rId1"/>
          <a:stretch>
            <a:fillRect/>
          </a:stretch>
        </p:blipFill>
        <p:spPr>
          <a:xfrm>
            <a:off x="475920" y="1141920"/>
            <a:ext cx="8308080" cy="5086080"/>
          </a:xfrm>
          <a:prstGeom prst="rect">
            <a:avLst/>
          </a:prstGeom>
        </p:spPr>
      </p:pic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539640" y="24930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Proximity Control and Collision Avoidance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Fazl Alabodi </a:t>
            </a:r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6300360" y="6453360"/>
            <a:ext cx="2124360" cy="363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Fazl Alabodi n07239734</a:t>
            </a:r>
            <a:r>
              <a:rPr lang="en-AU"/>
              <a:t>S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755640" y="332640"/>
            <a:ext cx="3600000" cy="821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400">
                <a:solidFill>
                  <a:srgbClr val="000000"/>
                </a:solidFill>
                <a:latin typeface="Calibri"/>
              </a:rPr>
              <a:t>High Level Objectives</a:t>
            </a:r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539640" y="980640"/>
            <a:ext cx="7920360" cy="3687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i="1" lang="en-AU" sz="2000">
                <a:solidFill>
                  <a:srgbClr val="000000"/>
                </a:solidFill>
                <a:latin typeface="Calibri"/>
              </a:rPr>
              <a:t>What affects the airframe and payload subsystem?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HLO 1: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AU">
                <a:solidFill>
                  <a:srgbClr val="000000"/>
                </a:solidFill>
                <a:latin typeface="Calibri"/>
              </a:rPr>
              <a:t>The UAV must not collide with walls, floor or ceiling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AU">
                <a:solidFill>
                  <a:srgbClr val="000000"/>
                </a:solidFill>
                <a:latin typeface="Calibri"/>
              </a:rPr>
              <a:t> </a:t>
            </a:r>
            <a:r>
              <a:rPr lang="en-AU">
                <a:solidFill>
                  <a:srgbClr val="000000"/>
                </a:solidFill>
                <a:latin typeface="Calibri"/>
              </a:rPr>
              <a:t>UAV must stay within 1m of the walls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HLO 2: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- The UAV must not collide with walls, floor or ceiling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9" name="CustomShape 3"/>
          <p:cNvSpPr/>
          <p:nvPr/>
        </p:nvSpPr>
        <p:spPr>
          <a:xfrm>
            <a:off x="6300360" y="6453360"/>
            <a:ext cx="2124360" cy="257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Fazl Alabodi n07239734</a:t>
            </a:r>
            <a:endParaRPr/>
          </a:p>
        </p:txBody>
      </p:sp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691640" y="0"/>
            <a:ext cx="6480360" cy="7496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System Requirements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Req 21 – The airborne segment shall detect obstacles in its path before the airborne segment collides with the obstacles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Req 22 – The airborne segment shall avoid detected obstacles.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Req 44 – When operating in the circumnavigation task the minimum distance between the airborne segment and the closest wall shall be no greater than 1 metre.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Req 45 – The package shall be delivered within 50cm of the designated survivor.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Req 46 – The airborne segment shall be capable of completing the procedure of test case 1 within 10 minutes.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Req 47 – The airborne segment shall be capable of completing the procedure of test case 2 within 20 minutes.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4500000" y="260640"/>
            <a:ext cx="4643640" cy="639000"/>
          </a:xfrm>
          <a:prstGeom prst="rect">
            <a:avLst/>
          </a:prstGeom>
          <a:solidFill>
            <a:srgbClr val="ffff00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You not necessarily have to do all. List the main ones and summarise the rest</a:t>
            </a:r>
            <a:endParaRPr/>
          </a:p>
        </p:txBody>
      </p:sp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2699640" y="260640"/>
            <a:ext cx="5256360" cy="516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800">
                <a:solidFill>
                  <a:srgbClr val="000000"/>
                </a:solidFill>
                <a:latin typeface="Calibri"/>
              </a:rPr>
              <a:t>System Architecture</a:t>
            </a:r>
            <a:endParaRPr/>
          </a:p>
        </p:txBody>
      </p:sp>
      <p:sp>
        <p:nvSpPr>
          <p:cNvPr id="203" name="CustomShape 2"/>
          <p:cNvSpPr/>
          <p:nvPr/>
        </p:nvSpPr>
        <p:spPr>
          <a:xfrm>
            <a:off x="6300360" y="6453360"/>
            <a:ext cx="2124360" cy="257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Fazl Alabodi n07239734</a:t>
            </a:r>
            <a:endParaRPr/>
          </a:p>
        </p:txBody>
      </p:sp>
      <p:pic>
        <p:nvPicPr>
          <p:cNvPr descr="" id="204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611640" y="810000"/>
            <a:ext cx="6444000" cy="6047640"/>
          </a:xfrm>
          <a:prstGeom prst="rect">
            <a:avLst/>
          </a:prstGeom>
        </p:spPr>
      </p:pic>
      <p:sp>
        <p:nvSpPr>
          <p:cNvPr id="205" name="CustomShape 3"/>
          <p:cNvSpPr/>
          <p:nvPr/>
        </p:nvSpPr>
        <p:spPr>
          <a:xfrm>
            <a:off x="2411640" y="1340640"/>
            <a:ext cx="2880000" cy="2736000"/>
          </a:xfrm>
          <a:prstGeom prst="rect">
            <a:avLst/>
          </a:prstGeom>
          <a:ln w="57240">
            <a:solidFill>
              <a:srgbClr val="000000"/>
            </a:solidFill>
            <a:round/>
          </a:ln>
        </p:spPr>
      </p:sp>
      <p:sp>
        <p:nvSpPr>
          <p:cNvPr id="206" name="CustomShape 4"/>
          <p:cNvSpPr/>
          <p:nvPr/>
        </p:nvSpPr>
        <p:spPr>
          <a:xfrm>
            <a:off x="2483640" y="5380560"/>
            <a:ext cx="7056360" cy="2009880"/>
          </a:xfrm>
          <a:prstGeom prst="rect">
            <a:avLst/>
          </a:prstGeom>
          <a:solidFill>
            <a:srgbClr val="ffff00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This is the system architecture with your subsystem highlighted so that the panel can see where your subsystem fits in with the whole system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The panel will have a hard copy of the full system architecture so if the one on your slides is a little blury its ok.</a:t>
            </a:r>
            <a:endParaRPr/>
          </a:p>
        </p:txBody>
      </p: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2699640" y="260640"/>
            <a:ext cx="5256360" cy="516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800">
                <a:solidFill>
                  <a:srgbClr val="000000"/>
                </a:solidFill>
                <a:latin typeface="Calibri"/>
              </a:rPr>
              <a:t>Subsystem Architecture</a:t>
            </a:r>
            <a:endParaRPr/>
          </a:p>
        </p:txBody>
      </p:sp>
      <p:sp>
        <p:nvSpPr>
          <p:cNvPr id="208" name="CustomShape 2"/>
          <p:cNvSpPr/>
          <p:nvPr/>
        </p:nvSpPr>
        <p:spPr>
          <a:xfrm>
            <a:off x="6300360" y="6453360"/>
            <a:ext cx="2124360" cy="257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Fazl Alabodi n07239734</a:t>
            </a:r>
            <a:endParaRPr/>
          </a:p>
        </p:txBody>
      </p:sp>
      <p:sp>
        <p:nvSpPr>
          <p:cNvPr id="209" name="CustomShape 3"/>
          <p:cNvSpPr/>
          <p:nvPr/>
        </p:nvSpPr>
        <p:spPr>
          <a:xfrm>
            <a:off x="1331640" y="1340640"/>
            <a:ext cx="72723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Explain Subsystem </a:t>
            </a:r>
            <a:endParaRPr/>
          </a:p>
        </p:txBody>
      </p:sp>
      <p:sp>
        <p:nvSpPr>
          <p:cNvPr id="210" name="CustomShape 4"/>
          <p:cNvSpPr/>
          <p:nvPr/>
        </p:nvSpPr>
        <p:spPr>
          <a:xfrm>
            <a:off x="899640" y="4293000"/>
            <a:ext cx="7488360" cy="1186920"/>
          </a:xfrm>
          <a:prstGeom prst="rect">
            <a:avLst/>
          </a:prstGeom>
          <a:solidFill>
            <a:srgbClr val="ffff00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This is were you talk about your subsystem – describing what it does and some of the components you will need – Put the system architecture that you  used in your preliminary designs</a:t>
            </a:r>
            <a:endParaRPr/>
          </a:p>
        </p:txBody>
      </p:sp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2843640" y="188640"/>
            <a:ext cx="5328360" cy="516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800">
                <a:solidFill>
                  <a:srgbClr val="000000"/>
                </a:solidFill>
                <a:latin typeface="Calibri"/>
              </a:rPr>
              <a:t>Work Packages</a:t>
            </a:r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6300360" y="6453360"/>
            <a:ext cx="2124360" cy="257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Fazl Alabodi n07239734</a:t>
            </a:r>
            <a:endParaRPr/>
          </a:p>
        </p:txBody>
      </p:sp>
      <p:pic>
        <p:nvPicPr>
          <p:cNvPr descr="" id="213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404640"/>
            <a:ext cx="1763280" cy="6341760"/>
          </a:xfrm>
          <a:prstGeom prst="rect">
            <a:avLst/>
          </a:prstGeom>
        </p:spPr>
      </p:pic>
      <p:sp>
        <p:nvSpPr>
          <p:cNvPr id="214" name="CustomShape 3"/>
          <p:cNvSpPr/>
          <p:nvPr/>
        </p:nvSpPr>
        <p:spPr>
          <a:xfrm>
            <a:off x="1907640" y="1124640"/>
            <a:ext cx="6750000" cy="6399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Choose 2 to talk about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 – (subsystem) – 01 Background Research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23rd of April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 – (subsystem)- 02 Trade Study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9th May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WP- (subsystem) – 03 Preliminary Design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24th 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 – (subsystem) -04 Acquire hardware 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16th July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WP-(subsystem) – 05 Revise Design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20th July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WP-(subsystem)-06 Component Construction/Setup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27th July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WP-Subsystem-07 Component Testing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1st august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WP-Subsystem-08 Component Integration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7th august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WP-subsystem-09 Subsystem setup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18th august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WP-subsystem-10 subsystem testing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25th august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WP-subsystem-11 primary integration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- 5th of September</a:t>
            </a:r>
            <a:endParaRPr/>
          </a:p>
        </p:txBody>
      </p:sp>
    </p:spTree>
  </p:cSld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Risk Management</a:t>
            </a:r>
            <a:endParaRPr/>
          </a:p>
        </p:txBody>
      </p:sp>
      <p:sp>
        <p:nvSpPr>
          <p:cNvPr id="21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Here List some of the risks that may affect your subsystem. Not health and safety risks but schedule or techinical risks. Such as if a part doesn’t arrive on time.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This is not that important and you can remove if you want. But u can put it in there if you want</a:t>
            </a:r>
            <a:endParaRPr/>
          </a:p>
        </p:txBody>
      </p:sp>
    </p:spTree>
  </p:cSld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Trade studies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	</a:t>
            </a:r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457200" y="1600200"/>
            <a:ext cx="8229240" cy="2908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List here the outcomes of your trade study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What products you needed and which were chosen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9" name="CustomShape 3"/>
          <p:cNvSpPr/>
          <p:nvPr/>
        </p:nvSpPr>
        <p:spPr>
          <a:xfrm>
            <a:off x="1403640" y="3429000"/>
            <a:ext cx="6840360" cy="2284200"/>
          </a:xfrm>
          <a:prstGeom prst="rect">
            <a:avLst/>
          </a:prstGeom>
          <a:solidFill>
            <a:srgbClr val="ffff00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List the criteria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Say something like “ I did a trade study comparing different types of ______. By comparing each product according to the criteria the product that fitted the ____ subsystem the most was the ____.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Maybe add a picture of it or something like that. 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2411640" y="548640"/>
            <a:ext cx="5148720" cy="1308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4000">
                <a:solidFill>
                  <a:srgbClr val="000000"/>
                </a:solidFill>
                <a:latin typeface="Calibri"/>
              </a:rPr>
              <a:t>Concept of Operations</a:t>
            </a:r>
            <a:endParaRPr/>
          </a:p>
        </p:txBody>
      </p:sp>
      <p:sp>
        <p:nvSpPr>
          <p:cNvPr id="57" name="CustomShape 2"/>
          <p:cNvSpPr/>
          <p:nvPr/>
        </p:nvSpPr>
        <p:spPr>
          <a:xfrm>
            <a:off x="7019280" y="6551640"/>
            <a:ext cx="2124360" cy="257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Joshua Ham n8306214</a:t>
            </a:r>
            <a:endParaRPr/>
          </a:p>
        </p:txBody>
      </p:sp>
      <p:sp>
        <p:nvSpPr>
          <p:cNvPr id="58" name="CustomShape 3"/>
          <p:cNvSpPr/>
          <p:nvPr/>
        </p:nvSpPr>
        <p:spPr>
          <a:xfrm>
            <a:off x="1547640" y="1628640"/>
            <a:ext cx="6336360" cy="45414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AU" sz="2000">
                <a:solidFill>
                  <a:srgbClr val="000000"/>
                </a:solidFill>
                <a:latin typeface="Calibri"/>
              </a:rPr>
              <a:t>Shows the different subsystems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AU" sz="2000">
                <a:solidFill>
                  <a:srgbClr val="000000"/>
                </a:solidFill>
                <a:latin typeface="Calibri"/>
              </a:rPr>
              <a:t>Gives a simple illustration of the system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AU" sz="1600">
                <a:solidFill>
                  <a:srgbClr val="000000"/>
                </a:solidFill>
                <a:latin typeface="Calibri"/>
              </a:rPr>
              <a:t>Refer to the A4 hand out “CONOP”</a:t>
            </a:r>
            <a:endParaRPr/>
          </a:p>
        </p:txBody>
      </p:sp>
    </p:spTree>
  </p:cSld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Interfaces</a:t>
            </a:r>
            <a:endParaRPr/>
          </a:p>
        </p:txBody>
      </p:sp>
      <p:sp>
        <p:nvSpPr>
          <p:cNvPr id="221" name="CustomShape 2"/>
          <p:cNvSpPr/>
          <p:nvPr/>
        </p:nvSpPr>
        <p:spPr>
          <a:xfrm>
            <a:off x="7019280" y="6381360"/>
            <a:ext cx="2124360" cy="424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Raymundo Garcia n62389848</a:t>
            </a:r>
            <a:endParaRPr/>
          </a:p>
        </p:txBody>
      </p:sp>
      <p:sp>
        <p:nvSpPr>
          <p:cNvPr id="222" name="CustomShape 3"/>
          <p:cNvSpPr/>
          <p:nvPr/>
        </p:nvSpPr>
        <p:spPr>
          <a:xfrm>
            <a:off x="1763640" y="1412640"/>
            <a:ext cx="6480360" cy="1461240"/>
          </a:xfrm>
          <a:prstGeom prst="rect">
            <a:avLst/>
          </a:prstGeom>
          <a:solidFill>
            <a:srgbClr val="ffff00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Here, Include some of your major interfaces; Diagrams or brief descriptions.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List which interface number it is and what it does. </a:t>
            </a:r>
            <a:endParaRPr/>
          </a:p>
        </p:txBody>
      </p:sp>
    </p:spTree>
  </p:cSld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1907640" y="476640"/>
            <a:ext cx="6048360" cy="942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800">
                <a:solidFill>
                  <a:srgbClr val="000000"/>
                </a:solidFill>
                <a:latin typeface="Calibri"/>
              </a:rPr>
              <a:t>Proximity Control Preliminary Designs</a:t>
            </a:r>
            <a:endParaRPr/>
          </a:p>
        </p:txBody>
      </p:sp>
      <p:sp>
        <p:nvSpPr>
          <p:cNvPr id="224" name="CustomShape 2"/>
          <p:cNvSpPr/>
          <p:nvPr/>
        </p:nvSpPr>
        <p:spPr>
          <a:xfrm>
            <a:off x="7019280" y="6381360"/>
            <a:ext cx="2124360" cy="424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Raymundo Garcia n62389848</a:t>
            </a:r>
            <a:endParaRPr/>
          </a:p>
        </p:txBody>
      </p:sp>
      <p:sp>
        <p:nvSpPr>
          <p:cNvPr id="225" name="CustomShape 3"/>
          <p:cNvSpPr/>
          <p:nvPr/>
        </p:nvSpPr>
        <p:spPr>
          <a:xfrm>
            <a:off x="755640" y="1989000"/>
            <a:ext cx="7776360" cy="3107160"/>
          </a:xfrm>
          <a:prstGeom prst="rect">
            <a:avLst/>
          </a:prstGeom>
          <a:solidFill>
            <a:srgbClr val="ffff00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Try to save as much time for this section.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Include your designs here. Try to limit your designs for each of your subsystems.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Explain each of your designs simply but enough to tell the listener what is going on in the designs. Don’t go too detailed. If your doing software designs, include a flowchart and describe the steps.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611640" y="24210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Calibri"/>
              </a:rPr>
              <a:t>Image Processing</a:t>
            </a:r>
            <a:r>
              <a:rPr b="1" lang="en-US" sz="4800">
                <a:solidFill>
                  <a:srgbClr val="000000"/>
                </a:solidFill>
                <a:latin typeface="Calibri"/>
              </a:rPr>
              <a:t>
</a:t>
            </a:r>
            <a:r>
              <a:rPr b="1" lang="en-US" sz="4800">
                <a:solidFill>
                  <a:srgbClr val="000000"/>
                </a:solidFill>
                <a:latin typeface="Calibri"/>
              </a:rPr>
              <a:t>
</a:t>
            </a:r>
            <a:r>
              <a:rPr b="1" lang="en-US" sz="4800">
                <a:solidFill>
                  <a:srgbClr val="000000"/>
                </a:solidFill>
                <a:latin typeface="Calibri"/>
              </a:rPr>
              <a:t>Alexander Leong</a:t>
            </a:r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6084000" y="6381360"/>
            <a:ext cx="2124360" cy="257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Alec Leong n7492553</a:t>
            </a:r>
            <a:endParaRPr/>
          </a:p>
        </p:txBody>
      </p:sp>
    </p:spTree>
  </p:cSld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755640" y="332640"/>
            <a:ext cx="3600000" cy="821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400">
                <a:solidFill>
                  <a:srgbClr val="000000"/>
                </a:solidFill>
                <a:latin typeface="Calibri"/>
              </a:rPr>
              <a:t>High Level Objectives</a:t>
            </a: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539640" y="980640"/>
            <a:ext cx="7920360" cy="2864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i="1" lang="en-AU" sz="2000">
                <a:solidFill>
                  <a:srgbClr val="000000"/>
                </a:solidFill>
                <a:latin typeface="Calibri"/>
              </a:rPr>
              <a:t>What affects the airframe and payload subsystem?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HLO 2: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- The UAV must be able to search and identify a survivor wearing distinctly coloured clothing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0" name="CustomShape 3"/>
          <p:cNvSpPr/>
          <p:nvPr/>
        </p:nvSpPr>
        <p:spPr>
          <a:xfrm>
            <a:off x="6084000" y="6381360"/>
            <a:ext cx="2124360" cy="257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Alec Leong n7492553</a:t>
            </a:r>
            <a:endParaRPr/>
          </a:p>
        </p:txBody>
      </p:sp>
    </p:spTree>
  </p:cSld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331640" y="260640"/>
            <a:ext cx="6552360" cy="9965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Requirements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Req 6 – The search and rescue blimp shall communicate to the Ground Control Station the imagery.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Req 10 – The system shall communicate to external Ground Control Stations the imagery.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Req 15 – The image processing system shall be able to detect all three distinctly coloured survivors (green, pink and yellow).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Req 26 – The Ground Control Station shall display imagery from the search and rescue blimp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Req 37 – The Ground Control Station shall alert the operator vocally by stating the clothes colour of the detected survivor through a speaker upon detecting a coloured survivor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Req 46 –The airborne segment shall be capable of completing the procedure of test case 1 within 10 minutes.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Req 47 – The airborne segment shall be capable of completing the procedure of test case 2 within 20 minutes.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Req 48 – The image processing system shall be able to determine the position of all three coloured survivors to an accuracy of 40cm.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Req 49 - The Guidance, Navigation and Control subsystem shall determine the position of 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the airborne segment to within 25cm.</a:t>
            </a:r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4500000" y="0"/>
            <a:ext cx="4643640" cy="639000"/>
          </a:xfrm>
          <a:prstGeom prst="rect">
            <a:avLst/>
          </a:prstGeom>
          <a:solidFill>
            <a:srgbClr val="ffff00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You not necessarily have to do all. List the main ones and summarise the rest</a:t>
            </a:r>
            <a:endParaRPr/>
          </a:p>
        </p:txBody>
      </p:sp>
    </p:spTree>
  </p:cSld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2699640" y="260640"/>
            <a:ext cx="5256360" cy="516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800">
                <a:solidFill>
                  <a:srgbClr val="000000"/>
                </a:solidFill>
                <a:latin typeface="Calibri"/>
              </a:rPr>
              <a:t>System Architecture</a:t>
            </a:r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6300360" y="6453360"/>
            <a:ext cx="2124360" cy="257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Fazl Alabodi n07239734</a:t>
            </a:r>
            <a:endParaRPr/>
          </a:p>
        </p:txBody>
      </p:sp>
      <p:sp>
        <p:nvSpPr>
          <p:cNvPr id="235" name="CustomShape 3"/>
          <p:cNvSpPr/>
          <p:nvPr/>
        </p:nvSpPr>
        <p:spPr>
          <a:xfrm>
            <a:off x="2483640" y="5380560"/>
            <a:ext cx="7056360" cy="2009880"/>
          </a:xfrm>
          <a:prstGeom prst="rect">
            <a:avLst/>
          </a:prstGeom>
          <a:solidFill>
            <a:srgbClr val="ffff00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This is the system architecture with your subsystem highlighted so that the panel can see where your subsystem fits in with the whole system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The panel will have a hard copy of the full system architecture so if the one on your slides is a little blury its ok.</a:t>
            </a:r>
            <a:endParaRPr/>
          </a:p>
        </p:txBody>
      </p:sp>
      <p:pic>
        <p:nvPicPr>
          <p:cNvPr descr="" id="23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547640" y="764640"/>
            <a:ext cx="4828680" cy="4619160"/>
          </a:xfrm>
          <a:prstGeom prst="rect">
            <a:avLst/>
          </a:prstGeom>
        </p:spPr>
      </p:pic>
      <p:sp>
        <p:nvSpPr>
          <p:cNvPr id="237" name="CustomShape 4"/>
          <p:cNvSpPr/>
          <p:nvPr/>
        </p:nvSpPr>
        <p:spPr>
          <a:xfrm>
            <a:off x="2411640" y="2205000"/>
            <a:ext cx="2592000" cy="2160000"/>
          </a:xfrm>
          <a:prstGeom prst="rect">
            <a:avLst/>
          </a:prstGeom>
          <a:ln w="25560">
            <a:solidFill>
              <a:srgbClr val="3a5f8b"/>
            </a:solidFill>
            <a:round/>
          </a:ln>
        </p:spPr>
      </p:sp>
    </p:spTree>
  </p:cSld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2699640" y="260640"/>
            <a:ext cx="5256360" cy="516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800">
                <a:solidFill>
                  <a:srgbClr val="000000"/>
                </a:solidFill>
                <a:latin typeface="Calibri"/>
              </a:rPr>
              <a:t>Subsystem Architecture</a:t>
            </a:r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6084000" y="6381360"/>
            <a:ext cx="2124360" cy="257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Alec Leong n7492553</a:t>
            </a:r>
            <a:endParaRPr/>
          </a:p>
        </p:txBody>
      </p:sp>
      <p:sp>
        <p:nvSpPr>
          <p:cNvPr id="240" name="CustomShape 3"/>
          <p:cNvSpPr/>
          <p:nvPr/>
        </p:nvSpPr>
        <p:spPr>
          <a:xfrm>
            <a:off x="1331640" y="1340640"/>
            <a:ext cx="72723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Explain Subsystem </a:t>
            </a:r>
            <a:endParaRPr/>
          </a:p>
        </p:txBody>
      </p:sp>
      <p:sp>
        <p:nvSpPr>
          <p:cNvPr id="241" name="CustomShape 4"/>
          <p:cNvSpPr/>
          <p:nvPr/>
        </p:nvSpPr>
        <p:spPr>
          <a:xfrm>
            <a:off x="899640" y="4293000"/>
            <a:ext cx="7488360" cy="1186920"/>
          </a:xfrm>
          <a:prstGeom prst="rect">
            <a:avLst/>
          </a:prstGeom>
          <a:solidFill>
            <a:srgbClr val="ffff00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This is were you talk about your subsystem – describing what it does and some of the components you will need – Put the system architecture that you  used in your preliminary designs</a:t>
            </a:r>
            <a:endParaRPr/>
          </a:p>
        </p:txBody>
      </p:sp>
    </p:spTree>
  </p:cSld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2843640" y="188640"/>
            <a:ext cx="5328360" cy="516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800">
                <a:solidFill>
                  <a:srgbClr val="000000"/>
                </a:solidFill>
                <a:latin typeface="Calibri"/>
              </a:rPr>
              <a:t>Work Packages</a:t>
            </a:r>
            <a:endParaRPr/>
          </a:p>
        </p:txBody>
      </p:sp>
      <p:sp>
        <p:nvSpPr>
          <p:cNvPr id="243" name="CustomShape 2"/>
          <p:cNvSpPr/>
          <p:nvPr/>
        </p:nvSpPr>
        <p:spPr>
          <a:xfrm>
            <a:off x="6084000" y="6381360"/>
            <a:ext cx="2124360" cy="257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Alec Leong n7492553</a:t>
            </a:r>
            <a:endParaRPr/>
          </a:p>
        </p:txBody>
      </p:sp>
      <p:sp>
        <p:nvSpPr>
          <p:cNvPr id="244" name="CustomShape 3"/>
          <p:cNvSpPr/>
          <p:nvPr/>
        </p:nvSpPr>
        <p:spPr>
          <a:xfrm>
            <a:off x="2771640" y="1340640"/>
            <a:ext cx="6750000" cy="6399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Choose 2 to talk about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 – (subsystem) – 01 Background Research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23rd of April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 – (subsystem)- 02 Trade Study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9th May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WP- (subsystem) – 03 Preliminary Design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24th 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 – (subsystem) -04 Acquire hardware 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16th July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WP-(subsystem) – 05 Revise Design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20th July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WP-(subsystem)-06 Component Construction/Setup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27th July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WP-Subsystem-07 Component Testing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1st august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WP-Subsystem-08 Component Integration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7th august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WP-subsystem-09 Subsystem setup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18th august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WP-subsystem-10 subsystem testing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25th august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WP-subsystem-11 primary integration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- 5th of September</a:t>
            </a:r>
            <a:endParaRPr/>
          </a:p>
        </p:txBody>
      </p:sp>
      <p:pic>
        <p:nvPicPr>
          <p:cNvPr descr="" id="245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907280" cy="6752520"/>
          </a:xfrm>
          <a:prstGeom prst="rect">
            <a:avLst/>
          </a:prstGeom>
        </p:spPr>
      </p:pic>
    </p:spTree>
  </p:cSld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Risk Management</a:t>
            </a:r>
            <a:endParaRPr/>
          </a:p>
        </p:txBody>
      </p:sp>
      <p:sp>
        <p:nvSpPr>
          <p:cNvPr id="24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Here List some of the risks that may affect your subsystem. Not health and safety risks but schedule or techinical risks. Such as if a part doesn’t arrive on time.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This is not that important and you can remove if you want. But u can put it in there if you want</a:t>
            </a:r>
            <a:endParaRPr/>
          </a:p>
        </p:txBody>
      </p:sp>
    </p:spTree>
  </p:cSld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Trade studies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	</a:t>
            </a:r>
            <a:endParaRPr/>
          </a:p>
        </p:txBody>
      </p:sp>
      <p:sp>
        <p:nvSpPr>
          <p:cNvPr id="249" name="TextShape 2"/>
          <p:cNvSpPr txBox="1"/>
          <p:nvPr/>
        </p:nvSpPr>
        <p:spPr>
          <a:xfrm>
            <a:off x="457200" y="1600200"/>
            <a:ext cx="8229240" cy="2908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List here the outcomes of your trade study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What products you needed and which were chosen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0" name="CustomShape 3"/>
          <p:cNvSpPr/>
          <p:nvPr/>
        </p:nvSpPr>
        <p:spPr>
          <a:xfrm>
            <a:off x="1403640" y="3429000"/>
            <a:ext cx="6840360" cy="2284200"/>
          </a:xfrm>
          <a:prstGeom prst="rect">
            <a:avLst/>
          </a:prstGeom>
          <a:solidFill>
            <a:srgbClr val="ffff00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List the criteria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Say something like “ I did a trade study comparing different types of ______. By comparing each product according to the criteria the product that fitted the ____ subsystem the most was the ____.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Maybe add a picture of it or something like that. 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2915640" y="404640"/>
            <a:ext cx="4608000" cy="942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800">
                <a:solidFill>
                  <a:srgbClr val="000000"/>
                </a:solidFill>
                <a:latin typeface="Calibri"/>
              </a:rPr>
              <a:t>Work Breakdown Structure </a:t>
            </a:r>
            <a:endParaRPr/>
          </a:p>
        </p:txBody>
      </p:sp>
      <p:sp>
        <p:nvSpPr>
          <p:cNvPr id="60" name="CustomShape 2"/>
          <p:cNvSpPr/>
          <p:nvPr/>
        </p:nvSpPr>
        <p:spPr>
          <a:xfrm>
            <a:off x="7019280" y="6551640"/>
            <a:ext cx="2124360" cy="257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Joshua Ham n8306214</a:t>
            </a:r>
            <a:endParaRPr/>
          </a:p>
        </p:txBody>
      </p:sp>
      <p:sp>
        <p:nvSpPr>
          <p:cNvPr id="61" name="CustomShape 3"/>
          <p:cNvSpPr/>
          <p:nvPr/>
        </p:nvSpPr>
        <p:spPr>
          <a:xfrm>
            <a:off x="971640" y="1052640"/>
            <a:ext cx="7488360" cy="2832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AU">
                <a:solidFill>
                  <a:srgbClr val="000000"/>
                </a:solidFill>
                <a:latin typeface="Calibri"/>
              </a:rPr>
              <a:t>Each task is a work packet that must be completed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AU">
                <a:solidFill>
                  <a:srgbClr val="000000"/>
                </a:solidFill>
                <a:latin typeface="Calibri"/>
              </a:rPr>
              <a:t> </a:t>
            </a:r>
            <a:r>
              <a:rPr lang="en-AU">
                <a:solidFill>
                  <a:srgbClr val="000000"/>
                </a:solidFill>
                <a:latin typeface="Calibri"/>
              </a:rPr>
              <a:t>Clear Work Packets are the tasks that have been completed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AU">
                <a:solidFill>
                  <a:srgbClr val="000000"/>
                </a:solidFill>
                <a:latin typeface="Calibri"/>
              </a:rPr>
              <a:t> </a:t>
            </a:r>
            <a:r>
              <a:rPr lang="en-AU">
                <a:solidFill>
                  <a:srgbClr val="000000"/>
                </a:solidFill>
                <a:latin typeface="Calibri"/>
              </a:rPr>
              <a:t>Half Coloured Work Packets are in the process of being completed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AU">
                <a:solidFill>
                  <a:srgbClr val="000000"/>
                </a:solidFill>
                <a:latin typeface="Calibri"/>
              </a:rPr>
              <a:t> </a:t>
            </a:r>
            <a:r>
              <a:rPr lang="en-AU">
                <a:solidFill>
                  <a:srgbClr val="000000"/>
                </a:solidFill>
                <a:latin typeface="Calibri"/>
              </a:rPr>
              <a:t>Fully Coloured Work Packers have not begun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62" name="Table 4"/>
          <p:cNvGraphicFramePr/>
          <p:nvPr/>
        </p:nvGraphicFramePr>
        <p:xfrm>
          <a:off x="1835640" y="3789000"/>
          <a:ext cx="5328360" cy="1462680"/>
        </p:xfrm>
        <a:graphic>
          <a:graphicData uri="http://schemas.openxmlformats.org/drawingml/2006/table">
            <a:tbl>
              <a:tblPr/>
              <a:tblGrid>
                <a:gridCol w="1636200"/>
                <a:gridCol w="3692160"/>
              </a:tblGrid>
              <a:tr h="3661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>
                          <a:solidFill>
                            <a:srgbClr val="ffffff"/>
                          </a:solidFill>
                          <a:latin typeface="Calibri"/>
                        </a:rPr>
                        <a:t>Colour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>
                          <a:solidFill>
                            <a:srgbClr val="ffffff"/>
                          </a:solidFill>
                          <a:latin typeface="Calibri"/>
                        </a:rPr>
                        <a:t>Process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Yellow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Deliverable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Green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Design Phase</a:t>
                      </a:r>
                      <a:endParaRPr/>
                    </a:p>
                  </a:txBody>
                  <a:tcPr/>
                </a:tc>
              </a:tr>
              <a:tr h="6404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Gray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>
                          <a:solidFill>
                            <a:srgbClr val="000000"/>
                          </a:solidFill>
                          <a:latin typeface="Calibri"/>
                        </a:rPr>
                        <a:t>Construction and Testing Phase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CustomShape 5"/>
          <p:cNvSpPr/>
          <p:nvPr/>
        </p:nvSpPr>
        <p:spPr>
          <a:xfrm>
            <a:off x="1835640" y="5949360"/>
            <a:ext cx="5544360" cy="3337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AU" sz="1600">
                <a:solidFill>
                  <a:srgbClr val="000000"/>
                </a:solidFill>
                <a:latin typeface="Calibri"/>
              </a:rPr>
              <a:t>Refer to A3 handout “Work Breakdown Structure”</a:t>
            </a:r>
            <a:endParaRPr/>
          </a:p>
        </p:txBody>
      </p:sp>
    </p:spTree>
  </p:cSld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Interfaces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7019280" y="6381360"/>
            <a:ext cx="2124360" cy="424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Raymundo Garcia n62389848</a:t>
            </a:r>
            <a:endParaRPr/>
          </a:p>
        </p:txBody>
      </p:sp>
      <p:sp>
        <p:nvSpPr>
          <p:cNvPr id="253" name="CustomShape 3"/>
          <p:cNvSpPr/>
          <p:nvPr/>
        </p:nvSpPr>
        <p:spPr>
          <a:xfrm>
            <a:off x="1763640" y="1412640"/>
            <a:ext cx="6480360" cy="1461240"/>
          </a:xfrm>
          <a:prstGeom prst="rect">
            <a:avLst/>
          </a:prstGeom>
          <a:solidFill>
            <a:srgbClr val="ffff00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Here, Include some of your major interfaces; Diagrams or brief descriptions.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List which interface number it is and what it does. </a:t>
            </a:r>
            <a:endParaRPr/>
          </a:p>
        </p:txBody>
      </p:sp>
    </p:spTree>
  </p:cSld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1907640" y="476640"/>
            <a:ext cx="6048360" cy="942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800">
                <a:solidFill>
                  <a:srgbClr val="000000"/>
                </a:solidFill>
                <a:latin typeface="Calibri"/>
              </a:rPr>
              <a:t>Proximity Control Preliminary Designs</a:t>
            </a:r>
            <a:endParaRPr/>
          </a:p>
        </p:txBody>
      </p:sp>
      <p:sp>
        <p:nvSpPr>
          <p:cNvPr id="255" name="CustomShape 2"/>
          <p:cNvSpPr/>
          <p:nvPr/>
        </p:nvSpPr>
        <p:spPr>
          <a:xfrm>
            <a:off x="7019280" y="6381360"/>
            <a:ext cx="2124360" cy="424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Raymundo Garcia n62389848</a:t>
            </a:r>
            <a:endParaRPr/>
          </a:p>
        </p:txBody>
      </p:sp>
      <p:sp>
        <p:nvSpPr>
          <p:cNvPr id="256" name="CustomShape 3"/>
          <p:cNvSpPr/>
          <p:nvPr/>
        </p:nvSpPr>
        <p:spPr>
          <a:xfrm>
            <a:off x="755640" y="1989000"/>
            <a:ext cx="7776360" cy="3107160"/>
          </a:xfrm>
          <a:prstGeom prst="rect">
            <a:avLst/>
          </a:prstGeom>
          <a:solidFill>
            <a:srgbClr val="ffff00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Try to save as much time for this section.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Include your designs here. Try to limit your designs for each of your subsystems.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Explain each of your designs simply but enough to tell the listener what is going on in the designs. Don’t go too detailed. If your doing software designs, include a flowchart and describe the steps.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539640" y="26370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Communications Interface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Jonathan Wai</a:t>
            </a:r>
            <a:endParaRPr/>
          </a:p>
        </p:txBody>
      </p:sp>
      <p:sp>
        <p:nvSpPr>
          <p:cNvPr id="258" name="CustomShape 2"/>
          <p:cNvSpPr/>
          <p:nvPr/>
        </p:nvSpPr>
        <p:spPr>
          <a:xfrm>
            <a:off x="6084000" y="6381360"/>
            <a:ext cx="2124360" cy="257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Jonathan Wai</a:t>
            </a:r>
            <a:endParaRPr/>
          </a:p>
        </p:txBody>
      </p:sp>
    </p:spTree>
  </p:cSld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755640" y="332640"/>
            <a:ext cx="3600000" cy="821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400">
                <a:solidFill>
                  <a:srgbClr val="000000"/>
                </a:solidFill>
                <a:latin typeface="Calibri"/>
              </a:rPr>
              <a:t>High Level Objectives</a:t>
            </a:r>
            <a:endParaRPr/>
          </a:p>
        </p:txBody>
      </p:sp>
      <p:sp>
        <p:nvSpPr>
          <p:cNvPr id="260" name="CustomShape 2"/>
          <p:cNvSpPr/>
          <p:nvPr/>
        </p:nvSpPr>
        <p:spPr>
          <a:xfrm>
            <a:off x="539640" y="980640"/>
            <a:ext cx="7920360" cy="5881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i="1" lang="en-AU" sz="2000">
                <a:solidFill>
                  <a:srgbClr val="000000"/>
                </a:solidFill>
                <a:latin typeface="Calibri"/>
              </a:rPr>
              <a:t>What affects the airframe and payload subsystem?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HLO 1: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- Send telemetry to and from the GCS about the UAV’s current position and where it needs to go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HLO 2: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- Send telemetry to and from the GCS about the UAV’s current position and where it needs to go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HLO 3: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- Send telemetry to and from the GCS about the UAV’s current position and where it needs to go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1" name="CustomShape 3"/>
          <p:cNvSpPr/>
          <p:nvPr/>
        </p:nvSpPr>
        <p:spPr>
          <a:xfrm>
            <a:off x="6084000" y="6381360"/>
            <a:ext cx="2124360" cy="257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Jonathan Wai</a:t>
            </a:r>
            <a:endParaRPr/>
          </a:p>
        </p:txBody>
      </p:sp>
    </p:spTree>
  </p:cSld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System Requirements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1043640" y="1340640"/>
            <a:ext cx="6264360" cy="13806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Req 2- The Ground Control Station shall communicate to the search and rescue blimp the commands.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Req 3 –The search and rescue blimp shall communicate to the Ground Control Station the onboard sensor readings.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Req 4-The search and rescue blimp shall communicate to the Ground Control Station command acknowledgments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 </a:t>
            </a:r>
            <a:r>
              <a:rPr lang="en-AU">
                <a:solidFill>
                  <a:srgbClr val="000000"/>
                </a:solidFill>
                <a:latin typeface="Calibri"/>
              </a:rPr>
              <a:t>Req 5 –The search and rescue blimp shall communicate to the Ground Control Station the system mode.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Req 6 –The search and rescue blimp shall communicate to the Ground Control Station the imagery.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Req 17 –The Guidance, Navigation and Control subsystem shall provide control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commands to the propulsion subsystem in order to move the airborne segment to 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a specified position.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Req 19 –The propulsion system shall be capable of changing the altitude of the airborne segment to a commanded altitude above the floor of the room. 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Req 20 –The propulsion system shall be able to change the speed of the airborne segment to a commanded speed.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Req 22 – The airborne segment shall avoid detected obstacles.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Req 27 –The Ground Control Station shall display command acknowledgments from the search and rescue blimp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Req 37 –The Ground Control Station shall alert the operator vocally by stating the clothes colour of the detected survivor through a speaker upon detecting a coloured survivor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Req 44 – When operating in the circumnavigation task the minimum distance between the airborne segment and the closest wall shall be no greater than 1 metre.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Req 46 – The airborne segment shall be capable of completing the procedure of test case 1 within 10 minutes.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Req 47 – The airborne segment shall be capable of completing the procedure of test case 2 within 20 minutes.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Req 49 – The Guidance, Navigation and Control subsystem shall determine the position of 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the airborne segment to within 25cm.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Req 50 -The airborne segment shall be able to maintain a communications link with the ground control station at a minimum distance of 20 metres.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2699640" y="260640"/>
            <a:ext cx="5256360" cy="516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800">
                <a:solidFill>
                  <a:srgbClr val="000000"/>
                </a:solidFill>
                <a:latin typeface="Calibri"/>
              </a:rPr>
              <a:t>Subsystem Architecture</a:t>
            </a:r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6084000" y="6381360"/>
            <a:ext cx="2124360" cy="257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Jonathan Wai</a:t>
            </a:r>
            <a:endParaRPr/>
          </a:p>
        </p:txBody>
      </p:sp>
      <p:sp>
        <p:nvSpPr>
          <p:cNvPr id="266" name="CustomShape 3"/>
          <p:cNvSpPr/>
          <p:nvPr/>
        </p:nvSpPr>
        <p:spPr>
          <a:xfrm>
            <a:off x="1331640" y="1340640"/>
            <a:ext cx="72723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Explain Subsystem </a:t>
            </a:r>
            <a:endParaRPr/>
          </a:p>
        </p:txBody>
      </p:sp>
      <p:sp>
        <p:nvSpPr>
          <p:cNvPr id="267" name="CustomShape 4"/>
          <p:cNvSpPr/>
          <p:nvPr/>
        </p:nvSpPr>
        <p:spPr>
          <a:xfrm>
            <a:off x="899640" y="4293000"/>
            <a:ext cx="7488360" cy="1186920"/>
          </a:xfrm>
          <a:prstGeom prst="rect">
            <a:avLst/>
          </a:prstGeom>
          <a:solidFill>
            <a:srgbClr val="ffff00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This is were you talk about your subsystem – describing what it does and some of the components you will need – Put the system architecture that you  used in your preliminary designs</a:t>
            </a:r>
            <a:endParaRPr/>
          </a:p>
        </p:txBody>
      </p:sp>
    </p:spTree>
  </p:cSld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6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403640" y="1124640"/>
            <a:ext cx="6676560" cy="4790880"/>
          </a:xfrm>
          <a:prstGeom prst="rect">
            <a:avLst/>
          </a:prstGeom>
        </p:spPr>
      </p:pic>
      <p:sp>
        <p:nvSpPr>
          <p:cNvPr id="269" name="CustomShape 1"/>
          <p:cNvSpPr/>
          <p:nvPr/>
        </p:nvSpPr>
        <p:spPr>
          <a:xfrm>
            <a:off x="2699640" y="260640"/>
            <a:ext cx="5256360" cy="516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800">
                <a:solidFill>
                  <a:srgbClr val="000000"/>
                </a:solidFill>
                <a:latin typeface="Calibri"/>
              </a:rPr>
              <a:t>System Architecture</a:t>
            </a:r>
            <a:endParaRPr/>
          </a:p>
        </p:txBody>
      </p:sp>
      <p:sp>
        <p:nvSpPr>
          <p:cNvPr id="270" name="CustomShape 2"/>
          <p:cNvSpPr/>
          <p:nvPr/>
        </p:nvSpPr>
        <p:spPr>
          <a:xfrm>
            <a:off x="6300360" y="6453360"/>
            <a:ext cx="2124360" cy="257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Fazl Alabodi n07239734</a:t>
            </a:r>
            <a:endParaRPr/>
          </a:p>
        </p:txBody>
      </p:sp>
      <p:sp>
        <p:nvSpPr>
          <p:cNvPr id="271" name="CustomShape 3"/>
          <p:cNvSpPr/>
          <p:nvPr/>
        </p:nvSpPr>
        <p:spPr>
          <a:xfrm>
            <a:off x="2087280" y="4725000"/>
            <a:ext cx="7056360" cy="2009880"/>
          </a:xfrm>
          <a:prstGeom prst="rect">
            <a:avLst/>
          </a:prstGeom>
          <a:solidFill>
            <a:srgbClr val="ffff00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This is the system architecture with your subsystem highlighted so that the panel can see where your subsystem fits in with the whole system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The panel will have a hard copy of the full system architecture so if the one on your slides is a little blury its ok.</a:t>
            </a:r>
            <a:endParaRPr/>
          </a:p>
        </p:txBody>
      </p:sp>
      <p:sp>
        <p:nvSpPr>
          <p:cNvPr id="272" name="CustomShape 4"/>
          <p:cNvSpPr/>
          <p:nvPr/>
        </p:nvSpPr>
        <p:spPr>
          <a:xfrm>
            <a:off x="1475640" y="1124640"/>
            <a:ext cx="2592000" cy="2160000"/>
          </a:xfrm>
          <a:prstGeom prst="rect">
            <a:avLst/>
          </a:prstGeom>
          <a:ln w="25560">
            <a:solidFill>
              <a:srgbClr val="3a5f8b"/>
            </a:solidFill>
            <a:round/>
          </a:ln>
        </p:spPr>
      </p:sp>
    </p:spTree>
  </p:cSld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2699640" y="260640"/>
            <a:ext cx="5256360" cy="516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800">
                <a:solidFill>
                  <a:srgbClr val="000000"/>
                </a:solidFill>
                <a:latin typeface="Calibri"/>
              </a:rPr>
              <a:t>Subsystem Architecture</a:t>
            </a:r>
            <a:endParaRPr/>
          </a:p>
        </p:txBody>
      </p:sp>
      <p:sp>
        <p:nvSpPr>
          <p:cNvPr id="274" name="CustomShape 2"/>
          <p:cNvSpPr/>
          <p:nvPr/>
        </p:nvSpPr>
        <p:spPr>
          <a:xfrm>
            <a:off x="6084000" y="6381360"/>
            <a:ext cx="2124360" cy="257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Alec Leong n7492553</a:t>
            </a:r>
            <a:endParaRPr/>
          </a:p>
        </p:txBody>
      </p:sp>
      <p:sp>
        <p:nvSpPr>
          <p:cNvPr id="275" name="CustomShape 3"/>
          <p:cNvSpPr/>
          <p:nvPr/>
        </p:nvSpPr>
        <p:spPr>
          <a:xfrm>
            <a:off x="1331640" y="1340640"/>
            <a:ext cx="72723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Explain Subsystem </a:t>
            </a:r>
            <a:endParaRPr/>
          </a:p>
        </p:txBody>
      </p:sp>
      <p:sp>
        <p:nvSpPr>
          <p:cNvPr id="276" name="CustomShape 4"/>
          <p:cNvSpPr/>
          <p:nvPr/>
        </p:nvSpPr>
        <p:spPr>
          <a:xfrm>
            <a:off x="899640" y="4293000"/>
            <a:ext cx="7488360" cy="1186920"/>
          </a:xfrm>
          <a:prstGeom prst="rect">
            <a:avLst/>
          </a:prstGeom>
          <a:solidFill>
            <a:srgbClr val="ffff00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This is were you talk about your subsystem – describing what it does and some of the components you will need – Put the system architecture that you  used in your preliminary designs</a:t>
            </a:r>
            <a:endParaRPr/>
          </a:p>
        </p:txBody>
      </p:sp>
    </p:spTree>
  </p:cSld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2843640" y="188640"/>
            <a:ext cx="5328360" cy="516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800">
                <a:solidFill>
                  <a:srgbClr val="000000"/>
                </a:solidFill>
                <a:latin typeface="Calibri"/>
              </a:rPr>
              <a:t>Work Packages</a:t>
            </a:r>
            <a:endParaRPr/>
          </a:p>
        </p:txBody>
      </p:sp>
      <p:sp>
        <p:nvSpPr>
          <p:cNvPr id="278" name="CustomShape 2"/>
          <p:cNvSpPr/>
          <p:nvPr/>
        </p:nvSpPr>
        <p:spPr>
          <a:xfrm>
            <a:off x="6084000" y="6381360"/>
            <a:ext cx="2124360" cy="257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Alec Leong n7492553</a:t>
            </a:r>
            <a:endParaRPr/>
          </a:p>
        </p:txBody>
      </p:sp>
      <p:sp>
        <p:nvSpPr>
          <p:cNvPr id="279" name="CustomShape 3"/>
          <p:cNvSpPr/>
          <p:nvPr/>
        </p:nvSpPr>
        <p:spPr>
          <a:xfrm>
            <a:off x="2771640" y="1340640"/>
            <a:ext cx="6750000" cy="6399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Choose 2 to talk about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 – (subsystem) – 01 Background Research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23rd of April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 – (subsystem)- 02 Trade Study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9th May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WP- (subsystem) – 03 Preliminary Design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24th 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 – (subsystem) -04 Acquire hardware 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16th July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WP-(subsystem) – 05 Revise Design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20th July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WP-(subsystem)-06 Component Construction/Setup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27th July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WP-Subsystem-07 Component Testing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1st august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WP-Subsystem-08 Component Integration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7th august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WP-subsystem-09 Subsystem setup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18th august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WP-subsystem-10 subsystem testing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25th august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WP-subsystem-11 primary integration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- 5th of September</a:t>
            </a:r>
            <a:endParaRPr/>
          </a:p>
        </p:txBody>
      </p:sp>
      <p:pic>
        <p:nvPicPr>
          <p:cNvPr descr="" id="28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691280" cy="6334560"/>
          </a:xfrm>
          <a:prstGeom prst="rect">
            <a:avLst/>
          </a:prstGeom>
        </p:spPr>
      </p:pic>
    </p:spTree>
  </p:cSld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Risk Management</a:t>
            </a:r>
            <a:endParaRPr/>
          </a:p>
        </p:txBody>
      </p:sp>
      <p:sp>
        <p:nvSpPr>
          <p:cNvPr id="2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Here List some of the risks that may affect your subsystem. Not health and safety risks but schedule or techinical risks. Such as if a part doesn’t arrive on time.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This is not that important and you can remove if you want. But u can put it in there if you want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2267640" y="332640"/>
            <a:ext cx="5616360" cy="1064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3200">
                <a:solidFill>
                  <a:srgbClr val="000000"/>
                </a:solidFill>
                <a:latin typeface="Calibri"/>
              </a:rPr>
              <a:t>Work Breakdown Structure </a:t>
            </a:r>
            <a:endParaRPr/>
          </a:p>
        </p:txBody>
      </p:sp>
      <p:sp>
        <p:nvSpPr>
          <p:cNvPr id="65" name="CustomShape 2"/>
          <p:cNvSpPr/>
          <p:nvPr/>
        </p:nvSpPr>
        <p:spPr>
          <a:xfrm>
            <a:off x="2339640" y="1196640"/>
            <a:ext cx="7128360" cy="49690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AU" sz="2000">
                <a:solidFill>
                  <a:srgbClr val="000000"/>
                </a:solidFill>
                <a:latin typeface="Calibri"/>
              </a:rPr>
              <a:t>Upcoming deliverables</a:t>
            </a:r>
            <a:endParaRPr/>
          </a:p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Critical Design Review – W13 Semester 1</a:t>
            </a:r>
            <a:endParaRPr/>
          </a:p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Full Designs – Wk6 Semester 2</a:t>
            </a:r>
            <a:endParaRPr/>
          </a:p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Testing – Wk 12 Semester 2</a:t>
            </a:r>
            <a:endParaRPr/>
          </a:p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Full System Presentation – Wk 12 Semester 2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AU" sz="2000">
                <a:solidFill>
                  <a:srgbClr val="000000"/>
                </a:solidFill>
                <a:latin typeface="Calibri"/>
              </a:rPr>
              <a:t>Upcoming Subsystem Work Packets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Revision of Designs – 20th July</a:t>
            </a:r>
            <a:endParaRPr/>
          </a:p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Component Setup/Construction – 27th July</a:t>
            </a:r>
            <a:endParaRPr/>
          </a:p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Component Testing – 1st August</a:t>
            </a:r>
            <a:endParaRPr/>
          </a:p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Subsystem Setup/Construction – 10th August</a:t>
            </a:r>
            <a:endParaRPr/>
          </a:p>
        </p:txBody>
      </p:sp>
      <p:sp>
        <p:nvSpPr>
          <p:cNvPr id="66" name="CustomShape 3"/>
          <p:cNvSpPr/>
          <p:nvPr/>
        </p:nvSpPr>
        <p:spPr>
          <a:xfrm>
            <a:off x="7019280" y="6551640"/>
            <a:ext cx="2124360" cy="257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Joshua Ham n8306214</a:t>
            </a:r>
            <a:endParaRPr/>
          </a:p>
        </p:txBody>
      </p:sp>
      <p:pic>
        <p:nvPicPr>
          <p:cNvPr descr="" id="6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980640"/>
            <a:ext cx="3498840" cy="5575320"/>
          </a:xfrm>
          <a:prstGeom prst="rect">
            <a:avLst/>
          </a:prstGeom>
        </p:spPr>
      </p:pic>
    </p:spTree>
  </p:cSld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Trade studies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	</a:t>
            </a:r>
            <a:endParaRPr/>
          </a:p>
        </p:txBody>
      </p:sp>
      <p:sp>
        <p:nvSpPr>
          <p:cNvPr id="284" name="TextShape 2"/>
          <p:cNvSpPr txBox="1"/>
          <p:nvPr/>
        </p:nvSpPr>
        <p:spPr>
          <a:xfrm>
            <a:off x="457200" y="1600200"/>
            <a:ext cx="8229240" cy="2908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List here the outcomes of your trade study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What products you needed and which were chosen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5" name="CustomShape 3"/>
          <p:cNvSpPr/>
          <p:nvPr/>
        </p:nvSpPr>
        <p:spPr>
          <a:xfrm>
            <a:off x="1403640" y="3429000"/>
            <a:ext cx="6840360" cy="2284200"/>
          </a:xfrm>
          <a:prstGeom prst="rect">
            <a:avLst/>
          </a:prstGeom>
          <a:solidFill>
            <a:srgbClr val="ffff00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List the criteria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Say something like “ I did a trade study comparing different types of ______. By comparing each product according to the criteria the product that fitted the ____ subsystem the most was the ____.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Maybe add a picture of it or something like that. </a:t>
            </a:r>
            <a:endParaRPr/>
          </a:p>
        </p:txBody>
      </p:sp>
    </p:spTree>
  </p:cSld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Interfaces</a:t>
            </a:r>
            <a:endParaRPr/>
          </a:p>
        </p:txBody>
      </p:sp>
      <p:sp>
        <p:nvSpPr>
          <p:cNvPr id="287" name="CustomShape 2"/>
          <p:cNvSpPr/>
          <p:nvPr/>
        </p:nvSpPr>
        <p:spPr>
          <a:xfrm>
            <a:off x="7019280" y="6381360"/>
            <a:ext cx="2124360" cy="424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Raymundo Garcia n62389848</a:t>
            </a:r>
            <a:endParaRPr/>
          </a:p>
        </p:txBody>
      </p:sp>
      <p:sp>
        <p:nvSpPr>
          <p:cNvPr id="288" name="CustomShape 3"/>
          <p:cNvSpPr/>
          <p:nvPr/>
        </p:nvSpPr>
        <p:spPr>
          <a:xfrm>
            <a:off x="1763640" y="1412640"/>
            <a:ext cx="6480360" cy="1461240"/>
          </a:xfrm>
          <a:prstGeom prst="rect">
            <a:avLst/>
          </a:prstGeom>
          <a:solidFill>
            <a:srgbClr val="ffff00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Here, Include some of your major interfaces; Diagrams or brief descriptions.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List which interface number it is and what it does. </a:t>
            </a:r>
            <a:endParaRPr/>
          </a:p>
        </p:txBody>
      </p:sp>
    </p:spTree>
  </p:cSld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1907640" y="476640"/>
            <a:ext cx="6048360" cy="942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800">
                <a:solidFill>
                  <a:srgbClr val="000000"/>
                </a:solidFill>
                <a:latin typeface="Calibri"/>
              </a:rPr>
              <a:t>Communications Preliminary Designs</a:t>
            </a:r>
            <a:endParaRPr/>
          </a:p>
        </p:txBody>
      </p:sp>
      <p:sp>
        <p:nvSpPr>
          <p:cNvPr id="290" name="CustomShape 2"/>
          <p:cNvSpPr/>
          <p:nvPr/>
        </p:nvSpPr>
        <p:spPr>
          <a:xfrm>
            <a:off x="7019280" y="6381360"/>
            <a:ext cx="2124360" cy="424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Raymundo Garcia n62389848</a:t>
            </a:r>
            <a:endParaRPr/>
          </a:p>
        </p:txBody>
      </p:sp>
      <p:sp>
        <p:nvSpPr>
          <p:cNvPr id="291" name="CustomShape 3"/>
          <p:cNvSpPr/>
          <p:nvPr/>
        </p:nvSpPr>
        <p:spPr>
          <a:xfrm>
            <a:off x="755640" y="1989000"/>
            <a:ext cx="7776360" cy="3107160"/>
          </a:xfrm>
          <a:prstGeom prst="rect">
            <a:avLst/>
          </a:prstGeom>
          <a:solidFill>
            <a:srgbClr val="ffff00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Try to save as much time for this section.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Include your designs here. Try to limit your designs for each of your subsystems.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Explain each of your designs simply but enough to tell the listener what is going on in the designs. Don’t go too detailed. If your doing software designs, include a flowchart and describe the steps.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1979640" y="1845000"/>
            <a:ext cx="5328360" cy="13701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AU" sz="2800">
                <a:solidFill>
                  <a:srgbClr val="000000"/>
                </a:solidFill>
                <a:latin typeface="Calibri"/>
              </a:rPr>
              <a:t>Ground Control Station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AU" sz="2800">
                <a:solidFill>
                  <a:srgbClr val="000000"/>
                </a:solidFill>
                <a:latin typeface="Calibri"/>
              </a:rPr>
              <a:t>Craig Maher</a:t>
            </a:r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3733920" y="6095880"/>
            <a:ext cx="4190760" cy="7617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r>
              <a:rPr lang="en-AU" sz="2000">
                <a:solidFill>
                  <a:srgbClr val="4d4d4d"/>
                </a:solidFill>
                <a:latin typeface="Calibri"/>
              </a:rPr>
              <a:t>Craig Maher – N7510683</a:t>
            </a:r>
            <a:endParaRPr/>
          </a:p>
        </p:txBody>
      </p:sp>
    </p:spTree>
  </p:cSld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755640" y="332640"/>
            <a:ext cx="3600000" cy="821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400">
                <a:solidFill>
                  <a:srgbClr val="000000"/>
                </a:solidFill>
                <a:latin typeface="Calibri"/>
              </a:rPr>
              <a:t>High Level Objectives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539640" y="980640"/>
            <a:ext cx="7920360" cy="2315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i="1" lang="en-AU" sz="2000">
                <a:solidFill>
                  <a:srgbClr val="000000"/>
                </a:solidFill>
                <a:latin typeface="Calibri"/>
              </a:rPr>
              <a:t>What affects the airframe and payload subsystem?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6" name="CustomShape 3"/>
          <p:cNvSpPr/>
          <p:nvPr/>
        </p:nvSpPr>
        <p:spPr>
          <a:xfrm>
            <a:off x="683640" y="3141000"/>
            <a:ext cx="3600000" cy="821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400">
                <a:solidFill>
                  <a:srgbClr val="000000"/>
                </a:solidFill>
                <a:latin typeface="Calibri"/>
              </a:rPr>
              <a:t>System Requirements</a:t>
            </a:r>
            <a:endParaRPr/>
          </a:p>
        </p:txBody>
      </p:sp>
      <p:sp>
        <p:nvSpPr>
          <p:cNvPr id="297" name="CustomShape 4"/>
          <p:cNvSpPr/>
          <p:nvPr/>
        </p:nvSpPr>
        <p:spPr>
          <a:xfrm>
            <a:off x="611640" y="3861000"/>
            <a:ext cx="7776360" cy="639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Req-1 –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8" name="CustomShape 5"/>
          <p:cNvSpPr/>
          <p:nvPr/>
        </p:nvSpPr>
        <p:spPr>
          <a:xfrm>
            <a:off x="3733920" y="6095880"/>
            <a:ext cx="4190760" cy="7617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r>
              <a:rPr lang="en-AU" sz="2000">
                <a:solidFill>
                  <a:srgbClr val="4d4d4d"/>
                </a:solidFill>
                <a:latin typeface="Calibri"/>
              </a:rPr>
              <a:t>Craig Maher – N7510683</a:t>
            </a:r>
            <a:endParaRPr/>
          </a:p>
        </p:txBody>
      </p:sp>
    </p:spTree>
  </p:cSld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9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755640" y="476640"/>
            <a:ext cx="7133760" cy="4152600"/>
          </a:xfrm>
          <a:prstGeom prst="rect">
            <a:avLst/>
          </a:prstGeom>
        </p:spPr>
      </p:pic>
      <p:sp>
        <p:nvSpPr>
          <p:cNvPr id="300" name="CustomShape 1"/>
          <p:cNvSpPr/>
          <p:nvPr/>
        </p:nvSpPr>
        <p:spPr>
          <a:xfrm>
            <a:off x="2699640" y="260640"/>
            <a:ext cx="5256360" cy="516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800">
                <a:solidFill>
                  <a:srgbClr val="000000"/>
                </a:solidFill>
                <a:latin typeface="Calibri"/>
              </a:rPr>
              <a:t>System Architecture</a:t>
            </a:r>
            <a:endParaRPr/>
          </a:p>
        </p:txBody>
      </p:sp>
      <p:sp>
        <p:nvSpPr>
          <p:cNvPr id="301" name="CustomShape 2"/>
          <p:cNvSpPr/>
          <p:nvPr/>
        </p:nvSpPr>
        <p:spPr>
          <a:xfrm>
            <a:off x="6300360" y="6453360"/>
            <a:ext cx="2124360" cy="257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Fazl Alabodi n07239734</a:t>
            </a:r>
            <a:endParaRPr/>
          </a:p>
        </p:txBody>
      </p:sp>
      <p:sp>
        <p:nvSpPr>
          <p:cNvPr id="302" name="CustomShape 3"/>
          <p:cNvSpPr/>
          <p:nvPr/>
        </p:nvSpPr>
        <p:spPr>
          <a:xfrm>
            <a:off x="2087280" y="4725000"/>
            <a:ext cx="7056360" cy="2009880"/>
          </a:xfrm>
          <a:prstGeom prst="rect">
            <a:avLst/>
          </a:prstGeom>
          <a:solidFill>
            <a:srgbClr val="ffff00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This is the system architecture with your subsystem highlighted so that the panel can see where your subsystem fits in with the whole system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The panel will have a hard copy of the full system architecture so if the one on your slides is a little blury its ok.</a:t>
            </a:r>
            <a:endParaRPr/>
          </a:p>
        </p:txBody>
      </p:sp>
      <p:sp>
        <p:nvSpPr>
          <p:cNvPr id="303" name="CustomShape 4"/>
          <p:cNvSpPr/>
          <p:nvPr/>
        </p:nvSpPr>
        <p:spPr>
          <a:xfrm>
            <a:off x="1475640" y="2493000"/>
            <a:ext cx="5256360" cy="2232000"/>
          </a:xfrm>
          <a:prstGeom prst="rect">
            <a:avLst/>
          </a:prstGeom>
          <a:ln w="25560">
            <a:solidFill>
              <a:srgbClr val="3a5f8b"/>
            </a:solidFill>
            <a:round/>
          </a:ln>
        </p:spPr>
      </p:sp>
    </p:spTree>
  </p:cSld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2699640" y="260640"/>
            <a:ext cx="5256360" cy="516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800">
                <a:solidFill>
                  <a:srgbClr val="000000"/>
                </a:solidFill>
                <a:latin typeface="Calibri"/>
              </a:rPr>
              <a:t>Subsystem Architecture</a:t>
            </a:r>
            <a:endParaRPr/>
          </a:p>
        </p:txBody>
      </p:sp>
      <p:sp>
        <p:nvSpPr>
          <p:cNvPr id="305" name="CustomShape 2"/>
          <p:cNvSpPr/>
          <p:nvPr/>
        </p:nvSpPr>
        <p:spPr>
          <a:xfrm>
            <a:off x="3733920" y="6095880"/>
            <a:ext cx="4190760" cy="7617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r>
              <a:rPr lang="en-AU" sz="2000">
                <a:solidFill>
                  <a:srgbClr val="4d4d4d"/>
                </a:solidFill>
                <a:latin typeface="Calibri"/>
              </a:rPr>
              <a:t>Craig Maher – N7510683</a:t>
            </a:r>
            <a:endParaRPr/>
          </a:p>
        </p:txBody>
      </p:sp>
      <p:sp>
        <p:nvSpPr>
          <p:cNvPr id="306" name="CustomShape 3"/>
          <p:cNvSpPr/>
          <p:nvPr/>
        </p:nvSpPr>
        <p:spPr>
          <a:xfrm>
            <a:off x="1331640" y="1340640"/>
            <a:ext cx="72723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Explain Subsystem </a:t>
            </a:r>
            <a:endParaRPr/>
          </a:p>
        </p:txBody>
      </p:sp>
      <p:sp>
        <p:nvSpPr>
          <p:cNvPr id="307" name="CustomShape 4"/>
          <p:cNvSpPr/>
          <p:nvPr/>
        </p:nvSpPr>
        <p:spPr>
          <a:xfrm>
            <a:off x="899640" y="4293000"/>
            <a:ext cx="7488360" cy="1186920"/>
          </a:xfrm>
          <a:prstGeom prst="rect">
            <a:avLst/>
          </a:prstGeom>
          <a:solidFill>
            <a:srgbClr val="ffff00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This is were you talk about your subsystem – describing what it does and some of the components you will need – Put the system architecture that you  used in your preliminary designs</a:t>
            </a:r>
            <a:endParaRPr/>
          </a:p>
        </p:txBody>
      </p:sp>
    </p:spTree>
  </p:cSld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2843640" y="188640"/>
            <a:ext cx="5328360" cy="516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800">
                <a:solidFill>
                  <a:srgbClr val="000000"/>
                </a:solidFill>
                <a:latin typeface="Calibri"/>
              </a:rPr>
              <a:t>Work Packages</a:t>
            </a:r>
            <a:endParaRPr/>
          </a:p>
        </p:txBody>
      </p:sp>
      <p:sp>
        <p:nvSpPr>
          <p:cNvPr id="309" name="CustomShape 2"/>
          <p:cNvSpPr/>
          <p:nvPr/>
        </p:nvSpPr>
        <p:spPr>
          <a:xfrm>
            <a:off x="6084000" y="6381360"/>
            <a:ext cx="2124360" cy="257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Alec Leong n7492553</a:t>
            </a:r>
            <a:endParaRPr/>
          </a:p>
        </p:txBody>
      </p:sp>
      <p:sp>
        <p:nvSpPr>
          <p:cNvPr id="310" name="CustomShape 3"/>
          <p:cNvSpPr/>
          <p:nvPr/>
        </p:nvSpPr>
        <p:spPr>
          <a:xfrm>
            <a:off x="2771640" y="1340640"/>
            <a:ext cx="6750000" cy="6399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Choose 2 to talk about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 – (subsystem) – 01 Background Research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23rd of April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 – (subsystem)- 02 Trade Study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9th May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WP- (subsystem) – 03 Preliminary Design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24th 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 – (subsystem) -04 Acquire hardware 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16th July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WP-(subsystem) – 05 Revise Design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20th July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WP-(subsystem)-06 Component Construction/Setup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27th July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WP-Subsystem-07 Component Testing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1st august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WP-Subsystem-08 Component Integration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7th august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WP-subsystem-09 Subsystem setup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18th august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WP-subsystem-10 subsystem testing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Due 25th august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WP-subsystem-11 primary integration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	</a:t>
            </a:r>
            <a:r>
              <a:rPr lang="en-AU">
                <a:solidFill>
                  <a:srgbClr val="000000"/>
                </a:solidFill>
                <a:latin typeface="Calibri"/>
              </a:rPr>
              <a:t>- 5th of September</a:t>
            </a:r>
            <a:endParaRPr/>
          </a:p>
        </p:txBody>
      </p:sp>
      <p:pic>
        <p:nvPicPr>
          <p:cNvPr descr="" id="31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691280" cy="6334560"/>
          </a:xfrm>
          <a:prstGeom prst="rect">
            <a:avLst/>
          </a:prstGeom>
        </p:spPr>
      </p:pic>
    </p:spTree>
  </p:cSld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Risk Management</a:t>
            </a:r>
            <a:endParaRPr/>
          </a:p>
        </p:txBody>
      </p:sp>
      <p:sp>
        <p:nvSpPr>
          <p:cNvPr id="3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Here List some of the risks that may affect your subsystem. Not health and safety risks but schedule or techinical risks. Such as if a part doesn’t arrive on time.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This is not that important and you can remove if you want. But u can put it in there if you want</a:t>
            </a:r>
            <a:endParaRPr/>
          </a:p>
        </p:txBody>
      </p:sp>
    </p:spTree>
  </p:cSld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Data budget</a:t>
            </a:r>
            <a:endParaRPr/>
          </a:p>
        </p:txBody>
      </p:sp>
      <p:sp>
        <p:nvSpPr>
          <p:cNvPr id="31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2555640" y="188640"/>
            <a:ext cx="5184360" cy="5778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3200">
                <a:solidFill>
                  <a:srgbClr val="000000"/>
                </a:solidFill>
                <a:latin typeface="Calibri"/>
              </a:rPr>
              <a:t>System Architecture</a:t>
            </a:r>
            <a:endParaRPr/>
          </a:p>
        </p:txBody>
      </p:sp>
      <p:sp>
        <p:nvSpPr>
          <p:cNvPr id="69" name="CustomShape 2"/>
          <p:cNvSpPr/>
          <p:nvPr/>
        </p:nvSpPr>
        <p:spPr>
          <a:xfrm>
            <a:off x="7019280" y="6551640"/>
            <a:ext cx="2124360" cy="257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Joshua Ham n8306214</a:t>
            </a:r>
            <a:endParaRPr/>
          </a:p>
        </p:txBody>
      </p:sp>
      <p:sp>
        <p:nvSpPr>
          <p:cNvPr id="70" name="CustomShape 3"/>
          <p:cNvSpPr/>
          <p:nvPr/>
        </p:nvSpPr>
        <p:spPr>
          <a:xfrm>
            <a:off x="755640" y="1412640"/>
            <a:ext cx="7200360" cy="52405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Shows each of the Subsystems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 </a:t>
            </a:r>
            <a:r>
              <a:rPr b="1" lang="en-AU">
                <a:solidFill>
                  <a:srgbClr val="000000"/>
                </a:solidFill>
                <a:latin typeface="Calibri"/>
              </a:rPr>
              <a:t>Shows the relationships between each subsystem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 </a:t>
            </a:r>
            <a:r>
              <a:rPr b="1" lang="en-AU">
                <a:solidFill>
                  <a:srgbClr val="000000"/>
                </a:solidFill>
                <a:latin typeface="Calibri"/>
              </a:rPr>
              <a:t>All subsystem major components included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 </a:t>
            </a:r>
            <a:r>
              <a:rPr b="1" lang="en-AU">
                <a:solidFill>
                  <a:srgbClr val="000000"/>
                </a:solidFill>
                <a:latin typeface="Calibri"/>
              </a:rPr>
              <a:t>Useful during the Design Phase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 </a:t>
            </a:r>
            <a:r>
              <a:rPr b="1" lang="en-AU">
                <a:solidFill>
                  <a:srgbClr val="000000"/>
                </a:solidFill>
                <a:latin typeface="Calibri"/>
              </a:rPr>
              <a:t>Software and Hardware System Architecture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Each member has developed a subsystem architecture for the subsystem they are in charge of.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AU" sz="1600">
                <a:solidFill>
                  <a:srgbClr val="000000"/>
                </a:solidFill>
                <a:latin typeface="Calibri"/>
              </a:rPr>
              <a:t>Refer to the A4 handout “system architecture”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Trade studies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	</a:t>
            </a:r>
            <a:endParaRPr/>
          </a:p>
        </p:txBody>
      </p:sp>
      <p:sp>
        <p:nvSpPr>
          <p:cNvPr id="317" name="TextShape 2"/>
          <p:cNvSpPr txBox="1"/>
          <p:nvPr/>
        </p:nvSpPr>
        <p:spPr>
          <a:xfrm>
            <a:off x="457200" y="1600200"/>
            <a:ext cx="8229240" cy="2908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List here the outcomes of your trade study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What products you needed and which were chosen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18" name="CustomShape 3"/>
          <p:cNvSpPr/>
          <p:nvPr/>
        </p:nvSpPr>
        <p:spPr>
          <a:xfrm>
            <a:off x="1403640" y="3429000"/>
            <a:ext cx="6840360" cy="2284200"/>
          </a:xfrm>
          <a:prstGeom prst="rect">
            <a:avLst/>
          </a:prstGeom>
          <a:solidFill>
            <a:srgbClr val="ffff00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List the criteria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Say something like “ I did a trade study comparing different types of ______. By comparing each product according to the criteria the product that fitted the ____ subsystem the most was the ____.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Maybe add a picture of it or something like that. </a:t>
            </a:r>
            <a:endParaRPr/>
          </a:p>
        </p:txBody>
      </p:sp>
    </p:spTree>
  </p:cSld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Interfaces</a:t>
            </a:r>
            <a:endParaRPr/>
          </a:p>
        </p:txBody>
      </p:sp>
      <p:sp>
        <p:nvSpPr>
          <p:cNvPr id="320" name="CustomShape 2"/>
          <p:cNvSpPr/>
          <p:nvPr/>
        </p:nvSpPr>
        <p:spPr>
          <a:xfrm>
            <a:off x="7019280" y="6381360"/>
            <a:ext cx="2124360" cy="424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Raymundo Garcia n62389848</a:t>
            </a:r>
            <a:endParaRPr/>
          </a:p>
        </p:txBody>
      </p:sp>
      <p:sp>
        <p:nvSpPr>
          <p:cNvPr id="321" name="CustomShape 3"/>
          <p:cNvSpPr/>
          <p:nvPr/>
        </p:nvSpPr>
        <p:spPr>
          <a:xfrm>
            <a:off x="1763640" y="1412640"/>
            <a:ext cx="6480360" cy="1461240"/>
          </a:xfrm>
          <a:prstGeom prst="rect">
            <a:avLst/>
          </a:prstGeom>
          <a:solidFill>
            <a:srgbClr val="ffff00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Here, Include some of your major interfaces; Diagrams or brief descriptions.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List which interface number it is and what it does. </a:t>
            </a:r>
            <a:endParaRPr/>
          </a:p>
        </p:txBody>
      </p:sp>
    </p:spTree>
  </p:cSld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1907640" y="476640"/>
            <a:ext cx="6048360" cy="516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 sz="2800">
                <a:solidFill>
                  <a:srgbClr val="000000"/>
                </a:solidFill>
                <a:latin typeface="Calibri"/>
              </a:rPr>
              <a:t>GCS Preliminary Designs</a:t>
            </a:r>
            <a:endParaRPr/>
          </a:p>
        </p:txBody>
      </p:sp>
      <p:sp>
        <p:nvSpPr>
          <p:cNvPr id="323" name="CustomShape 2"/>
          <p:cNvSpPr/>
          <p:nvPr/>
        </p:nvSpPr>
        <p:spPr>
          <a:xfrm>
            <a:off x="7019280" y="6381360"/>
            <a:ext cx="2124360" cy="424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1100">
                <a:solidFill>
                  <a:srgbClr val="000000"/>
                </a:solidFill>
                <a:latin typeface="Calibri"/>
              </a:rPr>
              <a:t>Raymundo Garcia n62389848</a:t>
            </a:r>
            <a:endParaRPr/>
          </a:p>
        </p:txBody>
      </p:sp>
      <p:sp>
        <p:nvSpPr>
          <p:cNvPr id="324" name="CustomShape 3"/>
          <p:cNvSpPr/>
          <p:nvPr/>
        </p:nvSpPr>
        <p:spPr>
          <a:xfrm>
            <a:off x="755640" y="1989000"/>
            <a:ext cx="7776360" cy="3107160"/>
          </a:xfrm>
          <a:prstGeom prst="rect">
            <a:avLst/>
          </a:prstGeom>
          <a:solidFill>
            <a:srgbClr val="ffff00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Try to save as much time for this section.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Include your designs here. Try to limit your designs for each of your subsystems.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Explain each of your designs simply but enough to tell the listener what is going on in the designs. Don’t go too detailed. If your doing software designs, include a flowchart and describe the steps.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1475640" y="1340640"/>
            <a:ext cx="6192360" cy="30463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AU" sz="2800">
                <a:solidFill>
                  <a:srgbClr val="000000"/>
                </a:solidFill>
                <a:latin typeface="Calibri"/>
              </a:rPr>
              <a:t>Conclusion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26" name="CustomShape 2"/>
          <p:cNvSpPr/>
          <p:nvPr/>
        </p:nvSpPr>
        <p:spPr>
          <a:xfrm>
            <a:off x="683640" y="2133000"/>
            <a:ext cx="7956000" cy="22849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Project Phase </a:t>
            </a:r>
            <a:endParaRPr/>
          </a:p>
          <a:p>
            <a:pPr algn="ctr"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Design Phase moving into Construction and Testing Phase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Next Work Packets</a:t>
            </a:r>
            <a:endParaRPr/>
          </a:p>
          <a:p>
            <a:pPr algn="ctr"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Acquire Hardware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AU">
                <a:solidFill>
                  <a:srgbClr val="000000"/>
                </a:solidFill>
                <a:latin typeface="Calibri"/>
              </a:rPr>
              <a:t>Next Deliverable</a:t>
            </a:r>
            <a:r>
              <a:rPr lang="en-AU">
                <a:solidFill>
                  <a:srgbClr val="000000"/>
                </a:solidFill>
                <a:latin typeface="Calibri"/>
              </a:rPr>
              <a:t>
</a:t>
            </a:r>
            <a:r>
              <a:rPr lang="en-AU">
                <a:solidFill>
                  <a:srgbClr val="000000"/>
                </a:solidFill>
                <a:latin typeface="Calibri"/>
              </a:rPr>
              <a:t>Detailed Designs Week 6 Semester 2</a:t>
            </a:r>
            <a:endParaRPr/>
          </a:p>
        </p:txBody>
      </p:sp>
    </p:spTree>
  </p:cSld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323640" y="22770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Questions?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