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2" r:id="rId2"/>
    <p:sldId id="258" r:id="rId3"/>
    <p:sldId id="259" r:id="rId4"/>
    <p:sldId id="263" r:id="rId5"/>
    <p:sldId id="264" r:id="rId6"/>
    <p:sldId id="265" r:id="rId7"/>
    <p:sldId id="257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4EF87-C032-4ACE-A0FC-4CD02850C7F6}" v="275" dt="2019-10-02T01:55:17.457"/>
    <p1510:client id="{9B6EC270-A8CB-C97D-D927-047432B4F7AD}" v="944" dt="2019-10-02T02:13:56.496"/>
    <p1510:client id="{9F6CE613-2CA2-4074-BB12-3F7F30786267}" v="940" dt="2019-10-02T02:04:48.9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EB70-7E6E-41C3-A778-623C3A13010D}" type="datetimeFigureOut">
              <a:rPr lang="es-EC" smtClean="0"/>
              <a:t>2/10/2019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7C92-132A-4C9C-B694-6A0C3A5F8845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2717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EB70-7E6E-41C3-A778-623C3A13010D}" type="datetimeFigureOut">
              <a:rPr lang="es-EC" smtClean="0"/>
              <a:t>2/10/2019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7C92-132A-4C9C-B694-6A0C3A5F8845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87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EB70-7E6E-41C3-A778-623C3A13010D}" type="datetimeFigureOut">
              <a:rPr lang="es-EC" smtClean="0"/>
              <a:t>2/10/2019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7C92-132A-4C9C-B694-6A0C3A5F8845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54708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EB70-7E6E-41C3-A778-623C3A13010D}" type="datetimeFigureOut">
              <a:rPr lang="es-EC" smtClean="0"/>
              <a:t>2/10/2019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7C92-132A-4C9C-B694-6A0C3A5F8845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9813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EB70-7E6E-41C3-A778-623C3A13010D}" type="datetimeFigureOut">
              <a:rPr lang="es-EC" smtClean="0"/>
              <a:t>2/10/2019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7C92-132A-4C9C-B694-6A0C3A5F8845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6628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EB70-7E6E-41C3-A778-623C3A13010D}" type="datetimeFigureOut">
              <a:rPr lang="es-EC" smtClean="0"/>
              <a:t>2/10/2019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7C92-132A-4C9C-B694-6A0C3A5F8845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910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EB70-7E6E-41C3-A778-623C3A13010D}" type="datetimeFigureOut">
              <a:rPr lang="es-EC" smtClean="0"/>
              <a:t>2/10/2019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7C92-132A-4C9C-B694-6A0C3A5F8845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1406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EB70-7E6E-41C3-A778-623C3A13010D}" type="datetimeFigureOut">
              <a:rPr lang="es-EC" smtClean="0"/>
              <a:t>2/10/2019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7C92-132A-4C9C-B694-6A0C3A5F8845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4150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EB70-7E6E-41C3-A778-623C3A13010D}" type="datetimeFigureOut">
              <a:rPr lang="es-EC" smtClean="0"/>
              <a:t>2/10/2019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7C92-132A-4C9C-B694-6A0C3A5F8845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6490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EB70-7E6E-41C3-A778-623C3A13010D}" type="datetimeFigureOut">
              <a:rPr lang="es-EC" smtClean="0"/>
              <a:t>2/10/2019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7C92-132A-4C9C-B694-6A0C3A5F8845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7373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EB70-7E6E-41C3-A778-623C3A13010D}" type="datetimeFigureOut">
              <a:rPr lang="es-EC" smtClean="0"/>
              <a:t>2/10/2019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7C92-132A-4C9C-B694-6A0C3A5F8845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6012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EB70-7E6E-41C3-A778-623C3A13010D}" type="datetimeFigureOut">
              <a:rPr lang="es-EC" smtClean="0"/>
              <a:t>2/10/2019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7C92-132A-4C9C-B694-6A0C3A5F8845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2868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EB70-7E6E-41C3-A778-623C3A13010D}" type="datetimeFigureOut">
              <a:rPr lang="es-EC" smtClean="0"/>
              <a:t>2/10/2019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7C92-132A-4C9C-B694-6A0C3A5F8845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0310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B65EB70-7E6E-41C3-A778-623C3A13010D}" type="datetimeFigureOut">
              <a:rPr lang="es-EC" smtClean="0"/>
              <a:t>2/10/2019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7917C92-132A-4C9C-B694-6A0C3A5F8845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158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C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B65EB70-7E6E-41C3-A778-623C3A13010D}" type="datetimeFigureOut">
              <a:rPr lang="es-EC" smtClean="0"/>
              <a:t>2/10/2019</a:t>
            </a:fld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7917C92-132A-4C9C-B694-6A0C3A5F8845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81661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56BA2-BEC5-4FE6-A8DE-B4337D93A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/>
              <a:t>INTELIGENCIA DE NEGOCIOS</a:t>
            </a:r>
            <a:br>
              <a:rPr lang="es-EC"/>
            </a:br>
            <a:br>
              <a:rPr lang="es-EC"/>
            </a:br>
            <a:r>
              <a:rPr lang="es-EC"/>
              <a:t>BALANCED SCORE CARD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B0DD01-8C42-488C-8864-F62EEF4C3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2609" y="5241476"/>
            <a:ext cx="5039623" cy="434974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C" sz="3600" dirty="0"/>
              <a:t>Juan José Morales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C" sz="3600" dirty="0"/>
              <a:t>Andrés Pantoja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60A6B-6BA6-43C7-A89E-719F998DB901}"/>
              </a:ext>
            </a:extLst>
          </p:cNvPr>
          <p:cNvSpPr/>
          <p:nvPr/>
        </p:nvSpPr>
        <p:spPr>
          <a:xfrm>
            <a:off x="810001" y="5241476"/>
            <a:ext cx="6096000" cy="1371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C" sz="3600" dirty="0"/>
              <a:t>Patrick Cabezas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sz="3600" dirty="0"/>
              <a:t>Juan López</a:t>
            </a:r>
          </a:p>
        </p:txBody>
      </p:sp>
    </p:spTree>
    <p:extLst>
      <p:ext uri="{BB962C8B-B14F-4D97-AF65-F5344CB8AC3E}">
        <p14:creationId xmlns:p14="http://schemas.microsoft.com/office/powerpoint/2010/main" val="372396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04742-4355-4096-8FD9-60EF96AF6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447188"/>
            <a:ext cx="10571998" cy="9704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América </a:t>
            </a:r>
            <a:r>
              <a:rPr lang="en-US" sz="4000" dirty="0" err="1">
                <a:solidFill>
                  <a:schemeClr val="tx1"/>
                </a:solidFill>
              </a:rPr>
              <a:t>Móvil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F5008-C359-428F-B317-B8DD534D9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800" dirty="0"/>
              <a:t>Es la </a:t>
            </a:r>
            <a:r>
              <a:rPr lang="en-US" sz="2800" dirty="0" err="1"/>
              <a:t>empresa</a:t>
            </a:r>
            <a:r>
              <a:rPr lang="en-US" sz="2800" dirty="0"/>
              <a:t> </a:t>
            </a:r>
            <a:r>
              <a:rPr lang="en-US" sz="2800" dirty="0" err="1"/>
              <a:t>líder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servicios</a:t>
            </a:r>
            <a:r>
              <a:rPr lang="en-US" sz="2800" dirty="0"/>
              <a:t> </a:t>
            </a:r>
            <a:r>
              <a:rPr lang="en-US" sz="2800" dirty="0" err="1"/>
              <a:t>integrados</a:t>
            </a:r>
            <a:r>
              <a:rPr lang="en-US" sz="2800" dirty="0"/>
              <a:t> de </a:t>
            </a:r>
            <a:r>
              <a:rPr lang="en-US" sz="2800" dirty="0" err="1"/>
              <a:t>telecomunicaciones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Latinoamérica</a:t>
            </a:r>
            <a:r>
              <a:rPr lang="en-US" sz="2800" dirty="0"/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800" dirty="0" err="1"/>
              <a:t>Excluyendo</a:t>
            </a:r>
            <a:r>
              <a:rPr lang="en-US" sz="2800" dirty="0"/>
              <a:t> China y la India, es la </a:t>
            </a:r>
            <a:r>
              <a:rPr lang="en-US" sz="2800" dirty="0" err="1"/>
              <a:t>más</a:t>
            </a:r>
            <a:r>
              <a:rPr lang="en-US" sz="2800" dirty="0"/>
              <a:t> </a:t>
            </a:r>
            <a:r>
              <a:rPr lang="en-US" sz="2800" dirty="0" err="1"/>
              <a:t>grande</a:t>
            </a:r>
            <a:r>
              <a:rPr lang="en-US" sz="2800" dirty="0"/>
              <a:t> a </a:t>
            </a:r>
            <a:r>
              <a:rPr lang="en-US" sz="2800" dirty="0" err="1"/>
              <a:t>nivel</a:t>
            </a:r>
            <a:r>
              <a:rPr lang="en-US" sz="2800" dirty="0"/>
              <a:t> </a:t>
            </a:r>
            <a:r>
              <a:rPr lang="en-US" sz="2800" dirty="0" err="1"/>
              <a:t>mundial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términos</a:t>
            </a:r>
            <a:r>
              <a:rPr lang="en-US" sz="2800" dirty="0"/>
              <a:t> de </a:t>
            </a:r>
            <a:r>
              <a:rPr lang="en-US" sz="2800" dirty="0" err="1"/>
              <a:t>suscriptores</a:t>
            </a:r>
            <a:r>
              <a:rPr lang="en-US" sz="2800" dirty="0"/>
              <a:t> </a:t>
            </a:r>
            <a:r>
              <a:rPr lang="en-US" sz="2800" dirty="0" err="1"/>
              <a:t>móviles</a:t>
            </a:r>
            <a:r>
              <a:rPr lang="en-US" sz="2800" dirty="0"/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800" dirty="0" err="1"/>
              <a:t>Ofrece</a:t>
            </a:r>
            <a:r>
              <a:rPr lang="en-US" sz="2800" dirty="0"/>
              <a:t> a sus </a:t>
            </a:r>
            <a:r>
              <a:rPr lang="en-US" sz="2800" dirty="0" err="1"/>
              <a:t>clientes</a:t>
            </a:r>
            <a:r>
              <a:rPr lang="en-US" sz="2800" dirty="0"/>
              <a:t> un </a:t>
            </a:r>
            <a:r>
              <a:rPr lang="en-US" sz="2800" dirty="0" err="1"/>
              <a:t>portafolio</a:t>
            </a:r>
            <a:r>
              <a:rPr lang="en-US" sz="2800" dirty="0"/>
              <a:t> de </a:t>
            </a:r>
            <a:r>
              <a:rPr lang="en-US" sz="2800" dirty="0" err="1"/>
              <a:t>servicios</a:t>
            </a:r>
            <a:r>
              <a:rPr lang="en-US" sz="2800" dirty="0"/>
              <a:t> y </a:t>
            </a:r>
            <a:r>
              <a:rPr lang="en-US" sz="2800" dirty="0" err="1"/>
              <a:t>soluciones</a:t>
            </a:r>
            <a:r>
              <a:rPr lang="en-US" sz="2800" dirty="0"/>
              <a:t> de </a:t>
            </a:r>
            <a:r>
              <a:rPr lang="en-US" sz="2800" dirty="0" err="1"/>
              <a:t>comunicación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25 </a:t>
            </a:r>
            <a:r>
              <a:rPr lang="en-US" sz="2800" dirty="0" err="1"/>
              <a:t>países</a:t>
            </a:r>
            <a:r>
              <a:rPr lang="en-US" sz="2800" dirty="0"/>
              <a:t> de América Latina, los </a:t>
            </a:r>
            <a:r>
              <a:rPr lang="en-US" sz="2800" dirty="0" err="1"/>
              <a:t>Estados</a:t>
            </a:r>
            <a:r>
              <a:rPr lang="en-US" sz="2800" dirty="0"/>
              <a:t> Unidos y Europa Central y del Este.</a:t>
            </a:r>
          </a:p>
        </p:txBody>
      </p:sp>
    </p:spTree>
    <p:extLst>
      <p:ext uri="{BB962C8B-B14F-4D97-AF65-F5344CB8AC3E}">
        <p14:creationId xmlns:p14="http://schemas.microsoft.com/office/powerpoint/2010/main" val="426276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CCE4-CDB4-46C9-8D47-3110A767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 err="1">
                <a:solidFill>
                  <a:schemeClr val="tx1"/>
                </a:solidFill>
              </a:rPr>
              <a:t>Misión</a:t>
            </a:r>
            <a:r>
              <a:rPr lang="en-US" sz="66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19EEC22-C826-4BCC-986A-EC22670B4DC6}"/>
              </a:ext>
            </a:extLst>
          </p:cNvPr>
          <p:cNvSpPr/>
          <p:nvPr/>
        </p:nvSpPr>
        <p:spPr>
          <a:xfrm>
            <a:off x="4649634" y="1218475"/>
            <a:ext cx="7139089" cy="44210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800" dirty="0" err="1"/>
              <a:t>Lograr</a:t>
            </a:r>
            <a:r>
              <a:rPr lang="en-US" sz="2800" dirty="0"/>
              <a:t> que la población de </a:t>
            </a:r>
            <a:r>
              <a:rPr lang="en-US" sz="2800" dirty="0" err="1"/>
              <a:t>cada</a:t>
            </a:r>
            <a:r>
              <a:rPr lang="en-US" sz="2800" dirty="0"/>
              <a:t> </a:t>
            </a:r>
            <a:r>
              <a:rPr lang="en-US" sz="2800" dirty="0" err="1"/>
              <a:t>uno</a:t>
            </a:r>
            <a:r>
              <a:rPr lang="en-US" sz="2800" dirty="0"/>
              <a:t> de los </a:t>
            </a:r>
            <a:r>
              <a:rPr lang="en-US" sz="2800" dirty="0" err="1"/>
              <a:t>países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donde</a:t>
            </a:r>
            <a:r>
              <a:rPr lang="en-US" sz="2800" dirty="0"/>
              <a:t> </a:t>
            </a:r>
            <a:r>
              <a:rPr lang="en-US" sz="2800" dirty="0" err="1"/>
              <a:t>operan</a:t>
            </a:r>
            <a:r>
              <a:rPr lang="en-US" sz="2800" dirty="0"/>
              <a:t> </a:t>
            </a:r>
            <a:r>
              <a:rPr lang="en-US" sz="2800" dirty="0" err="1"/>
              <a:t>tenga</a:t>
            </a:r>
            <a:r>
              <a:rPr lang="en-US" sz="2800" dirty="0"/>
              <a:t> </a:t>
            </a:r>
            <a:r>
              <a:rPr lang="en-US" sz="2800" dirty="0" err="1"/>
              <a:t>acceso</a:t>
            </a:r>
            <a:r>
              <a:rPr lang="en-US" sz="2800" dirty="0"/>
              <a:t> a </a:t>
            </a:r>
            <a:r>
              <a:rPr lang="en-US" sz="2800" dirty="0" err="1"/>
              <a:t>productos</a:t>
            </a:r>
            <a:r>
              <a:rPr lang="en-US" sz="2800" dirty="0"/>
              <a:t> y </a:t>
            </a:r>
            <a:r>
              <a:rPr lang="en-US" sz="2800" dirty="0" err="1"/>
              <a:t>servicios</a:t>
            </a:r>
            <a:r>
              <a:rPr lang="en-US" sz="2800" dirty="0"/>
              <a:t> de </a:t>
            </a:r>
            <a:r>
              <a:rPr lang="en-US" sz="2800" dirty="0" err="1"/>
              <a:t>calidad</a:t>
            </a:r>
            <a:r>
              <a:rPr lang="en-US" sz="2800" dirty="0"/>
              <a:t> con la </a:t>
            </a:r>
            <a:r>
              <a:rPr lang="en-US" sz="2800" dirty="0" err="1"/>
              <a:t>más</a:t>
            </a:r>
            <a:r>
              <a:rPr lang="en-US" sz="2800" dirty="0"/>
              <a:t> </a:t>
            </a:r>
            <a:r>
              <a:rPr lang="en-US" sz="2800" dirty="0" err="1"/>
              <a:t>avanzada</a:t>
            </a:r>
            <a:r>
              <a:rPr lang="en-US" sz="2800" dirty="0"/>
              <a:t> </a:t>
            </a:r>
            <a:r>
              <a:rPr lang="en-US" sz="2800" dirty="0" err="1"/>
              <a:t>tecnología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telecomunicaciones</a:t>
            </a:r>
            <a:r>
              <a:rPr lang="en-US" sz="2800" dirty="0"/>
              <a:t>, a </a:t>
            </a:r>
            <a:r>
              <a:rPr lang="en-US" sz="2800" dirty="0" err="1"/>
              <a:t>precios</a:t>
            </a:r>
            <a:r>
              <a:rPr lang="en-US" sz="2800" dirty="0"/>
              <a:t> </a:t>
            </a:r>
            <a:r>
              <a:rPr lang="en-US" sz="2800" dirty="0" err="1"/>
              <a:t>accesibles</a:t>
            </a:r>
            <a:r>
              <a:rPr lang="en-US" sz="2800" dirty="0"/>
              <a:t>, para </a:t>
            </a:r>
            <a:r>
              <a:rPr lang="en-US" sz="2800" dirty="0" err="1"/>
              <a:t>acercar</a:t>
            </a:r>
            <a:r>
              <a:rPr lang="en-US" sz="2800" dirty="0"/>
              <a:t> </a:t>
            </a:r>
            <a:r>
              <a:rPr lang="en-US" sz="2800" dirty="0" err="1"/>
              <a:t>cada</a:t>
            </a:r>
            <a:r>
              <a:rPr lang="en-US" sz="2800" dirty="0"/>
              <a:t> </a:t>
            </a:r>
            <a:r>
              <a:rPr lang="en-US" sz="2800" dirty="0" err="1"/>
              <a:t>día</a:t>
            </a:r>
            <a:r>
              <a:rPr lang="en-US" sz="2800" dirty="0"/>
              <a:t> </a:t>
            </a:r>
            <a:r>
              <a:rPr lang="en-US" sz="2800" dirty="0" err="1"/>
              <a:t>más</a:t>
            </a:r>
            <a:r>
              <a:rPr lang="en-US" sz="2800" dirty="0"/>
              <a:t> a las personas.</a:t>
            </a:r>
          </a:p>
        </p:txBody>
      </p:sp>
    </p:spTree>
    <p:extLst>
      <p:ext uri="{BB962C8B-B14F-4D97-AF65-F5344CB8AC3E}">
        <p14:creationId xmlns:p14="http://schemas.microsoft.com/office/powerpoint/2010/main" val="97330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9CCE4-CDB4-46C9-8D47-3110A767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31" y="2199347"/>
            <a:ext cx="2956761" cy="4055291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dirty="0" err="1">
                <a:solidFill>
                  <a:schemeClr val="tx1"/>
                </a:solidFill>
              </a:rPr>
              <a:t>Visión</a:t>
            </a:r>
            <a:r>
              <a:rPr lang="en-US" sz="6600" dirty="0">
                <a:solidFill>
                  <a:schemeClr val="tx1"/>
                </a:solidFill>
              </a:rPr>
              <a:t>:</a:t>
            </a:r>
            <a:br>
              <a:rPr lang="en-US" sz="6600" dirty="0">
                <a:solidFill>
                  <a:schemeClr val="tx1"/>
                </a:solidFill>
              </a:rPr>
            </a:br>
            <a:br>
              <a:rPr lang="en-US" sz="6600" dirty="0">
                <a:solidFill>
                  <a:schemeClr val="tx1"/>
                </a:solidFill>
              </a:rPr>
            </a:br>
            <a:endParaRPr lang="en-US" sz="66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19EEC22-C826-4BCC-986A-EC22670B4DC6}"/>
              </a:ext>
            </a:extLst>
          </p:cNvPr>
          <p:cNvSpPr/>
          <p:nvPr/>
        </p:nvSpPr>
        <p:spPr>
          <a:xfrm>
            <a:off x="4756997" y="2380400"/>
            <a:ext cx="6766498" cy="36931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s-ES" sz="3200" dirty="0"/>
              <a:t>Ser la empresa de telecomunicaciones de más rápido crecimiento y preservar el liderazgo en la industria de las telecomunicaciones.</a:t>
            </a:r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s-ES" sz="3200" dirty="0"/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s-ES" sz="3200" dirty="0"/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659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CCE4-CDB4-46C9-8D47-3110A767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75" y="0"/>
            <a:ext cx="3251922" cy="998806"/>
          </a:xfrm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br>
              <a:rPr lang="en-US" sz="6000" dirty="0">
                <a:solidFill>
                  <a:schemeClr val="tx1"/>
                </a:solidFill>
              </a:rPr>
            </a:br>
            <a:r>
              <a:rPr lang="en-US" sz="6000" dirty="0" err="1">
                <a:solidFill>
                  <a:schemeClr val="tx1"/>
                </a:solidFill>
              </a:rPr>
              <a:t>Valores</a:t>
            </a:r>
            <a:r>
              <a:rPr lang="en-US" sz="6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9EEC22-C826-4BCC-986A-EC22670B4DC6}"/>
              </a:ext>
            </a:extLst>
          </p:cNvPr>
          <p:cNvSpPr/>
          <p:nvPr/>
        </p:nvSpPr>
        <p:spPr>
          <a:xfrm>
            <a:off x="1555334" y="1680671"/>
            <a:ext cx="9081332" cy="44210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endParaRPr lang="es-ES" sz="3600" dirty="0"/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s-ES" sz="3600" dirty="0"/>
          </a:p>
          <a:p>
            <a:pPr marL="342900" indent="-342900"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s-ES" sz="3600" dirty="0"/>
              <a:t>Honestidad, Desarrollo humano, Respeto, Creatividad empresarial, Productividad, Optimismo y actitud positiva, Legalidad, Austeridad, Responsabilidad social, Sustentabilidad.</a:t>
            </a:r>
          </a:p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480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978E4E9-C8F1-4035-BA3F-8AF5000BE0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003831"/>
              </p:ext>
            </p:extLst>
          </p:nvPr>
        </p:nvGraphicFramePr>
        <p:xfrm>
          <a:off x="154745" y="953623"/>
          <a:ext cx="11681875" cy="49266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23807">
                  <a:extLst>
                    <a:ext uri="{9D8B030D-6E8A-4147-A177-3AD203B41FA5}">
                      <a16:colId xmlns:a16="http://schemas.microsoft.com/office/drawing/2014/main" val="3431065929"/>
                    </a:ext>
                  </a:extLst>
                </a:gridCol>
                <a:gridCol w="3459261">
                  <a:extLst>
                    <a:ext uri="{9D8B030D-6E8A-4147-A177-3AD203B41FA5}">
                      <a16:colId xmlns:a16="http://schemas.microsoft.com/office/drawing/2014/main" val="518659648"/>
                    </a:ext>
                  </a:extLst>
                </a:gridCol>
                <a:gridCol w="3933756">
                  <a:extLst>
                    <a:ext uri="{9D8B030D-6E8A-4147-A177-3AD203B41FA5}">
                      <a16:colId xmlns:a16="http://schemas.microsoft.com/office/drawing/2014/main" val="2096333947"/>
                    </a:ext>
                  </a:extLst>
                </a:gridCol>
                <a:gridCol w="1765051">
                  <a:extLst>
                    <a:ext uri="{9D8B030D-6E8A-4147-A177-3AD203B41FA5}">
                      <a16:colId xmlns:a16="http://schemas.microsoft.com/office/drawing/2014/main" val="2786442355"/>
                    </a:ext>
                  </a:extLst>
                </a:gridCol>
              </a:tblGrid>
              <a:tr h="1486911">
                <a:tc>
                  <a:txBody>
                    <a:bodyPr/>
                    <a:lstStyle/>
                    <a:p>
                      <a:r>
                        <a:rPr lang="es-EC" sz="2800" dirty="0"/>
                        <a:t>PERSPECTIVA</a:t>
                      </a:r>
                    </a:p>
                  </a:txBody>
                  <a:tcPr marL="81597" marR="81597" marT="40798" marB="40798"/>
                </a:tc>
                <a:tc>
                  <a:txBody>
                    <a:bodyPr/>
                    <a:lstStyle/>
                    <a:p>
                      <a:r>
                        <a:rPr lang="es-EC" sz="2800"/>
                        <a:t>OBJETIVOS ESTRATÉGICOS</a:t>
                      </a:r>
                    </a:p>
                  </a:txBody>
                  <a:tcPr marL="81597" marR="81597" marT="40798" marB="40798"/>
                </a:tc>
                <a:tc>
                  <a:txBody>
                    <a:bodyPr/>
                    <a:lstStyle/>
                    <a:p>
                      <a:r>
                        <a:rPr lang="es-EC" sz="2800" dirty="0"/>
                        <a:t>INDICADOR</a:t>
                      </a:r>
                    </a:p>
                  </a:txBody>
                  <a:tcPr marL="81597" marR="81597" marT="40798" marB="40798"/>
                </a:tc>
                <a:tc>
                  <a:txBody>
                    <a:bodyPr/>
                    <a:lstStyle/>
                    <a:p>
                      <a:r>
                        <a:rPr lang="es-EC" sz="2800"/>
                        <a:t>CRITERIO DE ANÁLISIS</a:t>
                      </a:r>
                    </a:p>
                  </a:txBody>
                  <a:tcPr marL="81597" marR="81597" marT="40798" marB="40798"/>
                </a:tc>
                <a:extLst>
                  <a:ext uri="{0D108BD9-81ED-4DB2-BD59-A6C34878D82A}">
                    <a16:rowId xmlns:a16="http://schemas.microsoft.com/office/drawing/2014/main" val="3414447957"/>
                  </a:ext>
                </a:extLst>
              </a:tr>
              <a:tr h="2418788">
                <a:tc rowSpan="2">
                  <a:txBody>
                    <a:bodyPr/>
                    <a:lstStyle/>
                    <a:p>
                      <a:r>
                        <a:rPr lang="es-EC" sz="2800" dirty="0"/>
                        <a:t>FINANCIERAS</a:t>
                      </a:r>
                    </a:p>
                  </a:txBody>
                  <a:tcPr marL="81597" marR="81597" marT="40798" marB="40798"/>
                </a:tc>
                <a:tc>
                  <a:txBody>
                    <a:bodyPr/>
                    <a:lstStyle/>
                    <a:p>
                      <a:r>
                        <a:rPr lang="es-EC" sz="2800" dirty="0"/>
                        <a:t>Aumentar las ganancias netas.</a:t>
                      </a:r>
                    </a:p>
                  </a:txBody>
                  <a:tcPr marL="81597" marR="81597" marT="40798" marB="40798"/>
                </a:tc>
                <a:tc>
                  <a:txBody>
                    <a:bodyPr/>
                    <a:lstStyle/>
                    <a:p>
                      <a:r>
                        <a:rPr lang="es-EC" sz="2800"/>
                        <a:t>- Capital Neto de Trabajo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s-EC" sz="2800" b="0" i="0" u="none" strike="noStrike" noProof="0">
                          <a:latin typeface="Century Gothic"/>
                        </a:rPr>
                        <a:t>- Índice de crecimiento de ventas</a:t>
                      </a:r>
                      <a:endParaRPr lang="es-EC" sz="2800"/>
                    </a:p>
                  </a:txBody>
                  <a:tcPr marL="81597" marR="81597" marT="40798" marB="4079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C" sz="2800"/>
                        <a:t>Tiempo</a:t>
                      </a:r>
                    </a:p>
                  </a:txBody>
                  <a:tcPr marL="81597" marR="81597" marT="40798" marB="40798"/>
                </a:tc>
                <a:extLst>
                  <a:ext uri="{0D108BD9-81ED-4DB2-BD59-A6C34878D82A}">
                    <a16:rowId xmlns:a16="http://schemas.microsoft.com/office/drawing/2014/main" val="1369739923"/>
                  </a:ext>
                </a:extLst>
              </a:tr>
              <a:tr h="1020973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2800" dirty="0"/>
                        <a:t>Disminuir la deuda de la empresa.</a:t>
                      </a:r>
                    </a:p>
                  </a:txBody>
                  <a:tcPr marL="81597" marR="81597" marT="40798" marB="40798"/>
                </a:tc>
                <a:tc>
                  <a:txBody>
                    <a:bodyPr/>
                    <a:lstStyle/>
                    <a:p>
                      <a:r>
                        <a:rPr lang="es-EC" sz="2800" b="0" i="0" u="none" strike="noStrike" noProof="0">
                          <a:latin typeface="Century Gothic"/>
                        </a:rPr>
                        <a:t>- Razón Corriente</a:t>
                      </a:r>
                      <a:endParaRPr lang="es-EC" sz="2800"/>
                    </a:p>
                    <a:p>
                      <a:pPr lvl="0">
                        <a:buNone/>
                      </a:pPr>
                      <a:r>
                        <a:rPr lang="es-EC" sz="2800" b="0" i="0" u="none" strike="noStrike" noProof="0">
                          <a:latin typeface="Century Gothic"/>
                        </a:rPr>
                        <a:t>- Prueba ácida</a:t>
                      </a:r>
                    </a:p>
                  </a:txBody>
                  <a:tcPr marL="81597" marR="81597" marT="40798" marB="40798"/>
                </a:tc>
                <a:tc>
                  <a:txBody>
                    <a:bodyPr/>
                    <a:lstStyle/>
                    <a:p>
                      <a:r>
                        <a:rPr lang="es-EC" sz="2800" dirty="0"/>
                        <a:t>- Tiempo</a:t>
                      </a:r>
                    </a:p>
                  </a:txBody>
                  <a:tcPr marL="81597" marR="81597" marT="40798" marB="40798"/>
                </a:tc>
                <a:extLst>
                  <a:ext uri="{0D108BD9-81ED-4DB2-BD59-A6C34878D82A}">
                    <a16:rowId xmlns:a16="http://schemas.microsoft.com/office/drawing/2014/main" val="2267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47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978E4E9-C8F1-4035-BA3F-8AF5000BE0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967033"/>
              </p:ext>
            </p:extLst>
          </p:nvPr>
        </p:nvGraphicFramePr>
        <p:xfrm>
          <a:off x="0" y="-1"/>
          <a:ext cx="12192001" cy="644300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31747">
                  <a:extLst>
                    <a:ext uri="{9D8B030D-6E8A-4147-A177-3AD203B41FA5}">
                      <a16:colId xmlns:a16="http://schemas.microsoft.com/office/drawing/2014/main" val="3431065929"/>
                    </a:ext>
                  </a:extLst>
                </a:gridCol>
                <a:gridCol w="4237125">
                  <a:extLst>
                    <a:ext uri="{9D8B030D-6E8A-4147-A177-3AD203B41FA5}">
                      <a16:colId xmlns:a16="http://schemas.microsoft.com/office/drawing/2014/main" val="518659648"/>
                    </a:ext>
                  </a:extLst>
                </a:gridCol>
                <a:gridCol w="3917141">
                  <a:extLst>
                    <a:ext uri="{9D8B030D-6E8A-4147-A177-3AD203B41FA5}">
                      <a16:colId xmlns:a16="http://schemas.microsoft.com/office/drawing/2014/main" val="2096333947"/>
                    </a:ext>
                  </a:extLst>
                </a:gridCol>
                <a:gridCol w="2105988">
                  <a:extLst>
                    <a:ext uri="{9D8B030D-6E8A-4147-A177-3AD203B41FA5}">
                      <a16:colId xmlns:a16="http://schemas.microsoft.com/office/drawing/2014/main" val="2786442355"/>
                    </a:ext>
                  </a:extLst>
                </a:gridCol>
              </a:tblGrid>
              <a:tr h="1410835">
                <a:tc>
                  <a:txBody>
                    <a:bodyPr/>
                    <a:lstStyle/>
                    <a:p>
                      <a:r>
                        <a:rPr lang="es-EC" sz="2800" dirty="0"/>
                        <a:t>PERSPECTIVA</a:t>
                      </a:r>
                    </a:p>
                  </a:txBody>
                  <a:tcPr marL="81597" marR="81597" marT="40798" marB="40798"/>
                </a:tc>
                <a:tc>
                  <a:txBody>
                    <a:bodyPr/>
                    <a:lstStyle/>
                    <a:p>
                      <a:r>
                        <a:rPr lang="es-EC" sz="2800"/>
                        <a:t>OBJETIVOS ESTRATÉGICOS</a:t>
                      </a:r>
                    </a:p>
                  </a:txBody>
                  <a:tcPr marL="81597" marR="81597" marT="40798" marB="40798"/>
                </a:tc>
                <a:tc>
                  <a:txBody>
                    <a:bodyPr/>
                    <a:lstStyle/>
                    <a:p>
                      <a:r>
                        <a:rPr lang="es-EC" sz="2800"/>
                        <a:t>INDICADOR</a:t>
                      </a:r>
                    </a:p>
                  </a:txBody>
                  <a:tcPr marL="81597" marR="81597" marT="40798" marB="40798"/>
                </a:tc>
                <a:tc>
                  <a:txBody>
                    <a:bodyPr/>
                    <a:lstStyle/>
                    <a:p>
                      <a:r>
                        <a:rPr lang="es-EC" sz="2800" dirty="0"/>
                        <a:t>CRITERIO DE ANÁLISIS</a:t>
                      </a:r>
                    </a:p>
                  </a:txBody>
                  <a:tcPr marL="81597" marR="81597" marT="40798" marB="40798"/>
                </a:tc>
                <a:extLst>
                  <a:ext uri="{0D108BD9-81ED-4DB2-BD59-A6C34878D82A}">
                    <a16:rowId xmlns:a16="http://schemas.microsoft.com/office/drawing/2014/main" val="3414447957"/>
                  </a:ext>
                </a:extLst>
              </a:tr>
              <a:tr h="1852935">
                <a:tc rowSpan="2">
                  <a:txBody>
                    <a:bodyPr/>
                    <a:lstStyle/>
                    <a:p>
                      <a:r>
                        <a:rPr lang="es-EC" sz="2800" dirty="0"/>
                        <a:t>CLIENTES</a:t>
                      </a:r>
                    </a:p>
                  </a:txBody>
                  <a:tcPr marL="81597" marR="81597" marT="40798" marB="40798"/>
                </a:tc>
                <a:tc>
                  <a:txBody>
                    <a:bodyPr/>
                    <a:lstStyle/>
                    <a:p>
                      <a:r>
                        <a:rPr lang="es-EC" sz="2800" dirty="0"/>
                        <a:t>Incrementar el número de países que reciben los servicios de América Móvil.</a:t>
                      </a:r>
                    </a:p>
                  </a:txBody>
                  <a:tcPr marL="81597" marR="81597" marT="40798" marB="40798"/>
                </a:tc>
                <a:tc>
                  <a:txBody>
                    <a:bodyPr/>
                    <a:lstStyle/>
                    <a:p>
                      <a:r>
                        <a:rPr lang="es-EC" sz="2800"/>
                        <a:t>- Número de países </a:t>
                      </a:r>
                    </a:p>
                    <a:p>
                      <a:r>
                        <a:rPr lang="es-EC" sz="2800"/>
                        <a:t>- Número de clientes</a:t>
                      </a:r>
                    </a:p>
                  </a:txBody>
                  <a:tcPr marL="81597" marR="81597" marT="40798" marB="4079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C" sz="2800" dirty="0"/>
                        <a:t>Región</a:t>
                      </a:r>
                    </a:p>
                  </a:txBody>
                  <a:tcPr marL="81597" marR="81597" marT="40798" marB="40798"/>
                </a:tc>
                <a:extLst>
                  <a:ext uri="{0D108BD9-81ED-4DB2-BD59-A6C34878D82A}">
                    <a16:rowId xmlns:a16="http://schemas.microsoft.com/office/drawing/2014/main" val="663887234"/>
                  </a:ext>
                </a:extLst>
              </a:tr>
              <a:tr h="3179233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2800" dirty="0"/>
                        <a:t>Aumentar la cantidad de clientes con un paquete de telefonía.</a:t>
                      </a:r>
                    </a:p>
                  </a:txBody>
                  <a:tcPr marL="81597" marR="81597" marT="40798" marB="40798"/>
                </a:tc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s-EC" sz="2800" dirty="0"/>
                        <a:t>Número de clientes que contratan un paquete de telefonía.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C" sz="2800" dirty="0"/>
                        <a:t>Número de clientes.</a:t>
                      </a:r>
                    </a:p>
                  </a:txBody>
                  <a:tcPr marL="81597" marR="81597" marT="40798" marB="4079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C" sz="2800" dirty="0"/>
                        <a:t>Tiempo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s-EC" sz="2800" dirty="0"/>
                    </a:p>
                    <a:p>
                      <a:pPr marL="0" indent="0">
                        <a:buFontTx/>
                        <a:buNone/>
                      </a:pPr>
                      <a:endParaRPr lang="es-EC" sz="28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C" sz="2800" dirty="0"/>
                        <a:t>Paquetes de telefonía </a:t>
                      </a:r>
                    </a:p>
                  </a:txBody>
                  <a:tcPr marL="81597" marR="81597" marT="40798" marB="40798"/>
                </a:tc>
                <a:extLst>
                  <a:ext uri="{0D108BD9-81ED-4DB2-BD59-A6C34878D82A}">
                    <a16:rowId xmlns:a16="http://schemas.microsoft.com/office/drawing/2014/main" val="2810735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03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978E4E9-C8F1-4035-BA3F-8AF5000BE0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165275"/>
              </p:ext>
            </p:extLst>
          </p:nvPr>
        </p:nvGraphicFramePr>
        <p:xfrm>
          <a:off x="0" y="631370"/>
          <a:ext cx="12192000" cy="523485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75914">
                  <a:extLst>
                    <a:ext uri="{9D8B030D-6E8A-4147-A177-3AD203B41FA5}">
                      <a16:colId xmlns:a16="http://schemas.microsoft.com/office/drawing/2014/main" val="3431065929"/>
                    </a:ext>
                  </a:extLst>
                </a:gridCol>
                <a:gridCol w="3898962">
                  <a:extLst>
                    <a:ext uri="{9D8B030D-6E8A-4147-A177-3AD203B41FA5}">
                      <a16:colId xmlns:a16="http://schemas.microsoft.com/office/drawing/2014/main" val="518659648"/>
                    </a:ext>
                  </a:extLst>
                </a:gridCol>
                <a:gridCol w="3470464">
                  <a:extLst>
                    <a:ext uri="{9D8B030D-6E8A-4147-A177-3AD203B41FA5}">
                      <a16:colId xmlns:a16="http://schemas.microsoft.com/office/drawing/2014/main" val="2096333947"/>
                    </a:ext>
                  </a:extLst>
                </a:gridCol>
                <a:gridCol w="2346660">
                  <a:extLst>
                    <a:ext uri="{9D8B030D-6E8A-4147-A177-3AD203B41FA5}">
                      <a16:colId xmlns:a16="http://schemas.microsoft.com/office/drawing/2014/main" val="2786442355"/>
                    </a:ext>
                  </a:extLst>
                </a:gridCol>
              </a:tblGrid>
              <a:tr h="991630">
                <a:tc>
                  <a:txBody>
                    <a:bodyPr/>
                    <a:lstStyle/>
                    <a:p>
                      <a:r>
                        <a:rPr lang="es-EC" sz="2800" dirty="0"/>
                        <a:t>PERSPECTIVA</a:t>
                      </a:r>
                    </a:p>
                  </a:txBody>
                  <a:tcPr marL="82743" marR="82743" marT="41372" marB="41372"/>
                </a:tc>
                <a:tc>
                  <a:txBody>
                    <a:bodyPr/>
                    <a:lstStyle/>
                    <a:p>
                      <a:r>
                        <a:rPr lang="es-EC" sz="2800" dirty="0"/>
                        <a:t>OBJETIVOS ESTRATÉGICOS</a:t>
                      </a:r>
                    </a:p>
                  </a:txBody>
                  <a:tcPr marL="82743" marR="82743" marT="41372" marB="41372"/>
                </a:tc>
                <a:tc>
                  <a:txBody>
                    <a:bodyPr/>
                    <a:lstStyle/>
                    <a:p>
                      <a:r>
                        <a:rPr lang="es-EC" sz="2800"/>
                        <a:t>INDICADOR</a:t>
                      </a:r>
                    </a:p>
                  </a:txBody>
                  <a:tcPr marL="82743" marR="82743" marT="41372" marB="41372"/>
                </a:tc>
                <a:tc>
                  <a:txBody>
                    <a:bodyPr/>
                    <a:lstStyle/>
                    <a:p>
                      <a:r>
                        <a:rPr lang="es-EC" sz="2800"/>
                        <a:t>CRITERIO DE ANÁLISIS</a:t>
                      </a:r>
                    </a:p>
                  </a:txBody>
                  <a:tcPr marL="82743" marR="82743" marT="41372" marB="41372"/>
                </a:tc>
                <a:extLst>
                  <a:ext uri="{0D108BD9-81ED-4DB2-BD59-A6C34878D82A}">
                    <a16:rowId xmlns:a16="http://schemas.microsoft.com/office/drawing/2014/main" val="3414447957"/>
                  </a:ext>
                </a:extLst>
              </a:tr>
              <a:tr h="2347610">
                <a:tc rowSpan="2">
                  <a:txBody>
                    <a:bodyPr/>
                    <a:lstStyle/>
                    <a:p>
                      <a:r>
                        <a:rPr lang="es-EC" sz="2800"/>
                        <a:t>PROCESOS INTERNOS</a:t>
                      </a:r>
                    </a:p>
                  </a:txBody>
                  <a:tcPr marL="82743" marR="82743" marT="41372" marB="41372"/>
                </a:tc>
                <a:tc>
                  <a:txBody>
                    <a:bodyPr/>
                    <a:lstStyle/>
                    <a:p>
                      <a:r>
                        <a:rPr lang="es-EC" sz="2800"/>
                        <a:t>Optimizar los costos referentes a la implementación de tecnología LTE/4G.</a:t>
                      </a:r>
                    </a:p>
                  </a:txBody>
                  <a:tcPr marL="82743" marR="82743" marT="41372" marB="41372"/>
                </a:tc>
                <a:tc>
                  <a:txBody>
                    <a:bodyPr/>
                    <a:lstStyle/>
                    <a:p>
                      <a:r>
                        <a:rPr lang="es-EC" sz="2800"/>
                        <a:t>- Recursos utilizados</a:t>
                      </a:r>
                    </a:p>
                    <a:p>
                      <a:r>
                        <a:rPr lang="es-EC" sz="2800"/>
                        <a:t>- Cantidad de dispositivos que admiten 4G</a:t>
                      </a:r>
                    </a:p>
                  </a:txBody>
                  <a:tcPr marL="82743" marR="82743" marT="41372" marB="41372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EC" sz="2800"/>
                        <a:t>- Implementación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C" sz="2800"/>
                        <a:t>Región</a:t>
                      </a:r>
                    </a:p>
                  </a:txBody>
                  <a:tcPr marL="82743" marR="82743" marT="41372" marB="41372"/>
                </a:tc>
                <a:extLst>
                  <a:ext uri="{0D108BD9-81ED-4DB2-BD59-A6C34878D82A}">
                    <a16:rowId xmlns:a16="http://schemas.microsoft.com/office/drawing/2014/main" val="4141257031"/>
                  </a:ext>
                </a:extLst>
              </a:tr>
              <a:tr h="1895617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2800"/>
                        <a:t>Aumentar la eficiencia en el manejo de inventarios. </a:t>
                      </a:r>
                    </a:p>
                  </a:txBody>
                  <a:tcPr marL="82743" marR="82743" marT="41372" marB="41372"/>
                </a:tc>
                <a:tc>
                  <a:txBody>
                    <a:bodyPr/>
                    <a:lstStyle/>
                    <a:p>
                      <a:r>
                        <a:rPr lang="es-EC" sz="2800" dirty="0"/>
                        <a:t>- Rotación de inventarios</a:t>
                      </a:r>
                    </a:p>
                    <a:p>
                      <a:r>
                        <a:rPr lang="es-EC" sz="2800" dirty="0"/>
                        <a:t>- Días de inventario</a:t>
                      </a:r>
                    </a:p>
                  </a:txBody>
                  <a:tcPr marL="82743" marR="82743" marT="41372" marB="41372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C" sz="2800" dirty="0"/>
                        <a:t>Tiempo</a:t>
                      </a:r>
                    </a:p>
                  </a:txBody>
                  <a:tcPr marL="82743" marR="82743" marT="41372" marB="41372"/>
                </a:tc>
                <a:extLst>
                  <a:ext uri="{0D108BD9-81ED-4DB2-BD59-A6C34878D82A}">
                    <a16:rowId xmlns:a16="http://schemas.microsoft.com/office/drawing/2014/main" val="398425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1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978E4E9-C8F1-4035-BA3F-8AF5000BE0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678205"/>
              </p:ext>
            </p:extLst>
          </p:nvPr>
        </p:nvGraphicFramePr>
        <p:xfrm>
          <a:off x="0" y="309489"/>
          <a:ext cx="12191998" cy="585165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672862">
                  <a:extLst>
                    <a:ext uri="{9D8B030D-6E8A-4147-A177-3AD203B41FA5}">
                      <a16:colId xmlns:a16="http://schemas.microsoft.com/office/drawing/2014/main" val="3431065929"/>
                    </a:ext>
                  </a:extLst>
                </a:gridCol>
                <a:gridCol w="3702014">
                  <a:extLst>
                    <a:ext uri="{9D8B030D-6E8A-4147-A177-3AD203B41FA5}">
                      <a16:colId xmlns:a16="http://schemas.microsoft.com/office/drawing/2014/main" val="518659648"/>
                    </a:ext>
                  </a:extLst>
                </a:gridCol>
                <a:gridCol w="3470463">
                  <a:extLst>
                    <a:ext uri="{9D8B030D-6E8A-4147-A177-3AD203B41FA5}">
                      <a16:colId xmlns:a16="http://schemas.microsoft.com/office/drawing/2014/main" val="2096333947"/>
                    </a:ext>
                  </a:extLst>
                </a:gridCol>
                <a:gridCol w="2346659">
                  <a:extLst>
                    <a:ext uri="{9D8B030D-6E8A-4147-A177-3AD203B41FA5}">
                      <a16:colId xmlns:a16="http://schemas.microsoft.com/office/drawing/2014/main" val="2786442355"/>
                    </a:ext>
                  </a:extLst>
                </a:gridCol>
              </a:tblGrid>
              <a:tr h="1020368">
                <a:tc>
                  <a:txBody>
                    <a:bodyPr/>
                    <a:lstStyle/>
                    <a:p>
                      <a:r>
                        <a:rPr lang="es-EC" sz="2800" dirty="0"/>
                        <a:t>PERSPECTIVA</a:t>
                      </a:r>
                    </a:p>
                  </a:txBody>
                  <a:tcPr marL="82743" marR="82743" marT="41372" marB="41372"/>
                </a:tc>
                <a:tc>
                  <a:txBody>
                    <a:bodyPr/>
                    <a:lstStyle/>
                    <a:p>
                      <a:r>
                        <a:rPr lang="es-EC" sz="2800" dirty="0"/>
                        <a:t>OBJETIVOS ESTRATÉGICOS</a:t>
                      </a:r>
                    </a:p>
                  </a:txBody>
                  <a:tcPr marL="82743" marR="82743" marT="41372" marB="41372"/>
                </a:tc>
                <a:tc>
                  <a:txBody>
                    <a:bodyPr/>
                    <a:lstStyle/>
                    <a:p>
                      <a:r>
                        <a:rPr lang="es-EC" sz="2800"/>
                        <a:t>INDICADOR</a:t>
                      </a:r>
                    </a:p>
                  </a:txBody>
                  <a:tcPr marL="82743" marR="82743" marT="41372" marB="41372"/>
                </a:tc>
                <a:tc>
                  <a:txBody>
                    <a:bodyPr/>
                    <a:lstStyle/>
                    <a:p>
                      <a:r>
                        <a:rPr lang="es-EC" sz="2800"/>
                        <a:t>CRITERIO DE ANÁLISIS</a:t>
                      </a:r>
                    </a:p>
                  </a:txBody>
                  <a:tcPr marL="82743" marR="82743" marT="41372" marB="41372"/>
                </a:tc>
                <a:extLst>
                  <a:ext uri="{0D108BD9-81ED-4DB2-BD59-A6C34878D82A}">
                    <a16:rowId xmlns:a16="http://schemas.microsoft.com/office/drawing/2014/main" val="3414447957"/>
                  </a:ext>
                </a:extLst>
              </a:tr>
              <a:tr h="2415644">
                <a:tc rowSpan="2">
                  <a:txBody>
                    <a:bodyPr/>
                    <a:lstStyle/>
                    <a:p>
                      <a:r>
                        <a:rPr lang="es-EC" sz="2800" dirty="0"/>
                        <a:t>APRENDIZAJE Y CRECIMIENTO</a:t>
                      </a:r>
                    </a:p>
                  </a:txBody>
                  <a:tcPr marL="82743" marR="82743" marT="41372" marB="41372"/>
                </a:tc>
                <a:tc>
                  <a:txBody>
                    <a:bodyPr/>
                    <a:lstStyle/>
                    <a:p>
                      <a:r>
                        <a:rPr lang="es-ES" sz="2800"/>
                        <a:t>Actualizar las tecnologías usadas por los empleados.</a:t>
                      </a:r>
                    </a:p>
                  </a:txBody>
                  <a:tcPr marL="82743" marR="82743" marT="41372" marB="41372"/>
                </a:tc>
                <a:tc>
                  <a:txBody>
                    <a:bodyPr/>
                    <a:lstStyle/>
                    <a:p>
                      <a:r>
                        <a:rPr lang="es-EC" sz="2800"/>
                        <a:t>- Actualizaciones de software.</a:t>
                      </a:r>
                    </a:p>
                    <a:p>
                      <a:r>
                        <a:rPr lang="es-EC" sz="2800"/>
                        <a:t>- Nueva infraestructura adquirida.</a:t>
                      </a:r>
                    </a:p>
                  </a:txBody>
                  <a:tcPr marL="82743" marR="82743" marT="41372" marB="41372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C" sz="2800" dirty="0"/>
                        <a:t>Tiempo</a:t>
                      </a:r>
                    </a:p>
                  </a:txBody>
                  <a:tcPr marL="82743" marR="82743" marT="41372" marB="41372"/>
                </a:tc>
                <a:extLst>
                  <a:ext uri="{0D108BD9-81ED-4DB2-BD59-A6C34878D82A}">
                    <a16:rowId xmlns:a16="http://schemas.microsoft.com/office/drawing/2014/main" val="408574725"/>
                  </a:ext>
                </a:extLst>
              </a:tr>
              <a:tr h="241564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2800" dirty="0"/>
                        <a:t>Capacitar al personal en áreas necesarias.</a:t>
                      </a:r>
                    </a:p>
                    <a:p>
                      <a:endParaRPr lang="es-EC" sz="2800" dirty="0"/>
                    </a:p>
                  </a:txBody>
                  <a:tcPr marL="82743" marR="82743" marT="41372" marB="41372"/>
                </a:tc>
                <a:tc>
                  <a:txBody>
                    <a:bodyPr/>
                    <a:lstStyle/>
                    <a:p>
                      <a:r>
                        <a:rPr lang="es-EC" sz="2800"/>
                        <a:t>- Número de capacitaciones</a:t>
                      </a:r>
                    </a:p>
                    <a:p>
                      <a:r>
                        <a:rPr lang="es-EC" sz="2800"/>
                        <a:t>- Cantidad de personal capacitado	</a:t>
                      </a:r>
                    </a:p>
                  </a:txBody>
                  <a:tcPr marL="82743" marR="82743" marT="41372" marB="41372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C" sz="2800" dirty="0"/>
                        <a:t>Tiempo</a:t>
                      </a:r>
                    </a:p>
                  </a:txBody>
                  <a:tcPr marL="82743" marR="82743" marT="41372" marB="41372"/>
                </a:tc>
                <a:extLst>
                  <a:ext uri="{0D108BD9-81ED-4DB2-BD59-A6C34878D82A}">
                    <a16:rowId xmlns:a16="http://schemas.microsoft.com/office/drawing/2014/main" val="2322007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25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360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2</vt:lpstr>
      <vt:lpstr>Citable</vt:lpstr>
      <vt:lpstr>INTELIGENCIA DE NEGOCIOS  BALANCED SCORE CARD</vt:lpstr>
      <vt:lpstr>América Móvil</vt:lpstr>
      <vt:lpstr>Misión:</vt:lpstr>
      <vt:lpstr>Visión:  </vt:lpstr>
      <vt:lpstr> Valores: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DE NEGOCIOS  BALANCED SCORE CARD</dc:title>
  <dc:creator>Juan José Morales</dc:creator>
  <cp:lastModifiedBy>Juan Lopez</cp:lastModifiedBy>
  <cp:revision>12</cp:revision>
  <dcterms:created xsi:type="dcterms:W3CDTF">2019-10-02T00:55:29Z</dcterms:created>
  <dcterms:modified xsi:type="dcterms:W3CDTF">2019-10-02T15:20:25Z</dcterms:modified>
</cp:coreProperties>
</file>