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283" r:id="rId3"/>
    <p:sldId id="313" r:id="rId4"/>
    <p:sldId id="314" r:id="rId5"/>
    <p:sldId id="316" r:id="rId6"/>
    <p:sldId id="315" r:id="rId7"/>
    <p:sldId id="317" r:id="rId8"/>
    <p:sldId id="285" r:id="rId9"/>
    <p:sldId id="286" r:id="rId10"/>
    <p:sldId id="257" r:id="rId11"/>
    <p:sldId id="287" r:id="rId12"/>
    <p:sldId id="290" r:id="rId13"/>
    <p:sldId id="325" r:id="rId14"/>
    <p:sldId id="318" r:id="rId15"/>
    <p:sldId id="292" r:id="rId16"/>
    <p:sldId id="307" r:id="rId17"/>
    <p:sldId id="321" r:id="rId18"/>
    <p:sldId id="322" r:id="rId19"/>
    <p:sldId id="297" r:id="rId20"/>
    <p:sldId id="293" r:id="rId21"/>
    <p:sldId id="324" r:id="rId22"/>
    <p:sldId id="291" r:id="rId23"/>
    <p:sldId id="295" r:id="rId24"/>
    <p:sldId id="329" r:id="rId25"/>
    <p:sldId id="309" r:id="rId26"/>
    <p:sldId id="288" r:id="rId27"/>
    <p:sldId id="289" r:id="rId28"/>
    <p:sldId id="296" r:id="rId29"/>
    <p:sldId id="302" r:id="rId30"/>
    <p:sldId id="303" r:id="rId31"/>
    <p:sldId id="298" r:id="rId32"/>
    <p:sldId id="299" r:id="rId33"/>
    <p:sldId id="331" r:id="rId34"/>
    <p:sldId id="332" r:id="rId35"/>
    <p:sldId id="308" r:id="rId36"/>
    <p:sldId id="304" r:id="rId37"/>
    <p:sldId id="337" r:id="rId38"/>
    <p:sldId id="277" r:id="rId39"/>
    <p:sldId id="311" r:id="rId40"/>
    <p:sldId id="306" r:id="rId41"/>
    <p:sldId id="305"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85" autoAdjust="0"/>
    <p:restoredTop sz="90929"/>
  </p:normalViewPr>
  <p:slideViewPr>
    <p:cSldViewPr>
      <p:cViewPr varScale="1">
        <p:scale>
          <a:sx n="53" d="100"/>
          <a:sy n="53" d="100"/>
        </p:scale>
        <p:origin x="811" y="4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6C1A949-5226-4619-A29B-B52939883F14}" type="datetimeFigureOut">
              <a:rPr lang="es-AR"/>
              <a:pPr>
                <a:defRPr/>
              </a:pPr>
              <a:t>30/8/2018</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AR"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A1FD9A7-5737-4100-900B-AD6511289BF2}" type="slidenum">
              <a:rPr lang="es-AR"/>
              <a:pPr>
                <a:defRPr/>
              </a:pPr>
              <a:t>‹Nº›</a:t>
            </a:fld>
            <a:endParaRPr lang="es-AR"/>
          </a:p>
        </p:txBody>
      </p:sp>
    </p:spTree>
    <p:extLst>
      <p:ext uri="{BB962C8B-B14F-4D97-AF65-F5344CB8AC3E}">
        <p14:creationId xmlns:p14="http://schemas.microsoft.com/office/powerpoint/2010/main" val="2342521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t>Esta diapo que se puede consultar en la pag </a:t>
            </a:r>
            <a:r>
              <a:rPr lang="en-US" b="1"/>
              <a:t>KEGG PATHWAY (KEGG: Kyoto Encyclopedia of Gens AND Genomes) </a:t>
            </a:r>
            <a:r>
              <a:rPr lang="es-AR"/>
              <a:t>:</a:t>
            </a:r>
          </a:p>
          <a:p>
            <a:pPr eaLnBrk="1" hangingPunct="1">
              <a:spcBef>
                <a:spcPct val="0"/>
              </a:spcBef>
            </a:pPr>
            <a:r>
              <a:rPr lang="es-AR"/>
              <a:t>http://www.genome.jp/kegg-bin/show_pathway?map01100</a:t>
            </a:r>
          </a:p>
          <a:p>
            <a:pPr eaLnBrk="1" hangingPunct="1">
              <a:spcBef>
                <a:spcPct val="0"/>
              </a:spcBef>
            </a:pPr>
            <a:endParaRPr lang="es-AR"/>
          </a:p>
          <a:p>
            <a:pPr eaLnBrk="1" hangingPunct="1">
              <a:spcBef>
                <a:spcPct val="0"/>
              </a:spcBef>
            </a:pPr>
            <a:r>
              <a:rPr lang="es-AR"/>
              <a:t>Representa </a:t>
            </a:r>
            <a:r>
              <a:rPr lang="en-US"/>
              <a:t> una colección de vías metabólicas que representan nuestro conocimiento de las redes de interacciones moleculares, en una representacion global del metabolism de </a:t>
            </a:r>
            <a:r>
              <a:rPr lang="es-AR"/>
              <a:t> Carbohidratos, Lípidos, Aminoácidos, Nucleótidos, Vitamina, Glicanos etc</a:t>
            </a:r>
          </a:p>
          <a:p>
            <a:pPr eaLnBrk="1" hangingPunct="1">
              <a:spcBef>
                <a:spcPct val="0"/>
              </a:spcBef>
            </a:pPr>
            <a:endParaRPr lang="es-AR"/>
          </a:p>
          <a:p>
            <a:pPr eaLnBrk="1" hangingPunct="1">
              <a:spcBef>
                <a:spcPct val="0"/>
              </a:spcBef>
            </a:pPr>
            <a:r>
              <a:rPr lang="es-AR"/>
              <a:t>Mi idea de incluirla es para dar un pantallazo de los complejo de la interaccion de las vías metabólicas…..</a:t>
            </a:r>
          </a:p>
        </p:txBody>
      </p:sp>
      <p:sp>
        <p:nvSpPr>
          <p:cNvPr id="33796"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9DCCD3-E34B-43C6-BB29-5B4558E81BAB}" type="slidenum">
              <a:rPr lang="es-AR" sz="1200" smtClean="0">
                <a:solidFill>
                  <a:srgbClr val="000000"/>
                </a:solidFill>
              </a:rPr>
              <a:pPr/>
              <a:t>1</a:t>
            </a:fld>
            <a:endParaRPr lang="es-AR" sz="12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1" name="Google Shape;1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r>
              <a:rPr lang="es-AR" sz="1800" b="0" i="0" u="none" strike="noStrike" cap="none"/>
              <a:t>Esta la dejo para que la tengan pero no la pienso contar en clase</a:t>
            </a:r>
            <a:endParaRPr/>
          </a:p>
        </p:txBody>
      </p:sp>
      <p:sp>
        <p:nvSpPr>
          <p:cNvPr id="172" name="Google Shape;172;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AR" sz="1200" b="0" i="0" u="none">
                <a:solidFill>
                  <a:srgbClr val="000000"/>
                </a:solidFill>
                <a:latin typeface="Times New Roman"/>
                <a:ea typeface="Times New Roman"/>
                <a:cs typeface="Times New Roman"/>
                <a:sym typeface="Times New Roman"/>
              </a:rPr>
              <a:t>20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1" name="Google Shape;1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r>
              <a:rPr lang="es-AR" sz="1800" b="0" i="0" u="none" strike="noStrike" cap="none"/>
              <a:t>Esta la dejo para que la tengan pero no la pienso contar en clase</a:t>
            </a:r>
            <a:endParaRPr/>
          </a:p>
        </p:txBody>
      </p:sp>
      <p:sp>
        <p:nvSpPr>
          <p:cNvPr id="172" name="Google Shape;172;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AR" sz="1200" b="0" i="0" u="none">
                <a:solidFill>
                  <a:srgbClr val="000000"/>
                </a:solidFill>
                <a:latin typeface="Times New Roman"/>
                <a:ea typeface="Times New Roman"/>
                <a:cs typeface="Times New Roman"/>
                <a:sym typeface="Times New Roman"/>
              </a:rPr>
              <a:t>23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Google Shape;9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r>
              <a:rPr lang="es-AR" sz="1800" b="0" i="0" u="none" strike="noStrike" cap="none"/>
              <a:t>Estructura, sitio activo, funcionamiento…</a:t>
            </a:r>
            <a:endParaRPr/>
          </a:p>
        </p:txBody>
      </p:sp>
      <p:sp>
        <p:nvSpPr>
          <p:cNvPr id="112" name="Google Shape;112;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s-AR" sz="1200" b="0" i="0" u="none">
                <a:solidFill>
                  <a:srgbClr val="000000"/>
                </a:solidFill>
                <a:latin typeface="Times New Roman"/>
                <a:ea typeface="Times New Roman"/>
                <a:cs typeface="Times New Roman"/>
                <a:sym typeface="Times New Roman"/>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ABFC395D-9500-48C4-AAF0-2256F2673908}" type="slidenum">
              <a:rPr lang="en-US"/>
              <a:pPr>
                <a:defRPr/>
              </a:pPr>
              <a:t>‹Nº›</a:t>
            </a:fld>
            <a:endParaRPr lang="en-US"/>
          </a:p>
        </p:txBody>
      </p:sp>
    </p:spTree>
    <p:extLst>
      <p:ext uri="{BB962C8B-B14F-4D97-AF65-F5344CB8AC3E}">
        <p14:creationId xmlns:p14="http://schemas.microsoft.com/office/powerpoint/2010/main" val="422332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81BEC82B-7A5F-4431-81B4-1FB107203A6A}" type="slidenum">
              <a:rPr lang="en-US"/>
              <a:pPr>
                <a:defRPr/>
              </a:pPr>
              <a:t>‹Nº›</a:t>
            </a:fld>
            <a:endParaRPr lang="en-US"/>
          </a:p>
        </p:txBody>
      </p:sp>
    </p:spTree>
    <p:extLst>
      <p:ext uri="{BB962C8B-B14F-4D97-AF65-F5344CB8AC3E}">
        <p14:creationId xmlns:p14="http://schemas.microsoft.com/office/powerpoint/2010/main" val="55030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4B87E15F-7C64-45BB-982E-C3EB5FE896FF}" type="slidenum">
              <a:rPr lang="en-US"/>
              <a:pPr>
                <a:defRPr/>
              </a:pPr>
              <a:t>‹Nº›</a:t>
            </a:fld>
            <a:endParaRPr lang="en-US"/>
          </a:p>
        </p:txBody>
      </p:sp>
    </p:spTree>
    <p:extLst>
      <p:ext uri="{BB962C8B-B14F-4D97-AF65-F5344CB8AC3E}">
        <p14:creationId xmlns:p14="http://schemas.microsoft.com/office/powerpoint/2010/main" val="997061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E81DFD-733F-4DA9-9689-22A83B647415}" type="slidenum">
              <a:rPr lang="en-US" altLang="es-AR"/>
              <a:pPr>
                <a:defRPr/>
              </a:pPr>
              <a:t>‹Nº›</a:t>
            </a:fld>
            <a:endParaRPr lang="en-US" altLang="es-AR"/>
          </a:p>
        </p:txBody>
      </p:sp>
    </p:spTree>
    <p:extLst>
      <p:ext uri="{BB962C8B-B14F-4D97-AF65-F5344CB8AC3E}">
        <p14:creationId xmlns:p14="http://schemas.microsoft.com/office/powerpoint/2010/main" val="2425409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367EB6-DCEF-4890-9D8E-ADEA300541EB}" type="slidenum">
              <a:rPr lang="en-US" altLang="es-AR"/>
              <a:pPr>
                <a:defRPr/>
              </a:pPr>
              <a:t>‹Nº›</a:t>
            </a:fld>
            <a:endParaRPr lang="en-US" altLang="es-AR"/>
          </a:p>
        </p:txBody>
      </p:sp>
    </p:spTree>
    <p:extLst>
      <p:ext uri="{BB962C8B-B14F-4D97-AF65-F5344CB8AC3E}">
        <p14:creationId xmlns:p14="http://schemas.microsoft.com/office/powerpoint/2010/main" val="2426510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6EDD92-2455-4C09-B954-1AC8C4F89074}" type="slidenum">
              <a:rPr lang="en-US" altLang="es-AR"/>
              <a:pPr>
                <a:defRPr/>
              </a:pPr>
              <a:t>‹Nº›</a:t>
            </a:fld>
            <a:endParaRPr lang="en-US" altLang="es-AR"/>
          </a:p>
        </p:txBody>
      </p:sp>
    </p:spTree>
    <p:extLst>
      <p:ext uri="{BB962C8B-B14F-4D97-AF65-F5344CB8AC3E}">
        <p14:creationId xmlns:p14="http://schemas.microsoft.com/office/powerpoint/2010/main" val="133685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7B2AB4-938E-4915-A84F-1F396F54207C}" type="slidenum">
              <a:rPr lang="en-US" altLang="es-AR"/>
              <a:pPr>
                <a:defRPr/>
              </a:pPr>
              <a:t>‹Nº›</a:t>
            </a:fld>
            <a:endParaRPr lang="en-US" altLang="es-AR"/>
          </a:p>
        </p:txBody>
      </p:sp>
    </p:spTree>
    <p:extLst>
      <p:ext uri="{BB962C8B-B14F-4D97-AF65-F5344CB8AC3E}">
        <p14:creationId xmlns:p14="http://schemas.microsoft.com/office/powerpoint/2010/main" val="57606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CF9F673-E6AB-49C9-8D7F-BDCDF850FE08}" type="slidenum">
              <a:rPr lang="en-US" altLang="es-AR"/>
              <a:pPr>
                <a:defRPr/>
              </a:pPr>
              <a:t>‹Nº›</a:t>
            </a:fld>
            <a:endParaRPr lang="en-US" altLang="es-AR"/>
          </a:p>
        </p:txBody>
      </p:sp>
    </p:spTree>
    <p:extLst>
      <p:ext uri="{BB962C8B-B14F-4D97-AF65-F5344CB8AC3E}">
        <p14:creationId xmlns:p14="http://schemas.microsoft.com/office/powerpoint/2010/main" val="1241055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1E3E517-BCFD-48FC-89E4-FA5D98D86699}" type="slidenum">
              <a:rPr lang="en-US" altLang="es-AR"/>
              <a:pPr>
                <a:defRPr/>
              </a:pPr>
              <a:t>‹Nº›</a:t>
            </a:fld>
            <a:endParaRPr lang="en-US" altLang="es-AR"/>
          </a:p>
        </p:txBody>
      </p:sp>
    </p:spTree>
    <p:extLst>
      <p:ext uri="{BB962C8B-B14F-4D97-AF65-F5344CB8AC3E}">
        <p14:creationId xmlns:p14="http://schemas.microsoft.com/office/powerpoint/2010/main" val="31017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7F89C3B-8EA5-4C86-991E-C6908053C492}" type="slidenum">
              <a:rPr lang="en-US" altLang="es-AR"/>
              <a:pPr>
                <a:defRPr/>
              </a:pPr>
              <a:t>‹Nº›</a:t>
            </a:fld>
            <a:endParaRPr lang="en-US" altLang="es-AR"/>
          </a:p>
        </p:txBody>
      </p:sp>
    </p:spTree>
    <p:extLst>
      <p:ext uri="{BB962C8B-B14F-4D97-AF65-F5344CB8AC3E}">
        <p14:creationId xmlns:p14="http://schemas.microsoft.com/office/powerpoint/2010/main" val="2798315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9AFEA0-8B48-44CD-8D27-5B8DCB3F9BC0}" type="slidenum">
              <a:rPr lang="en-US" altLang="es-AR"/>
              <a:pPr>
                <a:defRPr/>
              </a:pPr>
              <a:t>‹Nº›</a:t>
            </a:fld>
            <a:endParaRPr lang="en-US" altLang="es-AR"/>
          </a:p>
        </p:txBody>
      </p:sp>
    </p:spTree>
    <p:extLst>
      <p:ext uri="{BB962C8B-B14F-4D97-AF65-F5344CB8AC3E}">
        <p14:creationId xmlns:p14="http://schemas.microsoft.com/office/powerpoint/2010/main" val="174217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29B4CF18-C926-4D3E-989A-81EEBA7FCD2C}" type="slidenum">
              <a:rPr lang="en-US"/>
              <a:pPr>
                <a:defRPr/>
              </a:pPr>
              <a:t>‹Nº›</a:t>
            </a:fld>
            <a:endParaRPr lang="en-US"/>
          </a:p>
        </p:txBody>
      </p:sp>
    </p:spTree>
    <p:extLst>
      <p:ext uri="{BB962C8B-B14F-4D97-AF65-F5344CB8AC3E}">
        <p14:creationId xmlns:p14="http://schemas.microsoft.com/office/powerpoint/2010/main" val="2001989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91D2B82-2BED-47D9-878E-5E8270596D76}" type="slidenum">
              <a:rPr lang="en-US" altLang="es-AR"/>
              <a:pPr>
                <a:defRPr/>
              </a:pPr>
              <a:t>‹Nº›</a:t>
            </a:fld>
            <a:endParaRPr lang="en-US" altLang="es-AR"/>
          </a:p>
        </p:txBody>
      </p:sp>
    </p:spTree>
    <p:extLst>
      <p:ext uri="{BB962C8B-B14F-4D97-AF65-F5344CB8AC3E}">
        <p14:creationId xmlns:p14="http://schemas.microsoft.com/office/powerpoint/2010/main" val="1174906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D0FBE0-7846-4BEC-A0E2-6498A1F1918E}" type="slidenum">
              <a:rPr lang="en-US" altLang="es-AR"/>
              <a:pPr>
                <a:defRPr/>
              </a:pPr>
              <a:t>‹Nº›</a:t>
            </a:fld>
            <a:endParaRPr lang="en-US" altLang="es-AR"/>
          </a:p>
        </p:txBody>
      </p:sp>
    </p:spTree>
    <p:extLst>
      <p:ext uri="{BB962C8B-B14F-4D97-AF65-F5344CB8AC3E}">
        <p14:creationId xmlns:p14="http://schemas.microsoft.com/office/powerpoint/2010/main" val="901770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A1C069-565D-44B7-BAB1-5B3E39AEE74B}" type="slidenum">
              <a:rPr lang="en-US" altLang="es-AR"/>
              <a:pPr>
                <a:defRPr/>
              </a:pPr>
              <a:t>‹Nº›</a:t>
            </a:fld>
            <a:endParaRPr lang="en-US" altLang="es-AR"/>
          </a:p>
        </p:txBody>
      </p:sp>
    </p:spTree>
    <p:extLst>
      <p:ext uri="{BB962C8B-B14F-4D97-AF65-F5344CB8AC3E}">
        <p14:creationId xmlns:p14="http://schemas.microsoft.com/office/powerpoint/2010/main" val="253776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41034420-572D-460E-BF2E-92DE4FD0E639}" type="slidenum">
              <a:rPr lang="en-US"/>
              <a:pPr>
                <a:defRPr/>
              </a:pPr>
              <a:t>‹Nº›</a:t>
            </a:fld>
            <a:endParaRPr lang="en-US"/>
          </a:p>
        </p:txBody>
      </p:sp>
    </p:spTree>
    <p:extLst>
      <p:ext uri="{BB962C8B-B14F-4D97-AF65-F5344CB8AC3E}">
        <p14:creationId xmlns:p14="http://schemas.microsoft.com/office/powerpoint/2010/main" val="411696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p:cNvPr>
          <p:cNvSpPr>
            <a:spLocks noGrp="1" noChangeArrowheads="1"/>
          </p:cNvSpPr>
          <p:nvPr>
            <p:ph type="sldNum" sz="quarter" idx="12"/>
          </p:nvPr>
        </p:nvSpPr>
        <p:spPr>
          <a:ln/>
        </p:spPr>
        <p:txBody>
          <a:bodyPr/>
          <a:lstStyle>
            <a:lvl1pPr>
              <a:defRPr/>
            </a:lvl1pPr>
          </a:lstStyle>
          <a:p>
            <a:pPr>
              <a:defRPr/>
            </a:pPr>
            <a:fld id="{B5607A71-D0D4-46C4-BF02-92BB7CAD461B}" type="slidenum">
              <a:rPr lang="en-US"/>
              <a:pPr>
                <a:defRPr/>
              </a:pPr>
              <a:t>‹Nº›</a:t>
            </a:fld>
            <a:endParaRPr lang="en-US"/>
          </a:p>
        </p:txBody>
      </p:sp>
    </p:spTree>
    <p:extLst>
      <p:ext uri="{BB962C8B-B14F-4D97-AF65-F5344CB8AC3E}">
        <p14:creationId xmlns:p14="http://schemas.microsoft.com/office/powerpoint/2010/main" val="362903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p:cNvPr>
          <p:cNvSpPr>
            <a:spLocks noGrp="1" noChangeArrowheads="1"/>
          </p:cNvSpPr>
          <p:nvPr>
            <p:ph type="sldNum" sz="quarter" idx="12"/>
          </p:nvPr>
        </p:nvSpPr>
        <p:spPr>
          <a:ln/>
        </p:spPr>
        <p:txBody>
          <a:bodyPr/>
          <a:lstStyle>
            <a:lvl1pPr>
              <a:defRPr/>
            </a:lvl1pPr>
          </a:lstStyle>
          <a:p>
            <a:pPr>
              <a:defRPr/>
            </a:pPr>
            <a:fld id="{03B57834-7603-4D1C-B324-498B4C5B49A3}" type="slidenum">
              <a:rPr lang="en-US"/>
              <a:pPr>
                <a:defRPr/>
              </a:pPr>
              <a:t>‹Nº›</a:t>
            </a:fld>
            <a:endParaRPr lang="en-US"/>
          </a:p>
        </p:txBody>
      </p:sp>
    </p:spTree>
    <p:extLst>
      <p:ext uri="{BB962C8B-B14F-4D97-AF65-F5344CB8AC3E}">
        <p14:creationId xmlns:p14="http://schemas.microsoft.com/office/powerpoint/2010/main" val="15700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p:cNvPr>
          <p:cNvSpPr>
            <a:spLocks noGrp="1" noChangeArrowheads="1"/>
          </p:cNvSpPr>
          <p:nvPr>
            <p:ph type="sldNum" sz="quarter" idx="12"/>
          </p:nvPr>
        </p:nvSpPr>
        <p:spPr>
          <a:ln/>
        </p:spPr>
        <p:txBody>
          <a:bodyPr/>
          <a:lstStyle>
            <a:lvl1pPr>
              <a:defRPr/>
            </a:lvl1pPr>
          </a:lstStyle>
          <a:p>
            <a:pPr>
              <a:defRPr/>
            </a:pPr>
            <a:fld id="{9ECC9915-8D9F-4081-8133-6B49277172DB}" type="slidenum">
              <a:rPr lang="en-US"/>
              <a:pPr>
                <a:defRPr/>
              </a:pPr>
              <a:t>‹Nº›</a:t>
            </a:fld>
            <a:endParaRPr lang="en-US"/>
          </a:p>
        </p:txBody>
      </p:sp>
    </p:spTree>
    <p:extLst>
      <p:ext uri="{BB962C8B-B14F-4D97-AF65-F5344CB8AC3E}">
        <p14:creationId xmlns:p14="http://schemas.microsoft.com/office/powerpoint/2010/main" val="51857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p:cNvPr>
          <p:cNvSpPr>
            <a:spLocks noGrp="1" noChangeArrowheads="1"/>
          </p:cNvSpPr>
          <p:nvPr>
            <p:ph type="sldNum" sz="quarter" idx="12"/>
          </p:nvPr>
        </p:nvSpPr>
        <p:spPr>
          <a:ln/>
        </p:spPr>
        <p:txBody>
          <a:bodyPr/>
          <a:lstStyle>
            <a:lvl1pPr>
              <a:defRPr/>
            </a:lvl1pPr>
          </a:lstStyle>
          <a:p>
            <a:pPr>
              <a:defRPr/>
            </a:pPr>
            <a:fld id="{9F2596CE-1360-4978-A380-25AE73445A92}" type="slidenum">
              <a:rPr lang="en-US"/>
              <a:pPr>
                <a:defRPr/>
              </a:pPr>
              <a:t>‹Nº›</a:t>
            </a:fld>
            <a:endParaRPr lang="en-US"/>
          </a:p>
        </p:txBody>
      </p:sp>
    </p:spTree>
    <p:extLst>
      <p:ext uri="{BB962C8B-B14F-4D97-AF65-F5344CB8AC3E}">
        <p14:creationId xmlns:p14="http://schemas.microsoft.com/office/powerpoint/2010/main" val="415939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p:cNvPr>
          <p:cNvSpPr>
            <a:spLocks noGrp="1" noChangeArrowheads="1"/>
          </p:cNvSpPr>
          <p:nvPr>
            <p:ph type="sldNum" sz="quarter" idx="12"/>
          </p:nvPr>
        </p:nvSpPr>
        <p:spPr>
          <a:ln/>
        </p:spPr>
        <p:txBody>
          <a:bodyPr/>
          <a:lstStyle>
            <a:lvl1pPr>
              <a:defRPr/>
            </a:lvl1pPr>
          </a:lstStyle>
          <a:p>
            <a:pPr>
              <a:defRPr/>
            </a:pPr>
            <a:fld id="{BA003F1E-0A39-4FB4-9A11-D329594D4D9D}" type="slidenum">
              <a:rPr lang="en-US"/>
              <a:pPr>
                <a:defRPr/>
              </a:pPr>
              <a:t>‹Nº›</a:t>
            </a:fld>
            <a:endParaRPr lang="en-US"/>
          </a:p>
        </p:txBody>
      </p:sp>
    </p:spTree>
    <p:extLst>
      <p:ext uri="{BB962C8B-B14F-4D97-AF65-F5344CB8AC3E}">
        <p14:creationId xmlns:p14="http://schemas.microsoft.com/office/powerpoint/2010/main" val="392652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p:cNvPr>
          <p:cNvSpPr>
            <a:spLocks noGrp="1" noChangeArrowheads="1"/>
          </p:cNvSpPr>
          <p:nvPr>
            <p:ph type="sldNum" sz="quarter" idx="12"/>
          </p:nvPr>
        </p:nvSpPr>
        <p:spPr>
          <a:ln/>
        </p:spPr>
        <p:txBody>
          <a:bodyPr/>
          <a:lstStyle>
            <a:lvl1pPr>
              <a:defRPr/>
            </a:lvl1pPr>
          </a:lstStyle>
          <a:p>
            <a:pPr>
              <a:defRPr/>
            </a:pPr>
            <a:fld id="{569530AE-D19E-4261-B416-CD3F83F72067}" type="slidenum">
              <a:rPr lang="en-US"/>
              <a:pPr>
                <a:defRPr/>
              </a:pPr>
              <a:t>‹Nº›</a:t>
            </a:fld>
            <a:endParaRPr lang="en-US"/>
          </a:p>
        </p:txBody>
      </p:sp>
    </p:spTree>
    <p:extLst>
      <p:ext uri="{BB962C8B-B14F-4D97-AF65-F5344CB8AC3E}">
        <p14:creationId xmlns:p14="http://schemas.microsoft.com/office/powerpoint/2010/main" val="22339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1028" name="Rectangle 4">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defRPr>
            </a:lvl1pPr>
          </a:lstStyle>
          <a:p>
            <a:pPr>
              <a:defRPr/>
            </a:pPr>
            <a:endParaRPr lang="en-US"/>
          </a:p>
        </p:txBody>
      </p:sp>
      <p:sp>
        <p:nvSpPr>
          <p:cNvPr id="1029" name="Rectangle 5">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charset="0"/>
              </a:defRPr>
            </a:lvl1pPr>
          </a:lstStyle>
          <a:p>
            <a:pPr>
              <a:defRPr/>
            </a:pPr>
            <a:endParaRPr lang="en-US"/>
          </a:p>
        </p:txBody>
      </p:sp>
      <p:sp>
        <p:nvSpPr>
          <p:cNvPr id="1030" name="Rectangle 6">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D055047-F623-4F63-9C64-6C1C624CA0FB}"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modificar el estilo de título del patrón</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defRPr>
            </a:lvl1pPr>
          </a:lstStyle>
          <a:p>
            <a:pPr>
              <a:defRPr/>
            </a:pPr>
            <a:fld id="{95735563-B9F2-4EEA-B30D-86479EC78F96}" type="slidenum">
              <a:rPr lang="en-US" altLang="es-AR"/>
              <a:pPr>
                <a:defRPr/>
              </a:pPr>
              <a:t>‹Nº›</a:t>
            </a:fld>
            <a:endParaRPr lang="en-US" altLang="es-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gif"/><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gif"/></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n 1"/>
          <p:cNvPicPr>
            <a:picLocks noChangeAspect="1"/>
          </p:cNvPicPr>
          <p:nvPr/>
        </p:nvPicPr>
        <p:blipFill>
          <a:blip r:embed="rId3">
            <a:extLst>
              <a:ext uri="{28A0092B-C50C-407E-A947-70E740481C1C}">
                <a14:useLocalDpi xmlns:a14="http://schemas.microsoft.com/office/drawing/2010/main" val="0"/>
              </a:ext>
            </a:extLst>
          </a:blip>
          <a:srcRect t="8499" r="26666" b="12946"/>
          <a:stretch>
            <a:fillRect/>
          </a:stretch>
        </p:blipFill>
        <p:spPr bwMode="auto">
          <a:xfrm>
            <a:off x="152400" y="1092200"/>
            <a:ext cx="86868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CuadroTexto 2"/>
          <p:cNvSpPr txBox="1">
            <a:spLocks noChangeArrowheads="1"/>
          </p:cNvSpPr>
          <p:nvPr/>
        </p:nvSpPr>
        <p:spPr bwMode="auto">
          <a:xfrm>
            <a:off x="2798701" y="20637"/>
            <a:ext cx="3394199" cy="1046440"/>
          </a:xfrm>
          <a:prstGeom prst="rect">
            <a:avLst/>
          </a:prstGeom>
          <a:solidFill>
            <a:schemeClr val="accent2">
              <a:alpha val="82000"/>
            </a:schemeClr>
          </a:solidFill>
          <a:ln>
            <a:noFill/>
          </a:ln>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s-AR" sz="3000" b="1" dirty="0">
                <a:solidFill>
                  <a:schemeClr val="bg1"/>
                </a:solidFill>
                <a:effectLst>
                  <a:outerShdw blurRad="38100" dist="38100" dir="2700000" algn="tl">
                    <a:srgbClr val="000000">
                      <a:alpha val="43137"/>
                    </a:srgbClr>
                  </a:outerShdw>
                </a:effectLst>
              </a:rPr>
              <a:t>METABOLISMO I</a:t>
            </a:r>
          </a:p>
          <a:p>
            <a:pPr algn="ctr">
              <a:defRPr/>
            </a:pPr>
            <a:r>
              <a:rPr lang="es-AR" sz="3200" b="1" dirty="0">
                <a:solidFill>
                  <a:schemeClr val="bg1"/>
                </a:solidFill>
                <a:effectLst>
                  <a:outerShdw blurRad="38100" dist="38100" dir="2700000" algn="tl">
                    <a:srgbClr val="000000">
                      <a:alpha val="43137"/>
                    </a:srgbClr>
                  </a:outerShdw>
                </a:effectLst>
              </a:rPr>
              <a:t>Enzimas</a:t>
            </a:r>
          </a:p>
        </p:txBody>
      </p:sp>
      <p:sp>
        <p:nvSpPr>
          <p:cNvPr id="3076" name="2 Subtítulo"/>
          <p:cNvSpPr txBox="1">
            <a:spLocks noChangeArrowheads="1"/>
          </p:cNvSpPr>
          <p:nvPr/>
        </p:nvSpPr>
        <p:spPr bwMode="auto">
          <a:xfrm>
            <a:off x="1371600" y="6248400"/>
            <a:ext cx="6400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Char char="•"/>
            </a:pPr>
            <a:r>
              <a:rPr lang="es-AR" altLang="en-US" sz="3200" dirty="0"/>
              <a:t>Biología I – 2018 – 2º Cuatrimestre</a:t>
            </a:r>
            <a:endParaRPr lang="en-US"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Rectángulo"/>
          <p:cNvSpPr>
            <a:spLocks noChangeArrowheads="1"/>
          </p:cNvSpPr>
          <p:nvPr/>
        </p:nvSpPr>
        <p:spPr bwMode="auto">
          <a:xfrm>
            <a:off x="685800" y="189865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endParaRPr lang="es-AR" altLang="es-ES"/>
          </a:p>
        </p:txBody>
      </p:sp>
      <p:grpSp>
        <p:nvGrpSpPr>
          <p:cNvPr id="9219" name="1 Grupo"/>
          <p:cNvGrpSpPr>
            <a:grpSpLocks/>
          </p:cNvGrpSpPr>
          <p:nvPr/>
        </p:nvGrpSpPr>
        <p:grpSpPr bwMode="auto">
          <a:xfrm>
            <a:off x="228600" y="117475"/>
            <a:ext cx="8826500" cy="6863417"/>
            <a:chOff x="228600" y="117475"/>
            <a:chExt cx="8826500" cy="6863931"/>
          </a:xfrm>
        </p:grpSpPr>
        <p:sp>
          <p:nvSpPr>
            <p:cNvPr id="10243" name="1 Rectángulo"/>
            <p:cNvSpPr>
              <a:spLocks noChangeArrowheads="1"/>
            </p:cNvSpPr>
            <p:nvPr/>
          </p:nvSpPr>
          <p:spPr bwMode="auto">
            <a:xfrm>
              <a:off x="228600" y="117475"/>
              <a:ext cx="8534400" cy="686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defRPr/>
              </a:pPr>
              <a:r>
                <a:rPr lang="es-AR" altLang="es-ES" dirty="0"/>
                <a:t>Reacciones químicas: transformaciones de energía (E en enlaces químicos se transfiere a otros enlaces químicos)</a:t>
              </a:r>
            </a:p>
            <a:p>
              <a:pPr algn="just" eaLnBrk="1" hangingPunct="1">
                <a:defRPr/>
              </a:pPr>
              <a:endParaRPr lang="es-AR" altLang="es-ES" dirty="0"/>
            </a:p>
            <a:p>
              <a:pPr algn="just" eaLnBrk="1" hangingPunct="1">
                <a:defRPr/>
              </a:pPr>
              <a:r>
                <a:rPr lang="es-AR" altLang="es-ES" u="sng" dirty="0">
                  <a:effectLst>
                    <a:outerShdw blurRad="38100" dist="38100" dir="2700000" algn="tl">
                      <a:srgbClr val="000000">
                        <a:alpha val="43137"/>
                      </a:srgbClr>
                    </a:outerShdw>
                  </a:effectLst>
                </a:rPr>
                <a:t>Reacciones de óxido-reducción o </a:t>
              </a:r>
              <a:r>
                <a:rPr lang="es-AR" altLang="es-ES" u="sng" dirty="0" err="1">
                  <a:effectLst>
                    <a:outerShdw blurRad="38100" dist="38100" dir="2700000" algn="tl">
                      <a:srgbClr val="000000">
                        <a:alpha val="43137"/>
                      </a:srgbClr>
                    </a:outerShdw>
                  </a:effectLst>
                </a:rPr>
                <a:t>redox</a:t>
              </a:r>
              <a:r>
                <a:rPr lang="es-AR" altLang="es-ES" dirty="0">
                  <a:effectLst>
                    <a:outerShdw blurRad="38100" dist="38100" dir="2700000" algn="tl">
                      <a:srgbClr val="000000">
                        <a:alpha val="43137"/>
                      </a:srgbClr>
                    </a:outerShdw>
                  </a:effectLst>
                </a:rPr>
                <a:t>:</a:t>
              </a:r>
            </a:p>
            <a:p>
              <a:pPr algn="just" eaLnBrk="1" hangingPunct="1">
                <a:defRPr/>
              </a:pPr>
              <a:endParaRPr lang="es-AR" altLang="es-ES" sz="800" dirty="0"/>
            </a:p>
            <a:p>
              <a:pPr algn="just" eaLnBrk="1" hangingPunct="1">
                <a:buFontTx/>
                <a:buChar char="-"/>
                <a:defRPr/>
              </a:pPr>
              <a:r>
                <a:rPr lang="es-AR" altLang="es-ES" dirty="0"/>
                <a:t>Los electrones pasan de un átomo o molécula a otro:</a:t>
              </a:r>
            </a:p>
            <a:p>
              <a:pPr algn="just" eaLnBrk="1" hangingPunct="1">
                <a:buFontTx/>
                <a:buChar char="-"/>
                <a:defRPr/>
              </a:pPr>
              <a:endParaRPr lang="es-AR" altLang="es-ES" dirty="0"/>
            </a:p>
            <a:p>
              <a:pPr algn="just" eaLnBrk="1" hangingPunct="1">
                <a:buFontTx/>
                <a:buChar char="-"/>
                <a:defRPr/>
              </a:pPr>
              <a:r>
                <a:rPr lang="es-AR" altLang="es-ES" b="1" dirty="0"/>
                <a:t>OXIDACION</a:t>
              </a:r>
              <a:r>
                <a:rPr lang="es-AR" altLang="es-ES" dirty="0"/>
                <a:t>: pérdida de un electrón</a:t>
              </a:r>
            </a:p>
            <a:p>
              <a:pPr algn="just" eaLnBrk="1" hangingPunct="1">
                <a:buFontTx/>
                <a:buChar char="-"/>
                <a:defRPr/>
              </a:pPr>
              <a:r>
                <a:rPr lang="es-AR" altLang="es-ES" b="1" dirty="0"/>
                <a:t>REDUCCION:</a:t>
              </a:r>
              <a:r>
                <a:rPr lang="es-AR" altLang="es-ES" dirty="0"/>
                <a:t> ganancia de un electrón</a:t>
              </a:r>
            </a:p>
            <a:p>
              <a:pPr algn="just" eaLnBrk="1" hangingPunct="1">
                <a:defRPr/>
              </a:pPr>
              <a:r>
                <a:rPr lang="es-AR" altLang="es-ES" dirty="0"/>
                <a:t>Son reacciones simultáneas</a:t>
              </a:r>
            </a:p>
            <a:p>
              <a:pPr algn="just" eaLnBrk="1" hangingPunct="1">
                <a:buFontTx/>
                <a:buChar char="-"/>
                <a:defRPr/>
              </a:pPr>
              <a:r>
                <a:rPr lang="es-AR" altLang="es-ES" dirty="0"/>
                <a:t>El e- puede viajar con un H+ </a:t>
              </a:r>
            </a:p>
            <a:p>
              <a:pPr algn="just" eaLnBrk="1" hangingPunct="1">
                <a:buFontTx/>
                <a:buChar char="-"/>
                <a:defRPr/>
              </a:pPr>
              <a:r>
                <a:rPr lang="es-AR" altLang="es-ES" dirty="0"/>
                <a:t>(transferencia de átomos de H):</a:t>
              </a:r>
            </a:p>
            <a:p>
              <a:pPr lvl="1" algn="just" eaLnBrk="1" hangingPunct="1">
                <a:buFontTx/>
                <a:buChar char="-"/>
                <a:defRPr/>
              </a:pPr>
              <a:endParaRPr lang="es-AR" altLang="es-ES" sz="800" dirty="0"/>
            </a:p>
            <a:p>
              <a:pPr lvl="1" algn="just" eaLnBrk="1" hangingPunct="1">
                <a:buFontTx/>
                <a:buChar char="-"/>
                <a:defRPr/>
              </a:pPr>
              <a:endParaRPr lang="es-AR" altLang="es-ES" sz="800" dirty="0"/>
            </a:p>
            <a:p>
              <a:pPr lvl="1" algn="just" eaLnBrk="1" hangingPunct="1">
                <a:defRPr/>
              </a:pPr>
              <a:endParaRPr lang="es-AR" altLang="es-ES" sz="800" dirty="0"/>
            </a:p>
            <a:p>
              <a:pPr marL="0" lvl="1" eaLnBrk="1" hangingPunct="1">
                <a:defRPr/>
              </a:pPr>
              <a:r>
                <a:rPr lang="es-AR" altLang="es-ES" dirty="0"/>
                <a:t> Ejemplo de procesos biológicos de oxidación y reducción:</a:t>
              </a:r>
            </a:p>
            <a:p>
              <a:pPr marL="0" lvl="1" eaLnBrk="1" hangingPunct="1">
                <a:defRPr/>
              </a:pPr>
              <a:endParaRPr lang="es-AR" altLang="es-ES" sz="800" dirty="0"/>
            </a:p>
            <a:p>
              <a:pPr lvl="1" algn="just" eaLnBrk="1" hangingPunct="1">
                <a:buFontTx/>
                <a:buChar char="-"/>
                <a:defRPr/>
              </a:pPr>
              <a:r>
                <a:rPr lang="es-AR" altLang="es-ES" dirty="0"/>
                <a:t>Oxidación de glucosa:</a:t>
              </a:r>
            </a:p>
            <a:p>
              <a:pPr lvl="1" algn="just" eaLnBrk="1" hangingPunct="1">
                <a:defRPr/>
              </a:pPr>
              <a:r>
                <a:rPr lang="es-AR" altLang="es-ES" dirty="0"/>
                <a:t>		C</a:t>
              </a:r>
              <a:r>
                <a:rPr lang="es-AR" altLang="es-ES" baseline="-25000" dirty="0"/>
                <a:t>6</a:t>
              </a:r>
              <a:r>
                <a:rPr lang="es-AR" altLang="es-ES" dirty="0"/>
                <a:t>H</a:t>
              </a:r>
              <a:r>
                <a:rPr lang="es-AR" altLang="es-ES" baseline="-25000" dirty="0"/>
                <a:t>12</a:t>
              </a:r>
              <a:r>
                <a:rPr lang="es-AR" altLang="es-ES" dirty="0"/>
                <a:t>O</a:t>
              </a:r>
              <a:r>
                <a:rPr lang="es-AR" altLang="es-ES" baseline="-25000" dirty="0"/>
                <a:t>6</a:t>
              </a:r>
              <a:r>
                <a:rPr lang="es-AR" altLang="es-ES" dirty="0"/>
                <a:t> + 6O</a:t>
              </a:r>
              <a:r>
                <a:rPr lang="es-AR" altLang="es-ES" baseline="-25000" dirty="0"/>
                <a:t>2</a:t>
              </a:r>
              <a:r>
                <a:rPr lang="es-AR" altLang="es-ES" dirty="0"/>
                <a:t> 	6CO</a:t>
              </a:r>
              <a:r>
                <a:rPr lang="es-AR" altLang="es-ES" baseline="-25000" dirty="0"/>
                <a:t>2</a:t>
              </a:r>
              <a:r>
                <a:rPr lang="es-AR" altLang="es-ES" dirty="0"/>
                <a:t> + 6H</a:t>
              </a:r>
              <a:r>
                <a:rPr lang="es-AR" altLang="es-ES" baseline="-25000" dirty="0"/>
                <a:t>2</a:t>
              </a:r>
              <a:r>
                <a:rPr lang="es-AR" altLang="es-ES" dirty="0"/>
                <a:t>O + energía</a:t>
              </a:r>
            </a:p>
            <a:p>
              <a:pPr lvl="1" algn="just" eaLnBrk="1" hangingPunct="1">
                <a:defRPr/>
              </a:pPr>
              <a:r>
                <a:rPr lang="es-AR" altLang="es-ES" dirty="0"/>
                <a:t>-Fotosíntesis:</a:t>
              </a:r>
            </a:p>
            <a:p>
              <a:pPr lvl="1" algn="just" eaLnBrk="1" hangingPunct="1">
                <a:defRPr/>
              </a:pPr>
              <a:r>
                <a:rPr lang="es-AR" altLang="es-ES" dirty="0"/>
                <a:t>		6CO</a:t>
              </a:r>
              <a:r>
                <a:rPr lang="es-AR" altLang="es-ES" baseline="-25000" dirty="0"/>
                <a:t>2</a:t>
              </a:r>
              <a:r>
                <a:rPr lang="es-AR" altLang="es-ES" dirty="0"/>
                <a:t> + 6H</a:t>
              </a:r>
              <a:r>
                <a:rPr lang="es-AR" altLang="es-ES" baseline="-25000" dirty="0"/>
                <a:t>2</a:t>
              </a:r>
              <a:r>
                <a:rPr lang="es-AR" altLang="es-ES" dirty="0"/>
                <a:t>O + energía 	C</a:t>
              </a:r>
              <a:r>
                <a:rPr lang="es-AR" altLang="es-ES" baseline="-25000" dirty="0"/>
                <a:t>6</a:t>
              </a:r>
              <a:r>
                <a:rPr lang="es-AR" altLang="es-ES" dirty="0"/>
                <a:t>H</a:t>
              </a:r>
              <a:r>
                <a:rPr lang="es-AR" altLang="es-ES" baseline="-25000" dirty="0"/>
                <a:t>12</a:t>
              </a:r>
              <a:r>
                <a:rPr lang="es-AR" altLang="es-ES" dirty="0"/>
                <a:t>O</a:t>
              </a:r>
              <a:r>
                <a:rPr lang="es-AR" altLang="es-ES" baseline="-25000" dirty="0"/>
                <a:t>6</a:t>
              </a:r>
              <a:r>
                <a:rPr lang="es-AR" altLang="es-ES" dirty="0"/>
                <a:t> + 6O</a:t>
              </a:r>
              <a:r>
                <a:rPr lang="es-AR" altLang="es-ES" baseline="-25000" dirty="0"/>
                <a:t>2</a:t>
              </a:r>
              <a:r>
                <a:rPr lang="es-AR" altLang="es-ES" dirty="0"/>
                <a:t> </a:t>
              </a:r>
            </a:p>
          </p:txBody>
        </p:sp>
        <p:sp>
          <p:nvSpPr>
            <p:cNvPr id="9221" name="Line 12"/>
            <p:cNvSpPr>
              <a:spLocks noChangeShapeType="1"/>
            </p:cNvSpPr>
            <p:nvPr/>
          </p:nvSpPr>
          <p:spPr bwMode="auto">
            <a:xfrm>
              <a:off x="4076700" y="5715419"/>
              <a:ext cx="723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9222" name="Line 12"/>
            <p:cNvSpPr>
              <a:spLocks noChangeShapeType="1"/>
            </p:cNvSpPr>
            <p:nvPr/>
          </p:nvSpPr>
          <p:spPr bwMode="auto">
            <a:xfrm>
              <a:off x="5181600" y="6477476"/>
              <a:ext cx="495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pic>
          <p:nvPicPr>
            <p:cNvPr id="9223" name="Imagen 1"/>
            <p:cNvPicPr>
              <a:picLocks noChangeAspect="1"/>
            </p:cNvPicPr>
            <p:nvPr/>
          </p:nvPicPr>
          <p:blipFill>
            <a:blip r:embed="rId2">
              <a:extLst>
                <a:ext uri="{28A0092B-C50C-407E-A947-70E740481C1C}">
                  <a14:useLocalDpi xmlns:a14="http://schemas.microsoft.com/office/drawing/2010/main" val="0"/>
                </a:ext>
              </a:extLst>
            </a:blip>
            <a:srcRect l="50835" t="39624" r="20000" b="33696"/>
            <a:stretch>
              <a:fillRect/>
            </a:stretch>
          </p:blipFill>
          <p:spPr bwMode="auto">
            <a:xfrm>
              <a:off x="5486400" y="2133600"/>
              <a:ext cx="35687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0" y="228600"/>
            <a:ext cx="91440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3600" b="1" dirty="0"/>
              <a:t>	Seres vivos</a:t>
            </a:r>
          </a:p>
          <a:p>
            <a:pPr eaLnBrk="1" hangingPunct="1"/>
            <a:endParaRPr lang="es-ES" altLang="es-ES" dirty="0"/>
          </a:p>
          <a:p>
            <a:pPr eaLnBrk="1" hangingPunct="1"/>
            <a:r>
              <a:rPr lang="es-ES" altLang="es-ES" dirty="0"/>
              <a:t> - miles de actividades químicas dentro de células</a:t>
            </a:r>
          </a:p>
          <a:p>
            <a:pPr eaLnBrk="1" hangingPunct="1"/>
            <a:endParaRPr lang="es-ES" altLang="es-ES" dirty="0"/>
          </a:p>
          <a:p>
            <a:pPr eaLnBrk="1" hangingPunct="1"/>
            <a:r>
              <a:rPr lang="es-ES" altLang="es-ES" dirty="0"/>
              <a:t> - las moléculas deben chocar para reaccionar</a:t>
            </a:r>
          </a:p>
          <a:p>
            <a:pPr eaLnBrk="1" hangingPunct="1"/>
            <a:r>
              <a:rPr lang="es-ES" altLang="es-ES" dirty="0"/>
              <a:t>	</a:t>
            </a:r>
          </a:p>
          <a:p>
            <a:pPr eaLnBrk="1" hangingPunct="1"/>
            <a:endParaRPr lang="es-ES" altLang="es-ES" dirty="0"/>
          </a:p>
          <a:p>
            <a:pPr eaLnBrk="1" hangingPunct="1"/>
            <a:r>
              <a:rPr lang="es-ES" altLang="es-ES" dirty="0"/>
              <a:t> -Reacciones químicas requieren energía para comenzar</a:t>
            </a:r>
          </a:p>
          <a:p>
            <a:pPr eaLnBrk="1" hangingPunct="1"/>
            <a:endParaRPr lang="es-ES" altLang="es-ES" dirty="0"/>
          </a:p>
          <a:p>
            <a:pPr eaLnBrk="1" hangingPunct="1"/>
            <a:r>
              <a:rPr lang="es-ES" altLang="es-ES" dirty="0"/>
              <a:t>	</a:t>
            </a:r>
            <a:r>
              <a:rPr lang="es-ES" altLang="es-ES" b="1" dirty="0"/>
              <a:t>Energía de activación: </a:t>
            </a:r>
            <a:r>
              <a:rPr lang="es-ES" altLang="es-ES" dirty="0"/>
              <a:t>energía para llevar los reactivos a una  forma molecular inestable (en estado de transición) que posee mayor energía libre que reactivos o productos</a:t>
            </a:r>
            <a:endParaRPr lang="es-ES" altLang="es-ES" u="sng" dirty="0"/>
          </a:p>
          <a:p>
            <a:pPr eaLnBrk="1" hangingPunct="1"/>
            <a:r>
              <a:rPr lang="es-ES" altLang="es-ES" b="1" dirty="0"/>
              <a:t>	</a:t>
            </a:r>
            <a:r>
              <a:rPr lang="es-ES" altLang="es-ES" dirty="0"/>
              <a:t>	</a:t>
            </a:r>
          </a:p>
          <a:p>
            <a:pPr eaLnBrk="1" hangingPunct="1"/>
            <a:r>
              <a:rPr lang="es-ES" altLang="es-ES" dirty="0"/>
              <a:t> ¿De dónde proviene la energía de activación?	       ¿De la propia energía cinética? Algunas pueden tener suficiente energía cinética para superar la barrera de activación</a:t>
            </a:r>
          </a:p>
        </p:txBody>
      </p:sp>
      <p:sp>
        <p:nvSpPr>
          <p:cNvPr id="14339" name="Line 4"/>
          <p:cNvSpPr>
            <a:spLocks noChangeShapeType="1"/>
          </p:cNvSpPr>
          <p:nvPr/>
        </p:nvSpPr>
        <p:spPr bwMode="auto">
          <a:xfrm>
            <a:off x="1905000" y="2590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4340" name="Line 5"/>
          <p:cNvSpPr>
            <a:spLocks noChangeShapeType="1"/>
          </p:cNvSpPr>
          <p:nvPr/>
        </p:nvSpPr>
        <p:spPr bwMode="auto">
          <a:xfrm>
            <a:off x="5791200" y="5419725"/>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2619"/>
            <a:ext cx="7030953" cy="412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1800976" y="457200"/>
            <a:ext cx="5105400" cy="707886"/>
          </a:xfrm>
          <a:prstGeom prst="rect">
            <a:avLst/>
          </a:prstGeom>
          <a:solidFill>
            <a:srgbClr val="0070C0"/>
          </a:solidFill>
        </p:spPr>
        <p:txBody>
          <a:bodyPr wrap="square" rtlCol="0">
            <a:spAutoFit/>
          </a:bodyPr>
          <a:lstStyle/>
          <a:p>
            <a:r>
              <a:rPr lang="es-AR" sz="4000" b="1" dirty="0">
                <a:solidFill>
                  <a:schemeClr val="bg1"/>
                </a:solidFill>
                <a:effectLst>
                  <a:outerShdw blurRad="38100" dist="38100" dir="2700000" algn="tl">
                    <a:srgbClr val="000000">
                      <a:alpha val="43137"/>
                    </a:srgbClr>
                  </a:outerShdw>
                </a:effectLst>
              </a:rPr>
              <a:t>Energía de Activación</a:t>
            </a:r>
          </a:p>
        </p:txBody>
      </p:sp>
    </p:spTree>
    <p:extLst>
      <p:ext uri="{BB962C8B-B14F-4D97-AF65-F5344CB8AC3E}">
        <p14:creationId xmlns:p14="http://schemas.microsoft.com/office/powerpoint/2010/main" val="196244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p:nvPr/>
        </p:nvSpPr>
        <p:spPr>
          <a:xfrm>
            <a:off x="381000" y="381000"/>
            <a:ext cx="8397875" cy="1200150"/>
          </a:xfrm>
          <a:prstGeom prst="rect">
            <a:avLst/>
          </a:prstGeom>
          <a:solidFill>
            <a:srgbClr val="59595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600"/>
              <a:buFont typeface="Book Antiqua"/>
              <a:buNone/>
            </a:pPr>
            <a:r>
              <a:rPr lang="es-AR" sz="3600" b="1" i="0" u="none" dirty="0">
                <a:solidFill>
                  <a:srgbClr val="FFFFFF"/>
                </a:solidFill>
                <a:latin typeface="Book Antiqua"/>
                <a:ea typeface="Book Antiqua"/>
                <a:cs typeface="Book Antiqua"/>
                <a:sym typeface="Book Antiqua"/>
              </a:rPr>
              <a:t>¿Cómo todas estas reacciones se dan en tiempos compatibles con la vida?</a:t>
            </a:r>
            <a:endParaRPr dirty="0"/>
          </a:p>
        </p:txBody>
      </p:sp>
      <p:sp>
        <p:nvSpPr>
          <p:cNvPr id="129" name="Google Shape;129;p18"/>
          <p:cNvSpPr txBox="1"/>
          <p:nvPr/>
        </p:nvSpPr>
        <p:spPr>
          <a:xfrm>
            <a:off x="2730500" y="2428875"/>
            <a:ext cx="3616325" cy="12001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ahoma"/>
              <a:buNone/>
            </a:pPr>
            <a:r>
              <a:rPr lang="es-AR" sz="2400" b="0" i="0" u="none">
                <a:solidFill>
                  <a:schemeClr val="dk1"/>
                </a:solidFill>
                <a:latin typeface="Tahoma"/>
                <a:ea typeface="Tahoma"/>
                <a:cs typeface="Tahoma"/>
                <a:sym typeface="Tahoma"/>
              </a:rPr>
              <a:t>Sustancia que aceleran la velocidad de una reacción química </a:t>
            </a:r>
            <a:endParaRPr/>
          </a:p>
        </p:txBody>
      </p:sp>
      <p:sp>
        <p:nvSpPr>
          <p:cNvPr id="130" name="Google Shape;130;p18"/>
          <p:cNvSpPr txBox="1"/>
          <p:nvPr/>
        </p:nvSpPr>
        <p:spPr>
          <a:xfrm>
            <a:off x="2720975" y="1824037"/>
            <a:ext cx="3679825" cy="5857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200"/>
              <a:buFont typeface="Tahoma"/>
              <a:buNone/>
            </a:pPr>
            <a:r>
              <a:rPr lang="es-AR" sz="3200" b="1" i="0" u="none">
                <a:solidFill>
                  <a:srgbClr val="FF0000"/>
                </a:solidFill>
                <a:latin typeface="Tahoma"/>
                <a:ea typeface="Tahoma"/>
                <a:cs typeface="Tahoma"/>
                <a:sym typeface="Tahoma"/>
              </a:rPr>
              <a:t>CATALIZADORES</a:t>
            </a:r>
            <a:endParaRPr/>
          </a:p>
        </p:txBody>
      </p:sp>
      <p:sp>
        <p:nvSpPr>
          <p:cNvPr id="131" name="Google Shape;131;p18"/>
          <p:cNvSpPr txBox="1"/>
          <p:nvPr/>
        </p:nvSpPr>
        <p:spPr>
          <a:xfrm>
            <a:off x="1676400" y="3752850"/>
            <a:ext cx="5791200" cy="1200150"/>
          </a:xfrm>
          <a:prstGeom prst="rect">
            <a:avLst/>
          </a:prstGeom>
          <a:solidFill>
            <a:srgbClr val="A5A5E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16165D"/>
              </a:buClr>
              <a:buSzPts val="2400"/>
              <a:buFont typeface="Tahoma"/>
              <a:buNone/>
            </a:pPr>
            <a:r>
              <a:rPr lang="es-AR" sz="2400" b="0" i="0" u="none" dirty="0">
                <a:solidFill>
                  <a:srgbClr val="16165D"/>
                </a:solidFill>
                <a:latin typeface="Tahoma"/>
                <a:ea typeface="Tahoma"/>
                <a:cs typeface="Tahoma"/>
                <a:sym typeface="Tahoma"/>
              </a:rPr>
              <a:t>Los catalizadores que existen en los organismos vivos</a:t>
            </a:r>
            <a:endParaRPr dirty="0"/>
          </a:p>
          <a:p>
            <a:pPr marL="0" marR="0" lvl="0" indent="0" algn="ctr" rtl="0">
              <a:lnSpc>
                <a:spcPct val="100000"/>
              </a:lnSpc>
              <a:spcBef>
                <a:spcPts val="0"/>
              </a:spcBef>
              <a:spcAft>
                <a:spcPts val="0"/>
              </a:spcAft>
              <a:buClr>
                <a:srgbClr val="16165D"/>
              </a:buClr>
              <a:buSzPts val="2400"/>
              <a:buFont typeface="Tahoma"/>
              <a:buNone/>
            </a:pPr>
            <a:r>
              <a:rPr lang="es-AR" sz="2400" b="0" i="0" u="none" dirty="0">
                <a:solidFill>
                  <a:srgbClr val="16165D"/>
                </a:solidFill>
                <a:latin typeface="Tahoma"/>
                <a:ea typeface="Tahoma"/>
                <a:cs typeface="Tahoma"/>
                <a:sym typeface="Tahoma"/>
              </a:rPr>
              <a:t>(catalizadores biológicos) </a:t>
            </a:r>
            <a:endParaRPr dirty="0"/>
          </a:p>
        </p:txBody>
      </p:sp>
      <p:sp>
        <p:nvSpPr>
          <p:cNvPr id="132" name="Google Shape;132;p18"/>
          <p:cNvSpPr txBox="1"/>
          <p:nvPr/>
        </p:nvSpPr>
        <p:spPr>
          <a:xfrm>
            <a:off x="3144837" y="5097462"/>
            <a:ext cx="2836862" cy="7699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4400"/>
              <a:buFont typeface="Tahoma"/>
              <a:buNone/>
            </a:pPr>
            <a:r>
              <a:rPr lang="es-AR" sz="4400" b="1" i="0" u="none">
                <a:solidFill>
                  <a:srgbClr val="FF0000"/>
                </a:solidFill>
                <a:latin typeface="Tahoma"/>
                <a:ea typeface="Tahoma"/>
                <a:cs typeface="Tahoma"/>
                <a:sym typeface="Tahoma"/>
              </a:rPr>
              <a:t>ENZIMAS</a:t>
            </a:r>
            <a:endParaRPr/>
          </a:p>
        </p:txBody>
      </p:sp>
    </p:spTree>
    <p:extLst>
      <p:ext uri="{BB962C8B-B14F-4D97-AF65-F5344CB8AC3E}">
        <p14:creationId xmlns:p14="http://schemas.microsoft.com/office/powerpoint/2010/main" val="38704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bcs.whfreeman.com/thelifewire8e/content/cat_010/f060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361950"/>
            <a:ext cx="8032750"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4"/>
          <p:cNvSpPr txBox="1">
            <a:spLocks noChangeArrowheads="1"/>
          </p:cNvSpPr>
          <p:nvPr/>
        </p:nvSpPr>
        <p:spPr bwMode="auto">
          <a:xfrm>
            <a:off x="381000" y="228600"/>
            <a:ext cx="86106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3200" b="1"/>
              <a:t>Enzimas</a:t>
            </a:r>
            <a:r>
              <a:rPr lang="es-ES" altLang="es-ES" sz="3200"/>
              <a:t> </a:t>
            </a:r>
            <a:r>
              <a:rPr lang="es-ES" altLang="es-ES"/>
              <a:t>		catalizadores biológicos</a:t>
            </a:r>
          </a:p>
          <a:p>
            <a:pPr eaLnBrk="1" hangingPunct="1"/>
            <a:r>
              <a:rPr lang="es-ES" altLang="es-ES"/>
              <a:t>- proteínas globulares (la mayoría, también hay de RNA: ribozimas)</a:t>
            </a:r>
          </a:p>
          <a:p>
            <a:pPr eaLnBrk="1" hangingPunct="1">
              <a:buFontTx/>
              <a:buChar char="-"/>
            </a:pPr>
            <a:r>
              <a:rPr lang="es-ES" altLang="es-ES"/>
              <a:t> forma una asociación pasajera con las moléculas que reaccionan</a:t>
            </a:r>
          </a:p>
          <a:p>
            <a:pPr eaLnBrk="1" hangingPunct="1">
              <a:buFontTx/>
              <a:buChar char="-"/>
            </a:pPr>
            <a:r>
              <a:rPr lang="es-ES" altLang="es-ES"/>
              <a:t>son muy efectivas en cantidades muy pequeñas</a:t>
            </a:r>
          </a:p>
        </p:txBody>
      </p:sp>
      <p:sp>
        <p:nvSpPr>
          <p:cNvPr id="16388" name="Text Box 8"/>
          <p:cNvSpPr txBox="1">
            <a:spLocks noChangeArrowheads="1"/>
          </p:cNvSpPr>
          <p:nvPr/>
        </p:nvSpPr>
        <p:spPr bwMode="auto">
          <a:xfrm>
            <a:off x="1828800" y="1949450"/>
            <a:ext cx="601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s-ES" altLang="es-ES"/>
              <a:t>S   +    E	     ES	           P   +  E	</a:t>
            </a:r>
            <a:endParaRPr lang="en-US" altLang="es-ES"/>
          </a:p>
        </p:txBody>
      </p:sp>
      <p:cxnSp>
        <p:nvCxnSpPr>
          <p:cNvPr id="8" name="7 Conector recto de flecha"/>
          <p:cNvCxnSpPr/>
          <p:nvPr/>
        </p:nvCxnSpPr>
        <p:spPr>
          <a:xfrm>
            <a:off x="2209800" y="5334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90" name="6 CuadroTexto"/>
          <p:cNvSpPr txBox="1">
            <a:spLocks noChangeArrowheads="1"/>
          </p:cNvSpPr>
          <p:nvPr/>
        </p:nvSpPr>
        <p:spPr bwMode="auto">
          <a:xfrm>
            <a:off x="228600" y="3797300"/>
            <a:ext cx="8610600" cy="2924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b="1"/>
              <a:t>	Estructura</a:t>
            </a:r>
          </a:p>
          <a:p>
            <a:pPr lvl="1" eaLnBrk="1" hangingPunct="1">
              <a:buFontTx/>
              <a:buChar char="-"/>
            </a:pPr>
            <a:r>
              <a:rPr lang="es-ES" altLang="es-ES" sz="2000"/>
              <a:t>1 o varias cadenas polipeptídicas</a:t>
            </a:r>
          </a:p>
          <a:p>
            <a:pPr lvl="1" eaLnBrk="1" hangingPunct="1">
              <a:buFontTx/>
              <a:buChar char="-"/>
            </a:pPr>
            <a:r>
              <a:rPr lang="es-ES" altLang="es-ES" sz="2000"/>
              <a:t>Sitio activo:  - surco en donde encaja el sustrato y ocurren las reacciones; </a:t>
            </a:r>
          </a:p>
          <a:p>
            <a:pPr lvl="4" eaLnBrk="1" hangingPunct="1">
              <a:buFontTx/>
              <a:buChar char="-"/>
            </a:pPr>
            <a:r>
              <a:rPr lang="es-ES" altLang="es-ES" sz="2000"/>
              <a:t> pocos aminoácidos involucrados; </a:t>
            </a:r>
          </a:p>
          <a:p>
            <a:pPr lvl="4" eaLnBrk="1" hangingPunct="1">
              <a:buFontTx/>
              <a:buChar char="-"/>
            </a:pPr>
            <a:r>
              <a:rPr lang="es-ES" altLang="es-ES" sz="2000"/>
              <a:t> determinado por estructura terciaria</a:t>
            </a:r>
          </a:p>
          <a:p>
            <a:pPr lvl="4" eaLnBrk="1" hangingPunct="1">
              <a:buFontTx/>
              <a:buChar char="-"/>
            </a:pPr>
            <a:r>
              <a:rPr lang="es-ES" altLang="es-ES" sz="2000"/>
              <a:t> Configuración 3D y distribución de cargas complementarias al sustrato</a:t>
            </a:r>
          </a:p>
          <a:p>
            <a:pPr lvl="4" eaLnBrk="1" hangingPunct="1">
              <a:buFontTx/>
              <a:buChar char="-"/>
            </a:pPr>
            <a:r>
              <a:rPr lang="es-ES" altLang="es-ES" sz="2000"/>
              <a:t>Reconoce, une al sustrato y lo orienta</a:t>
            </a:r>
          </a:p>
          <a:p>
            <a:pPr lvl="4" eaLnBrk="1" hangingPunct="1">
              <a:buFontTx/>
              <a:buChar char="-"/>
            </a:pPr>
            <a:r>
              <a:rPr lang="es-ES" altLang="es-ES" sz="2000" b="1"/>
              <a:t>Altamente específicas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gure 2.24. Models of enzyme-substrate inte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81075"/>
            <a:ext cx="3646488"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2 Rectángulo"/>
          <p:cNvSpPr>
            <a:spLocks noChangeArrowheads="1"/>
          </p:cNvSpPr>
          <p:nvPr/>
        </p:nvSpPr>
        <p:spPr bwMode="auto">
          <a:xfrm>
            <a:off x="4800600" y="2574925"/>
            <a:ext cx="39624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endParaRPr lang="en-US" altLang="es-ES" sz="1800" b="1"/>
          </a:p>
          <a:p>
            <a:pPr eaLnBrk="1" hangingPunct="1"/>
            <a:r>
              <a:rPr lang="en-US" altLang="es-ES" sz="2000" b="1"/>
              <a:t>Hipótesis del ajuste inducido</a:t>
            </a:r>
          </a:p>
          <a:p>
            <a:pPr eaLnBrk="1" hangingPunct="1"/>
            <a:r>
              <a:rPr lang="en-US" altLang="es-ES" sz="2000"/>
              <a:t>-El sitio activo es flexible y se ajusta al sustrato.</a:t>
            </a:r>
          </a:p>
          <a:p>
            <a:pPr eaLnBrk="1" hangingPunct="1"/>
            <a:r>
              <a:rPr lang="en-US" altLang="es-ES" sz="2000"/>
              <a:t>-Se produce una tensión que facilita la conversión del sustrato en un “estado de transición” debilitando uniones críticas</a:t>
            </a:r>
          </a:p>
          <a:p>
            <a:pPr eaLnBrk="1" hangingPunct="1"/>
            <a:r>
              <a:rPr lang="en-US" altLang="es-ES" sz="2000"/>
              <a:t>-El estado de transición se estabiliza por su unión a la enzima con lo cual baja la energía de activación requerida</a:t>
            </a:r>
            <a:endParaRPr lang="es-AR" altLang="es-ES" sz="2000"/>
          </a:p>
        </p:txBody>
      </p:sp>
      <p:sp>
        <p:nvSpPr>
          <p:cNvPr id="18436" name="3 CuadroTexto"/>
          <p:cNvSpPr txBox="1">
            <a:spLocks noChangeArrowheads="1"/>
          </p:cNvSpPr>
          <p:nvPr/>
        </p:nvSpPr>
        <p:spPr bwMode="auto">
          <a:xfrm>
            <a:off x="1506538" y="152400"/>
            <a:ext cx="5803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3200" b="1"/>
              <a:t>Unión del sustrato al sitio activo</a:t>
            </a:r>
          </a:p>
        </p:txBody>
      </p:sp>
      <p:grpSp>
        <p:nvGrpSpPr>
          <p:cNvPr id="18437" name="8 Grupo"/>
          <p:cNvGrpSpPr>
            <a:grpSpLocks/>
          </p:cNvGrpSpPr>
          <p:nvPr/>
        </p:nvGrpSpPr>
        <p:grpSpPr bwMode="auto">
          <a:xfrm>
            <a:off x="4702175" y="903288"/>
            <a:ext cx="4191000" cy="466725"/>
            <a:chOff x="990600" y="790700"/>
            <a:chExt cx="4038600" cy="361825"/>
          </a:xfrm>
        </p:grpSpPr>
        <p:pic>
          <p:nvPicPr>
            <p:cNvPr id="18440" name="Picture 2" descr="Image ch2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864550"/>
              <a:ext cx="15430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4" descr="Image ch2e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838200"/>
              <a:ext cx="8286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6" descr="Image ch2e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790700"/>
              <a:ext cx="62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Rectángulo 1"/>
          <p:cNvSpPr>
            <a:spLocks noChangeArrowheads="1"/>
          </p:cNvSpPr>
          <p:nvPr/>
        </p:nvSpPr>
        <p:spPr bwMode="auto">
          <a:xfrm>
            <a:off x="4800600" y="1857375"/>
            <a:ext cx="3962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s-ES" sz="2000" b="1"/>
              <a:t>Modelo llave-cerradura</a:t>
            </a:r>
          </a:p>
          <a:p>
            <a:pPr eaLnBrk="1" hangingPunct="1"/>
            <a:r>
              <a:rPr lang="en-US" altLang="es-ES" sz="2000"/>
              <a:t>- Sitio activo poco flexible</a:t>
            </a:r>
          </a:p>
        </p:txBody>
      </p:sp>
      <p:pic>
        <p:nvPicPr>
          <p:cNvPr id="18439" name="Picture 2" descr="http://leavingbio.net/ENZYMES_files/image010.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79463" y="5083175"/>
            <a:ext cx="2662237"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1" descr="Resultado de imagen para enzimas gif"/>
          <p:cNvPicPr preferRelativeResize="0"/>
          <p:nvPr/>
        </p:nvPicPr>
        <p:blipFill rotWithShape="1">
          <a:blip r:embed="rId3">
            <a:alphaModFix/>
          </a:blip>
          <a:srcRect/>
          <a:stretch/>
        </p:blipFill>
        <p:spPr>
          <a:xfrm>
            <a:off x="134257" y="1788205"/>
            <a:ext cx="5241925" cy="3817937"/>
          </a:xfrm>
          <a:prstGeom prst="rect">
            <a:avLst/>
          </a:prstGeom>
          <a:noFill/>
          <a:ln>
            <a:noFill/>
          </a:ln>
        </p:spPr>
      </p:pic>
      <p:pic>
        <p:nvPicPr>
          <p:cNvPr id="158" name="Google Shape;158;p21" descr="http://www.ehu.eus/biomoleculas/enzimas/mm/indfit.gif"/>
          <p:cNvPicPr preferRelativeResize="0"/>
          <p:nvPr/>
        </p:nvPicPr>
        <p:blipFill rotWithShape="1">
          <a:blip r:embed="rId4">
            <a:alphaModFix/>
          </a:blip>
          <a:srcRect/>
          <a:stretch/>
        </p:blipFill>
        <p:spPr>
          <a:xfrm>
            <a:off x="4724400" y="1820862"/>
            <a:ext cx="4267200" cy="2844800"/>
          </a:xfrm>
          <a:prstGeom prst="rect">
            <a:avLst/>
          </a:prstGeom>
          <a:noFill/>
          <a:ln>
            <a:noFill/>
          </a:ln>
        </p:spPr>
      </p:pic>
    </p:spTree>
    <p:extLst>
      <p:ext uri="{BB962C8B-B14F-4D97-AF65-F5344CB8AC3E}">
        <p14:creationId xmlns:p14="http://schemas.microsoft.com/office/powerpoint/2010/main" val="55956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2" descr="Resultado de imagen para enzimas gif"/>
          <p:cNvPicPr preferRelativeResize="0"/>
          <p:nvPr/>
        </p:nvPicPr>
        <p:blipFill rotWithShape="1">
          <a:blip r:embed="rId3">
            <a:alphaModFix/>
          </a:blip>
          <a:srcRect/>
          <a:stretch/>
        </p:blipFill>
        <p:spPr>
          <a:xfrm>
            <a:off x="990600" y="304800"/>
            <a:ext cx="7100887" cy="6162675"/>
          </a:xfrm>
          <a:prstGeom prst="rect">
            <a:avLst/>
          </a:prstGeom>
          <a:noFill/>
          <a:ln>
            <a:noFill/>
          </a:ln>
        </p:spPr>
      </p:pic>
    </p:spTree>
    <p:extLst>
      <p:ext uri="{BB962C8B-B14F-4D97-AF65-F5344CB8AC3E}">
        <p14:creationId xmlns:p14="http://schemas.microsoft.com/office/powerpoint/2010/main" val="414236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CuadroTexto"/>
          <p:cNvSpPr txBox="1">
            <a:spLocks noChangeArrowheads="1"/>
          </p:cNvSpPr>
          <p:nvPr/>
        </p:nvSpPr>
        <p:spPr bwMode="auto">
          <a:xfrm>
            <a:off x="381000" y="762000"/>
            <a:ext cx="84582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AR" sz="2600" dirty="0"/>
              <a:t> ¿Cuál es la base de la especificidad de la acción enzimática? </a:t>
            </a:r>
          </a:p>
          <a:p>
            <a:pPr algn="ctr"/>
            <a:endParaRPr lang="es-AR" sz="2600" dirty="0"/>
          </a:p>
          <a:p>
            <a:pPr algn="ctr"/>
            <a:r>
              <a:rPr lang="es-AR" sz="2600" dirty="0"/>
              <a:t>¿Cuál es la ventaja de esta especificidad para la célula? </a:t>
            </a:r>
          </a:p>
          <a:p>
            <a:pPr algn="ctr"/>
            <a:endParaRPr lang="es-AR" sz="2600" dirty="0"/>
          </a:p>
        </p:txBody>
      </p:sp>
      <p:sp>
        <p:nvSpPr>
          <p:cNvPr id="2" name="1 Rectángulo"/>
          <p:cNvSpPr/>
          <p:nvPr/>
        </p:nvSpPr>
        <p:spPr>
          <a:xfrm>
            <a:off x="381000" y="2743200"/>
            <a:ext cx="8686800" cy="3416320"/>
          </a:xfrm>
          <a:prstGeom prst="rect">
            <a:avLst/>
          </a:prstGeom>
        </p:spPr>
        <p:txBody>
          <a:bodyPr wrap="square">
            <a:spAutoFit/>
          </a:bodyPr>
          <a:lstStyle/>
          <a:p>
            <a:pPr lvl="0">
              <a:spcBef>
                <a:spcPts val="0"/>
              </a:spcBef>
              <a:spcAft>
                <a:spcPts val="0"/>
              </a:spcAft>
              <a:buClr>
                <a:schemeClr val="dk1"/>
              </a:buClr>
              <a:buSzPts val="2400"/>
            </a:pPr>
            <a:r>
              <a:rPr lang="es-AR" sz="2500" dirty="0">
                <a:solidFill>
                  <a:schemeClr val="dk1"/>
                </a:solidFill>
                <a:latin typeface="Times New Roman"/>
                <a:ea typeface="Times New Roman"/>
                <a:cs typeface="Times New Roman"/>
                <a:sym typeface="Times New Roman"/>
              </a:rPr>
              <a:t>La mayoría de los organismos no puede vivir a altas temperaturas.</a:t>
            </a:r>
          </a:p>
          <a:p>
            <a:pPr lvl="0">
              <a:spcBef>
                <a:spcPts val="0"/>
              </a:spcBef>
              <a:spcAft>
                <a:spcPts val="0"/>
              </a:spcAft>
              <a:buClr>
                <a:schemeClr val="dk1"/>
              </a:buClr>
              <a:buSzPts val="2400"/>
            </a:pPr>
            <a:endParaRPr lang="es-AR" sz="800" dirty="0">
              <a:solidFill>
                <a:schemeClr val="dk1"/>
              </a:solidFill>
              <a:latin typeface="Times New Roman"/>
              <a:ea typeface="Times New Roman"/>
              <a:cs typeface="Times New Roman"/>
              <a:sym typeface="Times New Roman"/>
            </a:endParaRPr>
          </a:p>
          <a:p>
            <a:pPr lvl="0">
              <a:spcBef>
                <a:spcPts val="0"/>
              </a:spcBef>
              <a:spcAft>
                <a:spcPts val="0"/>
              </a:spcAft>
              <a:buClr>
                <a:schemeClr val="dk1"/>
              </a:buClr>
              <a:buSzPts val="2400"/>
            </a:pPr>
            <a:r>
              <a:rPr lang="es-AR" sz="2500" dirty="0">
                <a:solidFill>
                  <a:schemeClr val="dk1"/>
                </a:solidFill>
                <a:latin typeface="Times New Roman"/>
                <a:ea typeface="Times New Roman"/>
                <a:cs typeface="Times New Roman"/>
                <a:sym typeface="Times New Roman"/>
              </a:rPr>
              <a:t>Explique al menos una forma en que las altas temperaturas son dañinas para los organismos.</a:t>
            </a:r>
          </a:p>
          <a:p>
            <a:pPr lvl="0">
              <a:spcBef>
                <a:spcPts val="0"/>
              </a:spcBef>
              <a:spcAft>
                <a:spcPts val="0"/>
              </a:spcAft>
              <a:buClr>
                <a:schemeClr val="dk1"/>
              </a:buClr>
              <a:buSzPts val="2400"/>
            </a:pPr>
            <a:endParaRPr lang="es-AR" sz="800" dirty="0">
              <a:solidFill>
                <a:schemeClr val="dk1"/>
              </a:solidFill>
              <a:latin typeface="Times New Roman"/>
              <a:ea typeface="Times New Roman"/>
              <a:cs typeface="Times New Roman"/>
              <a:sym typeface="Times New Roman"/>
            </a:endParaRPr>
          </a:p>
          <a:p>
            <a:pPr lvl="0">
              <a:spcBef>
                <a:spcPts val="0"/>
              </a:spcBef>
              <a:spcAft>
                <a:spcPts val="0"/>
              </a:spcAft>
              <a:buClr>
                <a:schemeClr val="dk1"/>
              </a:buClr>
              <a:buSzPts val="2400"/>
            </a:pPr>
            <a:r>
              <a:rPr lang="es-AR" sz="2500" dirty="0">
                <a:solidFill>
                  <a:schemeClr val="dk1"/>
                </a:solidFill>
                <a:latin typeface="Times New Roman"/>
                <a:ea typeface="Times New Roman"/>
                <a:cs typeface="Times New Roman"/>
                <a:sym typeface="Times New Roman"/>
              </a:rPr>
              <a:t>Sin embargo, algunas bacterias y algas pueden vivir en fuentes termales a temperaturas mucho mayores a las que pueden ser toleradas por la mayoría de los organismos.</a:t>
            </a:r>
          </a:p>
          <a:p>
            <a:pPr lvl="0">
              <a:spcBef>
                <a:spcPts val="0"/>
              </a:spcBef>
              <a:spcAft>
                <a:spcPts val="0"/>
              </a:spcAft>
              <a:buClr>
                <a:schemeClr val="dk1"/>
              </a:buClr>
              <a:buSzPts val="2400"/>
            </a:pPr>
            <a:r>
              <a:rPr lang="es-AR" sz="2500" dirty="0">
                <a:solidFill>
                  <a:schemeClr val="dk1"/>
                </a:solidFill>
                <a:latin typeface="Times New Roman"/>
                <a:ea typeface="Times New Roman"/>
                <a:cs typeface="Times New Roman"/>
                <a:sym typeface="Times New Roman"/>
              </a:rPr>
              <a:t>¿En qué deben diferenciarse estas bacterias y algas de la mayoría de los organismos? </a:t>
            </a:r>
            <a:endParaRPr lang="es-AR" sz="2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Figure 2.25. Substrate binding by serine prote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4114800"/>
            <a:ext cx="47720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2" descr="Figure 2.26. Catalytic mechanism of chymotryps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9375"/>
            <a:ext cx="3657600" cy="651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Line 7"/>
          <p:cNvSpPr>
            <a:spLocks noChangeShapeType="1"/>
          </p:cNvSpPr>
          <p:nvPr/>
        </p:nvSpPr>
        <p:spPr bwMode="auto">
          <a:xfrm>
            <a:off x="4038600" y="1981200"/>
            <a:ext cx="1066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7413" name="Text Box 8"/>
          <p:cNvSpPr txBox="1">
            <a:spLocks noChangeArrowheads="1"/>
          </p:cNvSpPr>
          <p:nvPr/>
        </p:nvSpPr>
        <p:spPr bwMode="auto">
          <a:xfrm>
            <a:off x="5257800" y="1195388"/>
            <a:ext cx="3657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s-ES" altLang="es-ES"/>
              <a:t>Se producen interacciones (en general uniones débiles, a veces covalentes) entre sustrato y enzima</a:t>
            </a:r>
            <a:endParaRPr lang="en-US" altLang="es-ES"/>
          </a:p>
        </p:txBody>
      </p:sp>
      <p:sp>
        <p:nvSpPr>
          <p:cNvPr id="17414" name="Line 9"/>
          <p:cNvSpPr>
            <a:spLocks noChangeShapeType="1"/>
          </p:cNvSpPr>
          <p:nvPr/>
        </p:nvSpPr>
        <p:spPr bwMode="auto">
          <a:xfrm flipV="1">
            <a:off x="6529388" y="2743200"/>
            <a:ext cx="0" cy="762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7415" name="2 Rectángulo"/>
          <p:cNvSpPr>
            <a:spLocks noChangeArrowheads="1"/>
          </p:cNvSpPr>
          <p:nvPr/>
        </p:nvSpPr>
        <p:spPr bwMode="auto">
          <a:xfrm>
            <a:off x="4114800" y="228600"/>
            <a:ext cx="472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s-AR" altLang="es-ES" sz="2000" b="1"/>
              <a:t>Mecanismo catalítico de la quimotripsina </a:t>
            </a:r>
          </a:p>
          <a:p>
            <a:pPr eaLnBrk="1" hangingPunct="1"/>
            <a:r>
              <a:rPr lang="es-AR" altLang="es-ES" sz="2000" b="1"/>
              <a:t>(serin proteasa)</a:t>
            </a:r>
          </a:p>
        </p:txBody>
      </p:sp>
      <p:sp>
        <p:nvSpPr>
          <p:cNvPr id="17416" name="2 Rectángulo"/>
          <p:cNvSpPr>
            <a:spLocks noChangeArrowheads="1"/>
          </p:cNvSpPr>
          <p:nvPr/>
        </p:nvSpPr>
        <p:spPr bwMode="auto">
          <a:xfrm>
            <a:off x="4419600" y="356235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s-ES" sz="2000" b="1"/>
              <a:t>Substrate binding by serine proteases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85800" y="17526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s-AR" sz="4400" b="0" i="0" u="none" strike="noStrike" cap="none" dirty="0">
                <a:solidFill>
                  <a:schemeClr val="dk2"/>
                </a:solidFill>
                <a:latin typeface="Times New Roman"/>
                <a:ea typeface="Times New Roman"/>
                <a:cs typeface="Times New Roman"/>
                <a:sym typeface="Times New Roman"/>
              </a:rPr>
              <a:t>¿Cuál es el conflicto?</a:t>
            </a:r>
            <a:endParaRPr dirty="0"/>
          </a:p>
        </p:txBody>
      </p:sp>
      <p:sp>
        <p:nvSpPr>
          <p:cNvPr id="96" name="Google Shape;96;p14"/>
          <p:cNvSpPr txBox="1"/>
          <p:nvPr/>
        </p:nvSpPr>
        <p:spPr>
          <a:xfrm>
            <a:off x="685800" y="3505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s-AR" sz="4400" b="0" i="0" u="none" strike="noStrike" cap="none" dirty="0">
                <a:solidFill>
                  <a:schemeClr val="dk2"/>
                </a:solidFill>
                <a:latin typeface="Times New Roman"/>
                <a:ea typeface="Times New Roman"/>
                <a:cs typeface="Times New Roman"/>
                <a:sym typeface="Times New Roman"/>
              </a:rPr>
              <a:t>¿La misma idea puede aplicarse a un organismo vivo?</a:t>
            </a:r>
            <a:endParaRPr dirty="0"/>
          </a:p>
        </p:txBody>
      </p:sp>
      <p:sp>
        <p:nvSpPr>
          <p:cNvPr id="97" name="Google Shape;97;p14"/>
          <p:cNvSpPr txBox="1"/>
          <p:nvPr/>
        </p:nvSpPr>
        <p:spPr>
          <a:xfrm>
            <a:off x="609600" y="5029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s-AR" sz="4400" b="0" i="0" u="none" strike="noStrike" cap="none" dirty="0">
                <a:solidFill>
                  <a:schemeClr val="dk2"/>
                </a:solidFill>
                <a:latin typeface="Times New Roman"/>
                <a:ea typeface="Times New Roman"/>
                <a:cs typeface="Times New Roman"/>
                <a:sym typeface="Times New Roman"/>
              </a:rPr>
              <a:t>¿Cómo?</a:t>
            </a:r>
            <a:endParaRPr dirty="0"/>
          </a:p>
        </p:txBody>
      </p:sp>
      <p:sp>
        <p:nvSpPr>
          <p:cNvPr id="5" name="Google Shape;95;p14"/>
          <p:cNvSpPr txBox="1">
            <a:spLocks/>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ctr"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spcBef>
                <a:spcPts val="0"/>
              </a:spcBef>
              <a:spcAft>
                <a:spcPts val="0"/>
              </a:spcAft>
              <a:buClr>
                <a:schemeClr val="dk2"/>
              </a:buClr>
              <a:buSzPts val="4400"/>
              <a:buFont typeface="Times New Roman"/>
              <a:buNone/>
            </a:pPr>
            <a:r>
              <a:rPr lang="es-AR" dirty="0">
                <a:solidFill>
                  <a:schemeClr val="dk2"/>
                </a:solidFill>
                <a:latin typeface="Times New Roman"/>
                <a:ea typeface="Times New Roman"/>
                <a:cs typeface="Times New Roman"/>
                <a:sym typeface="Times New Roman"/>
              </a:rPr>
              <a:t>Video</a:t>
            </a:r>
            <a:endParaRPr lang="es-AR" dirty="0"/>
          </a:p>
        </p:txBody>
      </p:sp>
    </p:spTree>
    <p:extLst>
      <p:ext uri="{BB962C8B-B14F-4D97-AF65-F5344CB8AC3E}">
        <p14:creationId xmlns:p14="http://schemas.microsoft.com/office/powerpoint/2010/main" val="27664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p:nvPr/>
        </p:nvSpPr>
        <p:spPr>
          <a:xfrm>
            <a:off x="381000" y="381000"/>
            <a:ext cx="8397875" cy="1200150"/>
          </a:xfrm>
          <a:prstGeom prst="rect">
            <a:avLst/>
          </a:prstGeom>
          <a:solidFill>
            <a:srgbClr val="59595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600"/>
              <a:buFont typeface="Book Antiqua"/>
              <a:buNone/>
            </a:pPr>
            <a:r>
              <a:rPr lang="es-AR" sz="3600" b="1" i="0" u="none" dirty="0">
                <a:solidFill>
                  <a:srgbClr val="FFFFFF"/>
                </a:solidFill>
                <a:latin typeface="Book Antiqua"/>
                <a:ea typeface="Book Antiqua"/>
                <a:cs typeface="Book Antiqua"/>
                <a:sym typeface="Book Antiqua"/>
              </a:rPr>
              <a:t>¿Cómo es qué aceleran la velocidad de reacción?</a:t>
            </a:r>
            <a:endParaRPr dirty="0"/>
          </a:p>
        </p:txBody>
      </p:sp>
    </p:spTree>
    <p:extLst>
      <p:ext uri="{BB962C8B-B14F-4D97-AF65-F5344CB8AC3E}">
        <p14:creationId xmlns:p14="http://schemas.microsoft.com/office/powerpoint/2010/main" val="195802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bcs.whfreeman.com/thelifewire8e/content/cat_010/f06010.jpg"/>
          <p:cNvPicPr>
            <a:picLocks noChangeAspect="1" noChangeArrowheads="1"/>
          </p:cNvPicPr>
          <p:nvPr/>
        </p:nvPicPr>
        <p:blipFill>
          <a:blip r:embed="rId2">
            <a:extLst>
              <a:ext uri="{28A0092B-C50C-407E-A947-70E740481C1C}">
                <a14:useLocalDpi xmlns:a14="http://schemas.microsoft.com/office/drawing/2010/main" val="0"/>
              </a:ext>
            </a:extLst>
          </a:blip>
          <a:srcRect t="5948" b="13599"/>
          <a:stretch>
            <a:fillRect/>
          </a:stretch>
        </p:blipFill>
        <p:spPr bwMode="auto">
          <a:xfrm>
            <a:off x="1143000" y="1771650"/>
            <a:ext cx="67818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5"/>
          <p:cNvSpPr txBox="1">
            <a:spLocks noChangeArrowheads="1"/>
          </p:cNvSpPr>
          <p:nvPr/>
        </p:nvSpPr>
        <p:spPr bwMode="auto">
          <a:xfrm>
            <a:off x="593725" y="76200"/>
            <a:ext cx="83978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b="1" u="sng"/>
              <a:t>CATALIZADORES</a:t>
            </a:r>
          </a:p>
          <a:p>
            <a:pPr eaLnBrk="1" hangingPunct="1"/>
            <a:endParaRPr lang="es-ES" altLang="es-ES" sz="1000"/>
          </a:p>
          <a:p>
            <a:pPr eaLnBrk="1" hangingPunct="1"/>
            <a:r>
              <a:rPr lang="es-ES" altLang="es-ES"/>
              <a:t>	- sustancia que acelera una reacción química</a:t>
            </a:r>
          </a:p>
          <a:p>
            <a:pPr eaLnBrk="1" hangingPunct="1"/>
            <a:r>
              <a:rPr lang="es-ES" altLang="es-ES"/>
              <a:t>	- no se consume</a:t>
            </a:r>
          </a:p>
          <a:p>
            <a:pPr eaLnBrk="1" hangingPunct="1"/>
            <a:r>
              <a:rPr lang="es-ES" altLang="es-ES"/>
              <a:t>	- disminuye la energía de activación</a:t>
            </a:r>
          </a:p>
        </p:txBody>
      </p:sp>
      <p:sp>
        <p:nvSpPr>
          <p:cNvPr id="15364" name="Text Box 5"/>
          <p:cNvSpPr txBox="1">
            <a:spLocks noChangeArrowheads="1"/>
          </p:cNvSpPr>
          <p:nvPr/>
        </p:nvSpPr>
        <p:spPr bwMode="auto">
          <a:xfrm>
            <a:off x="1104900" y="5938838"/>
            <a:ext cx="685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ES" altLang="es-ES"/>
              <a:t>El </a:t>
            </a:r>
            <a:r>
              <a:rPr lang="es-ES" altLang="es-ES">
                <a:sym typeface="Symbol" pitchFamily="18" charset="2"/>
              </a:rPr>
              <a:t>G no cambia, ni tampoco el equilibrio químico</a:t>
            </a:r>
            <a:endParaRPr lang="en-US" altLang="es-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57199" y="1752600"/>
            <a:ext cx="8321675"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ES" altLang="es-ES" sz="3600" b="1" dirty="0"/>
              <a:t>¿Cómo baja la energía de activación?</a:t>
            </a:r>
          </a:p>
          <a:p>
            <a:pPr eaLnBrk="1" hangingPunct="1">
              <a:spcBef>
                <a:spcPct val="50000"/>
              </a:spcBef>
              <a:buFontTx/>
              <a:buChar char="•"/>
            </a:pPr>
            <a:r>
              <a:rPr lang="es-ES" altLang="es-ES" sz="2800" dirty="0"/>
              <a:t> La tensión producida por la distorsión del sustrato facilita el pasaje a un estado de transición debilitando sus enlaces. El estado de transición se estabiliza por su unión a la enzima</a:t>
            </a:r>
          </a:p>
          <a:p>
            <a:pPr eaLnBrk="1" hangingPunct="1">
              <a:spcBef>
                <a:spcPct val="50000"/>
              </a:spcBef>
              <a:buFontTx/>
              <a:buChar char="•"/>
            </a:pPr>
            <a:r>
              <a:rPr lang="es-ES" altLang="es-ES" sz="2800" dirty="0"/>
              <a:t> Orientación de los sustratos</a:t>
            </a:r>
          </a:p>
          <a:p>
            <a:pPr eaLnBrk="1" hangingPunct="1">
              <a:spcBef>
                <a:spcPct val="50000"/>
              </a:spcBef>
              <a:buFontTx/>
              <a:buChar char="•"/>
            </a:pPr>
            <a:r>
              <a:rPr lang="es-ES" altLang="es-ES" sz="2800" dirty="0"/>
              <a:t> Agregado transitorio de grupos químicos a los sustratos (por ejemplo transferencia de H</a:t>
            </a:r>
            <a:r>
              <a:rPr lang="es-ES" altLang="es-ES" sz="2800" baseline="30000" dirty="0"/>
              <a:t>+</a:t>
            </a:r>
            <a:r>
              <a:rPr lang="es-ES" altLang="es-ES" sz="2800" dirty="0"/>
              <a:t>)</a:t>
            </a:r>
            <a:endParaRPr lang="en-US" altLang="es-ES" sz="2800" dirty="0"/>
          </a:p>
        </p:txBody>
      </p:sp>
      <p:sp>
        <p:nvSpPr>
          <p:cNvPr id="3" name="Google Shape;174;p24"/>
          <p:cNvSpPr txBox="1"/>
          <p:nvPr/>
        </p:nvSpPr>
        <p:spPr>
          <a:xfrm>
            <a:off x="381000" y="381000"/>
            <a:ext cx="8397875" cy="1200150"/>
          </a:xfrm>
          <a:prstGeom prst="rect">
            <a:avLst/>
          </a:prstGeom>
          <a:solidFill>
            <a:srgbClr val="59595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600"/>
              <a:buFont typeface="Book Antiqua"/>
              <a:buNone/>
            </a:pPr>
            <a:r>
              <a:rPr lang="es-AR" sz="3600" b="1" i="0" u="none" dirty="0">
                <a:solidFill>
                  <a:srgbClr val="FFFFFF"/>
                </a:solidFill>
                <a:latin typeface="Book Antiqua"/>
                <a:ea typeface="Book Antiqua"/>
                <a:cs typeface="Book Antiqua"/>
                <a:sym typeface="Book Antiqua"/>
              </a:rPr>
              <a:t>¿Cómo es qué aceleran la velocidad de reacción?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p:nvPr/>
        </p:nvSpPr>
        <p:spPr>
          <a:xfrm>
            <a:off x="381000" y="381000"/>
            <a:ext cx="8397875" cy="1200150"/>
          </a:xfrm>
          <a:prstGeom prst="rect">
            <a:avLst/>
          </a:prstGeom>
          <a:solidFill>
            <a:srgbClr val="59595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600"/>
              <a:buFont typeface="Book Antiqua"/>
              <a:buNone/>
            </a:pPr>
            <a:r>
              <a:rPr lang="es-AR" sz="3600" b="1" i="0" u="none" dirty="0">
                <a:solidFill>
                  <a:srgbClr val="FFFFFF"/>
                </a:solidFill>
                <a:latin typeface="Book Antiqua"/>
                <a:ea typeface="Book Antiqua"/>
                <a:cs typeface="Book Antiqua"/>
                <a:sym typeface="Book Antiqua"/>
              </a:rPr>
              <a:t>¿Y las reacciones no espontáneas?</a:t>
            </a:r>
          </a:p>
          <a:p>
            <a:pPr marL="0" marR="0" lvl="0" indent="0" algn="ctr" rtl="0">
              <a:lnSpc>
                <a:spcPct val="100000"/>
              </a:lnSpc>
              <a:spcBef>
                <a:spcPts val="0"/>
              </a:spcBef>
              <a:spcAft>
                <a:spcPts val="0"/>
              </a:spcAft>
              <a:buClr>
                <a:srgbClr val="FFFFFF"/>
              </a:buClr>
              <a:buSzPts val="3600"/>
              <a:buFont typeface="Book Antiqua"/>
              <a:buNone/>
            </a:pPr>
            <a:r>
              <a:rPr lang="es-AR" sz="3600" b="1" dirty="0">
                <a:solidFill>
                  <a:srgbClr val="FFFFFF"/>
                </a:solidFill>
                <a:latin typeface="Book Antiqua"/>
                <a:sym typeface="Book Antiqua"/>
              </a:rPr>
              <a:t>(</a:t>
            </a:r>
            <a:r>
              <a:rPr lang="es-AR" sz="3600" b="1" dirty="0" err="1">
                <a:solidFill>
                  <a:srgbClr val="FFFFFF"/>
                </a:solidFill>
                <a:latin typeface="Book Antiqua"/>
                <a:sym typeface="Book Antiqua"/>
              </a:rPr>
              <a:t>Endergónicas</a:t>
            </a:r>
            <a:r>
              <a:rPr lang="es-AR" sz="3600" b="1" dirty="0">
                <a:solidFill>
                  <a:srgbClr val="FFFFFF"/>
                </a:solidFill>
                <a:latin typeface="Book Antiqua"/>
                <a:sym typeface="Book Antiqua"/>
              </a:rPr>
              <a:t>, </a:t>
            </a:r>
            <a:r>
              <a:rPr lang="es-AR" sz="3600" b="1" dirty="0">
                <a:solidFill>
                  <a:srgbClr val="FFFFFF"/>
                </a:solidFill>
                <a:latin typeface="Book Antiqua"/>
                <a:sym typeface="Symbol"/>
              </a:rPr>
              <a:t>G &gt; 0)</a:t>
            </a:r>
            <a:endParaRPr dirty="0"/>
          </a:p>
        </p:txBody>
      </p:sp>
      <p:sp>
        <p:nvSpPr>
          <p:cNvPr id="2" name="1 CuadroTexto"/>
          <p:cNvSpPr txBox="1"/>
          <p:nvPr/>
        </p:nvSpPr>
        <p:spPr>
          <a:xfrm>
            <a:off x="2286000" y="3124200"/>
            <a:ext cx="4953000" cy="923330"/>
          </a:xfrm>
          <a:prstGeom prst="rect">
            <a:avLst/>
          </a:prstGeom>
          <a:noFill/>
        </p:spPr>
        <p:txBody>
          <a:bodyPr wrap="square" rtlCol="0">
            <a:spAutoFit/>
          </a:bodyPr>
          <a:lstStyle/>
          <a:p>
            <a:pPr algn="ctr"/>
            <a:r>
              <a:rPr lang="es-AR" sz="5400" dirty="0">
                <a:effectLst>
                  <a:outerShdw blurRad="38100" dist="38100" dir="2700000" algn="tl">
                    <a:srgbClr val="000000">
                      <a:alpha val="43137"/>
                    </a:srgbClr>
                  </a:outerShdw>
                </a:effectLst>
              </a:rPr>
              <a:t>ATP</a:t>
            </a:r>
          </a:p>
        </p:txBody>
      </p:sp>
    </p:spTree>
    <p:extLst>
      <p:ext uri="{BB962C8B-B14F-4D97-AF65-F5344CB8AC3E}">
        <p14:creationId xmlns:p14="http://schemas.microsoft.com/office/powerpoint/2010/main" val="378869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Rectángulo"/>
          <p:cNvSpPr>
            <a:spLocks noChangeArrowheads="1"/>
          </p:cNvSpPr>
          <p:nvPr/>
        </p:nvSpPr>
        <p:spPr bwMode="auto">
          <a:xfrm>
            <a:off x="457200" y="2090738"/>
            <a:ext cx="80772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a:t>¿Qué es el ATP? ¿Cuál es su función y por qué es tan importante para cualquier célula?</a:t>
            </a:r>
          </a:p>
          <a:p>
            <a:endParaRPr lang="es-ES"/>
          </a:p>
          <a:p>
            <a:r>
              <a:rPr lang="es-ES"/>
              <a:t>¿Existen otros nucleótidos que puedan cumplir la función de intermediarios energéticos en la célula?</a:t>
            </a:r>
            <a:endParaRPr lang="es-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685800" y="671513"/>
            <a:ext cx="61166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sz="2800" b="1"/>
              <a:t>¿Cómo manejan la energía las células?</a:t>
            </a:r>
          </a:p>
          <a:p>
            <a:pPr eaLnBrk="1" hangingPunct="1"/>
            <a:endParaRPr lang="es-ES" altLang="es-ES" sz="2800" b="1"/>
          </a:p>
        </p:txBody>
      </p:sp>
      <p:pic>
        <p:nvPicPr>
          <p:cNvPr id="11267" name="Picture 2" descr="File:Adenosintriphosphat protonier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295400"/>
            <a:ext cx="3886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7"/>
          <p:cNvSpPr txBox="1">
            <a:spLocks noChangeArrowheads="1"/>
          </p:cNvSpPr>
          <p:nvPr/>
        </p:nvSpPr>
        <p:spPr bwMode="auto">
          <a:xfrm>
            <a:off x="533400" y="1524000"/>
            <a:ext cx="4191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tLang="es-ES" b="1"/>
              <a:t>ATP (</a:t>
            </a:r>
            <a:r>
              <a:rPr lang="es-ES" altLang="es-ES"/>
              <a:t>Adenosín trifosfato)</a:t>
            </a:r>
          </a:p>
          <a:p>
            <a:pPr eaLnBrk="1" hangingPunct="1"/>
            <a:endParaRPr lang="es-ES" altLang="es-ES"/>
          </a:p>
          <a:p>
            <a:pPr eaLnBrk="1" hangingPunct="1"/>
            <a:r>
              <a:rPr lang="es-ES" altLang="es-ES"/>
              <a:t>acopla reacciones</a:t>
            </a:r>
          </a:p>
          <a:p>
            <a:pPr eaLnBrk="1" hangingPunct="1"/>
            <a:r>
              <a:rPr lang="es-ES" altLang="es-ES"/>
              <a:t>exergónicas y endergónicas</a:t>
            </a:r>
          </a:p>
        </p:txBody>
      </p:sp>
      <p:grpSp>
        <p:nvGrpSpPr>
          <p:cNvPr id="11269" name="6 Grupo"/>
          <p:cNvGrpSpPr>
            <a:grpSpLocks/>
          </p:cNvGrpSpPr>
          <p:nvPr/>
        </p:nvGrpSpPr>
        <p:grpSpPr bwMode="auto">
          <a:xfrm>
            <a:off x="228600" y="3352800"/>
            <a:ext cx="8763000" cy="3292475"/>
            <a:chOff x="228600" y="3352800"/>
            <a:chExt cx="8763000" cy="3293209"/>
          </a:xfrm>
        </p:grpSpPr>
        <p:grpSp>
          <p:nvGrpSpPr>
            <p:cNvPr id="11270" name="4 Grupo"/>
            <p:cNvGrpSpPr>
              <a:grpSpLocks/>
            </p:cNvGrpSpPr>
            <p:nvPr/>
          </p:nvGrpSpPr>
          <p:grpSpPr bwMode="auto">
            <a:xfrm>
              <a:off x="228600" y="3352800"/>
              <a:ext cx="8763000" cy="3293209"/>
              <a:chOff x="228600" y="3747751"/>
              <a:chExt cx="8763000" cy="3293209"/>
            </a:xfrm>
          </p:grpSpPr>
          <p:sp>
            <p:nvSpPr>
              <p:cNvPr id="11273" name="Text Box 7"/>
              <p:cNvSpPr txBox="1">
                <a:spLocks noChangeArrowheads="1"/>
              </p:cNvSpPr>
              <p:nvPr/>
            </p:nvSpPr>
            <p:spPr bwMode="auto">
              <a:xfrm>
                <a:off x="228600" y="3747751"/>
                <a:ext cx="87630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2800" b="1"/>
              </a:p>
              <a:p>
                <a:pPr eaLnBrk="1" hangingPunct="1"/>
                <a:r>
                  <a:rPr lang="es-ES" altLang="es-ES" sz="2800"/>
                  <a:t>ATP + H</a:t>
                </a:r>
                <a:r>
                  <a:rPr lang="es-ES" altLang="es-ES" sz="2800" baseline="-25000"/>
                  <a:t>2</a:t>
                </a:r>
                <a:r>
                  <a:rPr lang="es-ES" altLang="es-ES" sz="2800"/>
                  <a:t>O 		ADP + Pi (HPO</a:t>
                </a:r>
                <a:r>
                  <a:rPr lang="es-ES" altLang="es-ES" sz="2800" baseline="-25000"/>
                  <a:t>4</a:t>
                </a:r>
                <a:r>
                  <a:rPr lang="es-ES" altLang="es-ES" sz="2800" baseline="30000"/>
                  <a:t>-2</a:t>
                </a:r>
                <a:r>
                  <a:rPr lang="es-ES" altLang="es-ES" sz="2800"/>
                  <a:t>) + energía libre</a:t>
                </a:r>
                <a:endParaRPr lang="es-ES" altLang="es-ES" sz="2800">
                  <a:sym typeface="Symbol" pitchFamily="18" charset="2"/>
                </a:endParaRPr>
              </a:p>
              <a:p>
                <a:pPr eaLnBrk="1" hangingPunct="1">
                  <a:spcBef>
                    <a:spcPct val="50000"/>
                  </a:spcBef>
                  <a:buFontTx/>
                  <a:buChar char="•"/>
                </a:pPr>
                <a:r>
                  <a:rPr lang="es-ES" altLang="es-ES"/>
                  <a:t>Esta reacción es altamente exergónica (</a:t>
                </a:r>
                <a:r>
                  <a:rPr lang="es-ES" altLang="es-ES">
                    <a:sym typeface="Symbol" pitchFamily="18" charset="2"/>
                  </a:rPr>
                  <a:t>G = </a:t>
                </a:r>
                <a:r>
                  <a:rPr lang="es-ES" altLang="es-ES" b="1">
                    <a:sym typeface="Symbol" pitchFamily="18" charset="2"/>
                  </a:rPr>
                  <a:t>-</a:t>
                </a:r>
                <a:r>
                  <a:rPr lang="es-ES" altLang="es-ES">
                    <a:sym typeface="Symbol" pitchFamily="18" charset="2"/>
                  </a:rPr>
                  <a:t>12 kcal/mol)</a:t>
                </a:r>
              </a:p>
              <a:p>
                <a:pPr eaLnBrk="1" hangingPunct="1">
                  <a:spcBef>
                    <a:spcPct val="50000"/>
                  </a:spcBef>
                  <a:buFontTx/>
                  <a:buChar char="•"/>
                </a:pPr>
                <a:r>
                  <a:rPr lang="es-ES" altLang="es-ES">
                    <a:sym typeface="Symbol" pitchFamily="18" charset="2"/>
                  </a:rPr>
                  <a:t>El equilibrio está muy desplazado hacia la derecha (en una célula hay 10 millones de veces más de ADP que ATP)</a:t>
                </a:r>
                <a:endParaRPr lang="en-US" altLang="es-ES"/>
              </a:p>
              <a:p>
                <a:pPr eaLnBrk="1" hangingPunct="1"/>
                <a:endParaRPr lang="es-ES" altLang="es-ES" sz="2800"/>
              </a:p>
              <a:p>
                <a:pPr eaLnBrk="1" hangingPunct="1"/>
                <a:r>
                  <a:rPr lang="es-ES" altLang="es-ES" sz="2800"/>
                  <a:t>ADP + H2O 	AMP + Pi (HPO</a:t>
                </a:r>
                <a:r>
                  <a:rPr lang="es-ES" altLang="es-ES" sz="2800" baseline="-25000"/>
                  <a:t>4</a:t>
                </a:r>
                <a:r>
                  <a:rPr lang="es-ES" altLang="es-ES" sz="2800" baseline="30000"/>
                  <a:t>-2</a:t>
                </a:r>
                <a:r>
                  <a:rPr lang="es-ES" altLang="es-ES" sz="2800"/>
                  <a:t>) + energía libre </a:t>
                </a:r>
              </a:p>
            </p:txBody>
          </p:sp>
          <p:grpSp>
            <p:nvGrpSpPr>
              <p:cNvPr id="11274" name="3 Grupo"/>
              <p:cNvGrpSpPr>
                <a:grpSpLocks/>
              </p:cNvGrpSpPr>
              <p:nvPr/>
            </p:nvGrpSpPr>
            <p:grpSpPr bwMode="auto">
              <a:xfrm>
                <a:off x="2209800" y="4433550"/>
                <a:ext cx="609600" cy="152401"/>
                <a:chOff x="2667000" y="4433550"/>
                <a:chExt cx="609600" cy="152401"/>
              </a:xfrm>
            </p:grpSpPr>
            <p:cxnSp>
              <p:nvCxnSpPr>
                <p:cNvPr id="3" name="2 Conector recto de flecha"/>
                <p:cNvCxnSpPr/>
                <p:nvPr/>
              </p:nvCxnSpPr>
              <p:spPr>
                <a:xfrm>
                  <a:off x="2667000" y="4433704"/>
                  <a:ext cx="609600" cy="0"/>
                </a:xfrm>
                <a:prstGeom prst="straightConnector1">
                  <a:avLst/>
                </a:prstGeom>
                <a:ln w="19050">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flipH="1" flipV="1">
                  <a:off x="2765425" y="4586138"/>
                  <a:ext cx="358775" cy="0"/>
                </a:xfrm>
                <a:prstGeom prst="straightConnector1">
                  <a:avLst/>
                </a:prstGeom>
                <a:ln w="19050">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grpSp>
        </p:grpSp>
        <p:cxnSp>
          <p:nvCxnSpPr>
            <p:cNvPr id="10" name="9 Conector recto de flecha"/>
            <p:cNvCxnSpPr/>
            <p:nvPr/>
          </p:nvCxnSpPr>
          <p:spPr>
            <a:xfrm>
              <a:off x="2257425" y="6325263"/>
              <a:ext cx="609600" cy="0"/>
            </a:xfrm>
            <a:prstGeom prst="straightConnector1">
              <a:avLst/>
            </a:prstGeom>
            <a:ln w="19050">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H="1">
              <a:off x="2371725" y="6477696"/>
              <a:ext cx="371475" cy="0"/>
            </a:xfrm>
            <a:prstGeom prst="straightConnector1">
              <a:avLst/>
            </a:prstGeom>
            <a:ln w="19050">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bcs.whfreeman.com/thelifewire8e/content/cat_010/f060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6019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6"/>
          <p:cNvSpPr txBox="1">
            <a:spLocks noChangeArrowheads="1"/>
          </p:cNvSpPr>
          <p:nvPr/>
        </p:nvSpPr>
        <p:spPr bwMode="auto">
          <a:xfrm>
            <a:off x="668338" y="5770563"/>
            <a:ext cx="7254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s-ES" altLang="es-ES"/>
              <a:t>NAD y FAD: actúan transfiriendo átomos (H+ y e-). Forman pares conjugados redox</a:t>
            </a:r>
          </a:p>
        </p:txBody>
      </p:sp>
      <p:sp>
        <p:nvSpPr>
          <p:cNvPr id="12292" name="4 CuadroTexto"/>
          <p:cNvSpPr txBox="1">
            <a:spLocks noChangeArrowheads="1"/>
          </p:cNvSpPr>
          <p:nvPr/>
        </p:nvSpPr>
        <p:spPr bwMode="auto">
          <a:xfrm>
            <a:off x="989013" y="228600"/>
            <a:ext cx="6934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AR" altLang="es-ES" sz="3200" b="1"/>
              <a:t>Acoplamiento de reacciones químicas</a:t>
            </a:r>
          </a:p>
        </p:txBody>
      </p:sp>
      <p:sp>
        <p:nvSpPr>
          <p:cNvPr id="12293" name="Text Box 4"/>
          <p:cNvSpPr txBox="1">
            <a:spLocks noChangeArrowheads="1"/>
          </p:cNvSpPr>
          <p:nvPr/>
        </p:nvSpPr>
        <p:spPr bwMode="auto">
          <a:xfrm>
            <a:off x="6324600" y="4343400"/>
            <a:ext cx="2819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ES" altLang="es-ES" sz="1600" dirty="0"/>
          </a:p>
          <a:p>
            <a:pPr eaLnBrk="1" hangingPunct="1"/>
            <a:r>
              <a:rPr lang="es-ES" altLang="es-ES" sz="2000" dirty="0"/>
              <a:t>- El Pi puede eliminarse o transferirse a otras moléculas: </a:t>
            </a:r>
            <a:r>
              <a:rPr lang="es-ES" altLang="es-ES" sz="2000" b="1" dirty="0" err="1"/>
              <a:t>fosforilación</a:t>
            </a:r>
            <a:r>
              <a:rPr lang="es-ES" altLang="es-ES" sz="2000" dirty="0"/>
              <a:t> </a:t>
            </a:r>
          </a:p>
          <a:p>
            <a:pPr eaLnBrk="1" hangingPunct="1"/>
            <a:endParaRPr lang="es-ES" altLang="es-ES" sz="1600" dirty="0"/>
          </a:p>
        </p:txBody>
      </p:sp>
      <p:sp>
        <p:nvSpPr>
          <p:cNvPr id="6" name="Google Shape;248;p33"/>
          <p:cNvSpPr txBox="1"/>
          <p:nvPr/>
        </p:nvSpPr>
        <p:spPr>
          <a:xfrm>
            <a:off x="6477000" y="2339181"/>
            <a:ext cx="2590800" cy="198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Char char="-"/>
            </a:pPr>
            <a:r>
              <a:rPr lang="es-AR" sz="2000" b="0" i="0" u="none" dirty="0">
                <a:solidFill>
                  <a:schemeClr val="dk1"/>
                </a:solidFill>
                <a:latin typeface="Times New Roman"/>
                <a:ea typeface="Times New Roman"/>
                <a:cs typeface="Times New Roman"/>
                <a:sym typeface="Times New Roman"/>
              </a:rPr>
              <a:t>Hay proteínas específicas que catalizan la hidrólisis de ATP: </a:t>
            </a:r>
            <a:r>
              <a:rPr lang="es-AR" sz="2000" b="0" i="0" u="none" dirty="0" err="1">
                <a:solidFill>
                  <a:schemeClr val="dk1"/>
                </a:solidFill>
                <a:latin typeface="Times New Roman"/>
                <a:ea typeface="Times New Roman"/>
                <a:cs typeface="Times New Roman"/>
                <a:sym typeface="Times New Roman"/>
              </a:rPr>
              <a:t>ATPasas</a:t>
            </a:r>
            <a:endParaRPr sz="2000" dirty="0"/>
          </a:p>
          <a:p>
            <a:pPr marL="0" marR="0" lvl="0" indent="0" algn="l" rtl="0">
              <a:lnSpc>
                <a:spcPct val="100000"/>
              </a:lnSpc>
              <a:spcBef>
                <a:spcPts val="0"/>
              </a:spcBef>
              <a:spcAft>
                <a:spcPts val="0"/>
              </a:spcAft>
              <a:buClr>
                <a:schemeClr val="dk1"/>
              </a:buClr>
              <a:buSzPts val="1600"/>
              <a:buFont typeface="Times New Roman"/>
              <a:buNone/>
            </a:pPr>
            <a:r>
              <a:rPr lang="es-AR" sz="2000" b="0" i="0" u="none" dirty="0" err="1">
                <a:solidFill>
                  <a:schemeClr val="dk1"/>
                </a:solidFill>
                <a:latin typeface="Times New Roman"/>
                <a:ea typeface="Times New Roman"/>
                <a:cs typeface="Times New Roman"/>
                <a:sym typeface="Times New Roman"/>
              </a:rPr>
              <a:t>Ej</a:t>
            </a:r>
            <a:r>
              <a:rPr lang="es-AR" sz="2000" b="0" i="0" u="none" dirty="0">
                <a:solidFill>
                  <a:schemeClr val="dk1"/>
                </a:solidFill>
                <a:latin typeface="Times New Roman"/>
                <a:ea typeface="Times New Roman"/>
                <a:cs typeface="Times New Roman"/>
                <a:sym typeface="Times New Roman"/>
              </a:rPr>
              <a:t>?</a:t>
            </a:r>
            <a:endParaRPr sz="2000" dirty="0"/>
          </a:p>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Figure 2.27. Role of NAD+ in oxidation-reduction reactions."/>
          <p:cNvPicPr>
            <a:picLocks noChangeAspect="1" noChangeArrowheads="1"/>
          </p:cNvPicPr>
          <p:nvPr/>
        </p:nvPicPr>
        <p:blipFill>
          <a:blip r:embed="rId2">
            <a:extLst>
              <a:ext uri="{28A0092B-C50C-407E-A947-70E740481C1C}">
                <a14:useLocalDpi xmlns:a14="http://schemas.microsoft.com/office/drawing/2010/main" val="0"/>
              </a:ext>
            </a:extLst>
          </a:blip>
          <a:srcRect b="44298"/>
          <a:stretch>
            <a:fillRect/>
          </a:stretch>
        </p:blipFill>
        <p:spPr bwMode="auto">
          <a:xfrm>
            <a:off x="3505200" y="1671638"/>
            <a:ext cx="5257800"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3 Rectángulo"/>
          <p:cNvSpPr>
            <a:spLocks noChangeArrowheads="1"/>
          </p:cNvSpPr>
          <p:nvPr/>
        </p:nvSpPr>
        <p:spPr bwMode="auto">
          <a:xfrm>
            <a:off x="457200" y="0"/>
            <a:ext cx="8534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s-AR" altLang="es-ES" b="1" dirty="0"/>
              <a:t>Además de unir sustratos, los sitios activos de muchas enzimas unen otras moléculas no proteicas que participan en la catálisis:</a:t>
            </a:r>
            <a:r>
              <a:rPr lang="es-AR" altLang="es-ES" dirty="0"/>
              <a:t> </a:t>
            </a:r>
          </a:p>
          <a:p>
            <a:pPr eaLnBrk="1" hangingPunct="1"/>
            <a:endParaRPr lang="es-AR" altLang="es-ES" sz="1600" dirty="0"/>
          </a:p>
          <a:p>
            <a:pPr eaLnBrk="1" hangingPunct="1"/>
            <a:r>
              <a:rPr lang="es-AR" altLang="es-ES" b="1" dirty="0"/>
              <a:t>Cofactores:</a:t>
            </a:r>
            <a:r>
              <a:rPr lang="es-AR" altLang="es-ES" sz="1800" b="1" dirty="0"/>
              <a:t> </a:t>
            </a:r>
            <a:r>
              <a:rPr lang="es-AR" altLang="es-ES" sz="2000" dirty="0"/>
              <a:t>iones inorgánicos que se unen temporalmente</a:t>
            </a:r>
          </a:p>
          <a:p>
            <a:pPr eaLnBrk="1" hangingPunct="1">
              <a:buFontTx/>
              <a:buChar char="-"/>
            </a:pPr>
            <a:r>
              <a:rPr lang="es-AR" altLang="es-ES" sz="2000" dirty="0"/>
              <a:t>Mg2+ involucrado en reacciones de transferencia de fosfatos</a:t>
            </a:r>
          </a:p>
          <a:p>
            <a:pPr eaLnBrk="1" hangingPunct="1">
              <a:buFontTx/>
              <a:buChar char="-"/>
            </a:pPr>
            <a:r>
              <a:rPr lang="es-AR" altLang="es-ES" sz="2000" dirty="0"/>
              <a:t>Otros: K+ y Ca2+</a:t>
            </a:r>
          </a:p>
        </p:txBody>
      </p:sp>
      <p:sp>
        <p:nvSpPr>
          <p:cNvPr id="20484" name="5 CuadroTexto"/>
          <p:cNvSpPr txBox="1">
            <a:spLocks noChangeArrowheads="1"/>
          </p:cNvSpPr>
          <p:nvPr/>
        </p:nvSpPr>
        <p:spPr bwMode="auto">
          <a:xfrm>
            <a:off x="228600" y="2043113"/>
            <a:ext cx="32766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AR" altLang="es-ES" b="1" dirty="0"/>
              <a:t>Coenzimas</a:t>
            </a:r>
          </a:p>
          <a:p>
            <a:pPr eaLnBrk="1" hangingPunct="1">
              <a:buFontTx/>
              <a:buChar char="-"/>
            </a:pPr>
            <a:r>
              <a:rPr lang="es-AR" altLang="es-ES" sz="2000" dirty="0"/>
              <a:t>Se alteran pero no de forma irreversible. Se reciclan en otras reacciones</a:t>
            </a:r>
          </a:p>
          <a:p>
            <a:pPr eaLnBrk="1" hangingPunct="1">
              <a:buFontTx/>
              <a:buChar char="-"/>
            </a:pPr>
            <a:endParaRPr lang="es-AR" altLang="es-ES" sz="2000" dirty="0"/>
          </a:p>
          <a:p>
            <a:pPr eaLnBrk="1" hangingPunct="1">
              <a:buFontTx/>
              <a:buChar char="-"/>
            </a:pPr>
            <a:r>
              <a:rPr lang="es-AR" altLang="es-ES" sz="2000" dirty="0"/>
              <a:t>Algunas funcionan como </a:t>
            </a:r>
            <a:r>
              <a:rPr lang="es-AR" altLang="es-ES" sz="2000" dirty="0" err="1"/>
              <a:t>aceptoras</a:t>
            </a:r>
            <a:r>
              <a:rPr lang="es-AR" altLang="es-ES" sz="2000" dirty="0"/>
              <a:t> de e- en reacciones </a:t>
            </a:r>
            <a:r>
              <a:rPr lang="es-AR" altLang="es-ES" sz="2000" dirty="0" err="1"/>
              <a:t>redox</a:t>
            </a:r>
            <a:endParaRPr lang="es-AR" altLang="es-ES" sz="2000" dirty="0"/>
          </a:p>
          <a:p>
            <a:pPr eaLnBrk="1" hangingPunct="1">
              <a:buFontTx/>
              <a:buChar char="-"/>
            </a:pPr>
            <a:endParaRPr lang="es-AR" altLang="es-ES" sz="2000" dirty="0"/>
          </a:p>
          <a:p>
            <a:pPr eaLnBrk="1" hangingPunct="1"/>
            <a:r>
              <a:rPr lang="es-AR" altLang="es-ES" sz="2000" dirty="0"/>
              <a:t>Por ej. </a:t>
            </a:r>
          </a:p>
          <a:p>
            <a:pPr eaLnBrk="1" hangingPunct="1"/>
            <a:r>
              <a:rPr lang="es-AR" altLang="es-ES" sz="2000" dirty="0"/>
              <a:t>NAD: </a:t>
            </a:r>
            <a:r>
              <a:rPr lang="es-AR" altLang="es-ES" sz="2000" dirty="0" err="1"/>
              <a:t>nicotinamida</a:t>
            </a:r>
            <a:r>
              <a:rPr lang="es-AR" altLang="es-ES" sz="2000" dirty="0"/>
              <a:t> adenina </a:t>
            </a:r>
            <a:r>
              <a:rPr lang="es-AR" altLang="es-ES" sz="2000" dirty="0" err="1"/>
              <a:t>dinucleótido</a:t>
            </a:r>
            <a:endParaRPr lang="es-AR" altLang="es-ES" sz="2000" dirty="0"/>
          </a:p>
          <a:p>
            <a:pPr eaLnBrk="1" hangingPunct="1"/>
            <a:r>
              <a:rPr lang="es-AR" altLang="es-ES" sz="2000" dirty="0"/>
              <a:t>FAD</a:t>
            </a:r>
          </a:p>
          <a:p>
            <a:pPr eaLnBrk="1" hangingPunct="1"/>
            <a:r>
              <a:rPr lang="es-AR" altLang="es-ES" sz="2000" dirty="0"/>
              <a:t>vitaminas</a:t>
            </a:r>
          </a:p>
        </p:txBody>
      </p:sp>
      <p:pic>
        <p:nvPicPr>
          <p:cNvPr id="20485" name="Picture 2" descr="Figure 2.27. Role of NAD+ in oxidation-reduction reactions."/>
          <p:cNvPicPr>
            <a:picLocks noChangeAspect="1" noChangeArrowheads="1"/>
          </p:cNvPicPr>
          <p:nvPr/>
        </p:nvPicPr>
        <p:blipFill>
          <a:blip r:embed="rId2">
            <a:extLst>
              <a:ext uri="{28A0092B-C50C-407E-A947-70E740481C1C}">
                <a14:useLocalDpi xmlns:a14="http://schemas.microsoft.com/office/drawing/2010/main" val="0"/>
              </a:ext>
            </a:extLst>
          </a:blip>
          <a:srcRect l="49986" t="58043" r="-2"/>
          <a:stretch>
            <a:fillRect/>
          </a:stretch>
        </p:blipFill>
        <p:spPr bwMode="auto">
          <a:xfrm>
            <a:off x="4419600" y="4191000"/>
            <a:ext cx="36957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3 CuadroTexto"/>
          <p:cNvSpPr txBox="1">
            <a:spLocks noChangeArrowheads="1"/>
          </p:cNvSpPr>
          <p:nvPr/>
        </p:nvSpPr>
        <p:spPr bwMode="auto">
          <a:xfrm>
            <a:off x="228600" y="381000"/>
            <a:ext cx="8610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3200" b="1"/>
              <a:t>Papel de las enzimas en la organización y regulación metabólica</a:t>
            </a:r>
          </a:p>
          <a:p>
            <a:pPr algn="ctr" eaLnBrk="1" hangingPunct="1"/>
            <a:endParaRPr lang="es-ES" altLang="es-ES" sz="3200" b="1"/>
          </a:p>
          <a:p>
            <a:pPr eaLnBrk="1" hangingPunct="1"/>
            <a:r>
              <a:rPr lang="es-ES" altLang="es-ES" b="1"/>
              <a:t>	El metabolismo está organizado en vías</a:t>
            </a:r>
            <a:r>
              <a:rPr lang="es-ES" altLang="es-ES"/>
              <a:t> </a:t>
            </a:r>
          </a:p>
          <a:p>
            <a:pPr eaLnBrk="1" hangingPunct="1"/>
            <a:r>
              <a:rPr lang="es-ES" altLang="es-ES"/>
              <a:t>  </a:t>
            </a:r>
            <a:endParaRPr lang="es-ES" altLang="es-ES" sz="1800"/>
          </a:p>
          <a:p>
            <a:pPr eaLnBrk="1" hangingPunct="1"/>
            <a:r>
              <a:rPr lang="es-ES" altLang="es-ES"/>
              <a:t>	      A		B	      C</a:t>
            </a:r>
          </a:p>
          <a:p>
            <a:pPr eaLnBrk="1" hangingPunct="1"/>
            <a:endParaRPr lang="es-ES" altLang="es-ES"/>
          </a:p>
          <a:p>
            <a:pPr eaLnBrk="1" hangingPunct="1"/>
            <a:endParaRPr lang="es-ES" altLang="es-ES"/>
          </a:p>
          <a:p>
            <a:pPr eaLnBrk="1" hangingPunct="1"/>
            <a:r>
              <a:rPr lang="es-ES" altLang="es-ES"/>
              <a:t>¿Ventajas para la células?</a:t>
            </a:r>
          </a:p>
          <a:p>
            <a:pPr lvl="1" eaLnBrk="1" hangingPunct="1">
              <a:buFontTx/>
              <a:buChar char="-"/>
            </a:pPr>
            <a:r>
              <a:rPr lang="es-ES" altLang="es-ES"/>
              <a:t>Enzimas de una vía agrupadas espacialmente (ej., en membrana plasmática)</a:t>
            </a:r>
          </a:p>
          <a:p>
            <a:pPr lvl="1" eaLnBrk="1" hangingPunct="1">
              <a:buFontTx/>
              <a:buChar char="-"/>
            </a:pPr>
            <a:r>
              <a:rPr lang="es-ES" altLang="es-ES"/>
              <a:t>Escasa acumulación de productos intermedios</a:t>
            </a:r>
          </a:p>
          <a:p>
            <a:pPr lvl="1" eaLnBrk="1" hangingPunct="1">
              <a:buFontTx/>
              <a:buChar char="-"/>
            </a:pPr>
            <a:r>
              <a:rPr lang="es-ES" altLang="es-ES"/>
              <a:t>No se alcanza el equilibrio porque las reacciones secuenciales eliminan los productos del sistema</a:t>
            </a:r>
          </a:p>
        </p:txBody>
      </p:sp>
      <p:sp>
        <p:nvSpPr>
          <p:cNvPr id="25603" name="Line 4"/>
          <p:cNvSpPr>
            <a:spLocks noChangeShapeType="1"/>
          </p:cNvSpPr>
          <p:nvPr/>
        </p:nvSpPr>
        <p:spPr bwMode="auto">
          <a:xfrm>
            <a:off x="2133600" y="2819400"/>
            <a:ext cx="6858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5604" name="Line 5"/>
          <p:cNvSpPr>
            <a:spLocks noChangeShapeType="1"/>
          </p:cNvSpPr>
          <p:nvPr/>
        </p:nvSpPr>
        <p:spPr bwMode="auto">
          <a:xfrm>
            <a:off x="3505200" y="2819400"/>
            <a:ext cx="6858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2 Rectángulo"/>
          <p:cNvSpPr>
            <a:spLocks noChangeArrowheads="1"/>
          </p:cNvSpPr>
          <p:nvPr/>
        </p:nvSpPr>
        <p:spPr bwMode="auto">
          <a:xfrm>
            <a:off x="381000" y="304800"/>
            <a:ext cx="853440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s-ES" altLang="es-ES" sz="3200" b="1" dirty="0"/>
              <a:t>Regulación de la actividad enzimática</a:t>
            </a:r>
          </a:p>
          <a:p>
            <a:pPr eaLnBrk="1" hangingPunct="1"/>
            <a:endParaRPr lang="es-ES" altLang="es-ES" sz="2000" b="1" dirty="0"/>
          </a:p>
          <a:p>
            <a:pPr eaLnBrk="1" hangingPunct="1">
              <a:buFontTx/>
              <a:buChar char="-"/>
            </a:pPr>
            <a:r>
              <a:rPr lang="es-ES" altLang="es-ES" dirty="0"/>
              <a:t>Concentración de enzima y sustrato y disponibilidad de cofactores determinan las velocidades de las reacciones</a:t>
            </a:r>
          </a:p>
          <a:p>
            <a:pPr eaLnBrk="1" hangingPunct="1"/>
            <a:endParaRPr lang="es-ES" altLang="es-ES" b="1" dirty="0"/>
          </a:p>
          <a:p>
            <a:pPr eaLnBrk="1" hangingPunct="1">
              <a:buFontTx/>
              <a:buChar char="•"/>
            </a:pPr>
            <a:r>
              <a:rPr lang="es-ES" altLang="es-ES" b="1" dirty="0"/>
              <a:t>Síntesis de </a:t>
            </a:r>
            <a:r>
              <a:rPr lang="es-ES" altLang="es-ES" b="1" dirty="0" err="1"/>
              <a:t>novo</a:t>
            </a:r>
            <a:r>
              <a:rPr lang="es-ES" altLang="es-ES" b="1" dirty="0"/>
              <a:t>: </a:t>
            </a:r>
            <a:r>
              <a:rPr lang="es-ES" altLang="es-ES" dirty="0"/>
              <a:t>producción de enzimas sólo cuando las células las requieran</a:t>
            </a:r>
          </a:p>
          <a:p>
            <a:pPr eaLnBrk="1" hangingPunct="1">
              <a:buFontTx/>
              <a:buChar char="•"/>
            </a:pPr>
            <a:endParaRPr lang="es-ES" altLang="es-ES" dirty="0"/>
          </a:p>
          <a:p>
            <a:pPr eaLnBrk="1" hangingPunct="1">
              <a:buFontTx/>
              <a:buChar char="•"/>
            </a:pPr>
            <a:r>
              <a:rPr lang="es-ES" altLang="es-ES" b="1" dirty="0"/>
              <a:t>Síntesis de formas inactivas de enzimas</a:t>
            </a:r>
            <a:r>
              <a:rPr lang="es-ES" altLang="es-ES" dirty="0"/>
              <a:t>: </a:t>
            </a:r>
            <a:r>
              <a:rPr lang="es-ES" altLang="es-ES" dirty="0" err="1"/>
              <a:t>quimotripsinógeno</a:t>
            </a:r>
            <a:r>
              <a:rPr lang="es-ES" altLang="es-ES" dirty="0"/>
              <a:t> inactivo se sintetiza en páncreas, </a:t>
            </a:r>
            <a:r>
              <a:rPr lang="es-ES" altLang="es-ES" dirty="0" err="1"/>
              <a:t>quimotripsina</a:t>
            </a:r>
            <a:r>
              <a:rPr lang="es-ES" altLang="es-ES" dirty="0"/>
              <a:t> en intestino delgado</a:t>
            </a:r>
          </a:p>
          <a:p>
            <a:pPr eaLnBrk="1" hangingPunct="1">
              <a:buFontTx/>
              <a:buChar char="•"/>
            </a:pPr>
            <a:endParaRPr lang="es-ES" altLang="es-ES" dirty="0"/>
          </a:p>
          <a:p>
            <a:pPr eaLnBrk="1" hangingPunct="1">
              <a:buFontTx/>
              <a:buChar char="•"/>
            </a:pPr>
            <a:r>
              <a:rPr lang="es-ES" altLang="es-ES" b="1" dirty="0"/>
              <a:t>Temperatura, pH</a:t>
            </a:r>
          </a:p>
          <a:p>
            <a:pPr eaLnBrk="1" hangingPunct="1">
              <a:buFontTx/>
              <a:buChar char="•"/>
            </a:pPr>
            <a:endParaRPr lang="es-ES" altLang="es-ES" dirty="0"/>
          </a:p>
          <a:p>
            <a:pPr eaLnBrk="1" hangingPunct="1">
              <a:buFontTx/>
              <a:buChar char="•"/>
            </a:pPr>
            <a:r>
              <a:rPr lang="es-ES" altLang="es-ES" b="1" dirty="0"/>
              <a:t>Inhibición</a:t>
            </a:r>
          </a:p>
          <a:p>
            <a:pPr eaLnBrk="1" hangingPunct="1">
              <a:buFontTx/>
              <a:buChar char="•"/>
            </a:pPr>
            <a:endParaRPr lang="es-ES" altLang="es-ES" b="1" dirty="0"/>
          </a:p>
          <a:p>
            <a:pPr eaLnBrk="1" hangingPunct="1">
              <a:buFontTx/>
              <a:buChar char="•"/>
            </a:pPr>
            <a:r>
              <a:rPr lang="es-ES" altLang="es-ES" b="1" dirty="0"/>
              <a:t>Activación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p:nvPr/>
        </p:nvSpPr>
        <p:spPr>
          <a:xfrm>
            <a:off x="517525" y="381000"/>
            <a:ext cx="8397875" cy="132397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lt1"/>
              </a:buClr>
              <a:buSzPts val="3600"/>
              <a:buFont typeface="Book Antiqua"/>
              <a:buNone/>
            </a:pPr>
            <a:r>
              <a:rPr lang="es-AR" sz="3600" b="1" i="0" u="none" strike="noStrike" cap="none" dirty="0">
                <a:solidFill>
                  <a:schemeClr val="lt1"/>
                </a:solidFill>
                <a:latin typeface="Book Antiqua"/>
                <a:ea typeface="Book Antiqua"/>
                <a:cs typeface="Book Antiqua"/>
                <a:sym typeface="Book Antiqua"/>
              </a:rPr>
              <a:t>METABOLISMO</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dirty="0">
              <a:solidFill>
                <a:schemeClr val="dk1"/>
              </a:solidFill>
              <a:latin typeface="Times New Roman"/>
              <a:ea typeface="Times New Roman"/>
              <a:cs typeface="Times New Roman"/>
              <a:sym typeface="Times New Roman"/>
            </a:endParaRPr>
          </a:p>
        </p:txBody>
      </p:sp>
      <p:sp>
        <p:nvSpPr>
          <p:cNvPr id="103" name="Google Shape;103;p15"/>
          <p:cNvSpPr txBox="1"/>
          <p:nvPr/>
        </p:nvSpPr>
        <p:spPr>
          <a:xfrm>
            <a:off x="457200" y="1676400"/>
            <a:ext cx="8153400" cy="4619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s-AR" sz="2400" b="1" i="0" u="none">
                <a:solidFill>
                  <a:srgbClr val="FF0000"/>
                </a:solidFill>
                <a:latin typeface="Times New Roman"/>
                <a:ea typeface="Times New Roman"/>
                <a:cs typeface="Times New Roman"/>
                <a:sym typeface="Times New Roman"/>
              </a:rPr>
              <a:t>Suma de todas las reacciones químicas de un organismo</a:t>
            </a:r>
            <a:endParaRPr/>
          </a:p>
        </p:txBody>
      </p:sp>
      <p:grpSp>
        <p:nvGrpSpPr>
          <p:cNvPr id="105" name="Google Shape;105;p15"/>
          <p:cNvGrpSpPr/>
          <p:nvPr/>
        </p:nvGrpSpPr>
        <p:grpSpPr>
          <a:xfrm>
            <a:off x="1736724" y="2191984"/>
            <a:ext cx="5959475" cy="4435475"/>
            <a:chOff x="0" y="0"/>
            <a:chExt cx="2147483647" cy="2147483647"/>
          </a:xfrm>
        </p:grpSpPr>
        <p:pic>
          <p:nvPicPr>
            <p:cNvPr id="106" name="Google Shape;106;p15" descr="Imagen relacionada"/>
            <p:cNvPicPr preferRelativeResize="0"/>
            <p:nvPr/>
          </p:nvPicPr>
          <p:blipFill rotWithShape="1">
            <a:blip r:embed="rId3">
              <a:alphaModFix/>
            </a:blip>
            <a:srcRect/>
            <a:stretch/>
          </p:blipFill>
          <p:spPr>
            <a:xfrm>
              <a:off x="0" y="0"/>
              <a:ext cx="2147483647" cy="2147483647"/>
            </a:xfrm>
            <a:prstGeom prst="rect">
              <a:avLst/>
            </a:prstGeom>
            <a:noFill/>
            <a:ln>
              <a:noFill/>
            </a:ln>
          </p:spPr>
        </p:pic>
        <p:sp>
          <p:nvSpPr>
            <p:cNvPr id="107" name="Google Shape;107;p15"/>
            <p:cNvSpPr txBox="1"/>
            <p:nvPr/>
          </p:nvSpPr>
          <p:spPr>
            <a:xfrm>
              <a:off x="148282742" y="1090028386"/>
              <a:ext cx="626275807" cy="2235461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FF"/>
                </a:buClr>
                <a:buSzPts val="2400"/>
                <a:buFont typeface="Calibri"/>
                <a:buNone/>
              </a:pPr>
              <a:r>
                <a:rPr lang="es-AR" sz="2400" b="0" i="0" u="none">
                  <a:solidFill>
                    <a:srgbClr val="FF00FF"/>
                  </a:solidFill>
                  <a:latin typeface="Calibri"/>
                  <a:ea typeface="Calibri"/>
                  <a:cs typeface="Calibri"/>
                  <a:sym typeface="Calibri"/>
                </a:rPr>
                <a:t>Catabolismo</a:t>
              </a:r>
              <a:endParaRPr/>
            </a:p>
          </p:txBody>
        </p:sp>
        <p:sp>
          <p:nvSpPr>
            <p:cNvPr id="108" name="Google Shape;108;p15"/>
            <p:cNvSpPr txBox="1"/>
            <p:nvPr/>
          </p:nvSpPr>
          <p:spPr>
            <a:xfrm>
              <a:off x="1378645664" y="1104758348"/>
              <a:ext cx="599704507" cy="2235461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FF"/>
                </a:buClr>
                <a:buSzPts val="2400"/>
                <a:buFont typeface="Calibri"/>
                <a:buNone/>
              </a:pPr>
              <a:r>
                <a:rPr lang="es-AR" sz="2400" b="0" i="0" u="none" dirty="0">
                  <a:solidFill>
                    <a:srgbClr val="FF00FF"/>
                  </a:solidFill>
                  <a:latin typeface="Calibri"/>
                  <a:ea typeface="Calibri"/>
                  <a:cs typeface="Calibri"/>
                  <a:sym typeface="Calibri"/>
                </a:rPr>
                <a:t>Anabolismo</a:t>
              </a:r>
              <a:endParaRPr dirty="0"/>
            </a:p>
          </p:txBody>
        </p:sp>
      </p:grpSp>
    </p:spTree>
    <p:extLst>
      <p:ext uri="{BB962C8B-B14F-4D97-AF65-F5344CB8AC3E}">
        <p14:creationId xmlns:p14="http://schemas.microsoft.com/office/powerpoint/2010/main" val="2316730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Rectángulo"/>
          <p:cNvSpPr>
            <a:spLocks noChangeArrowheads="1"/>
          </p:cNvSpPr>
          <p:nvPr/>
        </p:nvSpPr>
        <p:spPr bwMode="auto">
          <a:xfrm>
            <a:off x="457200" y="990600"/>
            <a:ext cx="8229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pPr>
            <a:r>
              <a:rPr lang="es-ES" altLang="es-ES" sz="3200"/>
              <a:t>¿Cómo graficarían la velocidad de una reacción química en función de la concentración de sustrato?</a:t>
            </a:r>
          </a:p>
          <a:p>
            <a:pPr algn="ctr" eaLnBrk="1" hangingPunct="1">
              <a:spcBef>
                <a:spcPct val="50000"/>
              </a:spcBef>
            </a:pPr>
            <a:endParaRPr lang="es-ES" altLang="es-ES" sz="3200"/>
          </a:p>
          <a:p>
            <a:pPr algn="ctr" eaLnBrk="1" hangingPunct="1">
              <a:spcBef>
                <a:spcPct val="50000"/>
              </a:spcBef>
            </a:pPr>
            <a:r>
              <a:rPr lang="es-ES" altLang="es-ES" sz="3200"/>
              <a:t>¿Qué significa saturación?</a:t>
            </a:r>
          </a:p>
          <a:p>
            <a:pPr algn="ctr" eaLnBrk="1" hangingPunct="1">
              <a:spcBef>
                <a:spcPct val="50000"/>
              </a:spcBef>
            </a:pPr>
            <a:endParaRPr lang="es-ES" altLang="es-ES" sz="800"/>
          </a:p>
          <a:p>
            <a:pPr algn="ctr" eaLnBrk="1" hangingPunct="1">
              <a:spcBef>
                <a:spcPts val="600"/>
              </a:spcBef>
            </a:pPr>
            <a:r>
              <a:rPr lang="es-ES" altLang="es-ES" sz="3200"/>
              <a:t>¿qué significa que una enzima está funcionando a velocidad máxima?</a:t>
            </a:r>
            <a:endParaRPr lang="en-US" altLang="es-ES" sz="3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828800"/>
            <a:ext cx="53816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1 CuadroTexto"/>
          <p:cNvSpPr txBox="1">
            <a:spLocks noChangeArrowheads="1"/>
          </p:cNvSpPr>
          <p:nvPr/>
        </p:nvSpPr>
        <p:spPr bwMode="auto">
          <a:xfrm>
            <a:off x="14288" y="914400"/>
            <a:ext cx="906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AR" sz="2800"/>
              <a:t>Actividad enzimática en función de concentración de sustrato</a:t>
            </a:r>
          </a:p>
        </p:txBody>
      </p:sp>
      <p:sp>
        <p:nvSpPr>
          <p:cNvPr id="23556" name="2 CuadroTexto"/>
          <p:cNvSpPr txBox="1">
            <a:spLocks noChangeArrowheads="1"/>
          </p:cNvSpPr>
          <p:nvPr/>
        </p:nvSpPr>
        <p:spPr bwMode="auto">
          <a:xfrm>
            <a:off x="1143000" y="5106988"/>
            <a:ext cx="6553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AR"/>
              <a:t>V</a:t>
            </a:r>
            <a:r>
              <a:rPr lang="es-AR" baseline="-25000"/>
              <a:t>0</a:t>
            </a:r>
            <a:r>
              <a:rPr lang="es-AR"/>
              <a:t> = Velocidad inicial (producto/tiempo)</a:t>
            </a:r>
          </a:p>
          <a:p>
            <a:r>
              <a:rPr lang="es-AR"/>
              <a:t>	[S] = concentración de sustrato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37"/>
          <p:cNvPicPr preferRelativeResize="0"/>
          <p:nvPr/>
        </p:nvPicPr>
        <p:blipFill rotWithShape="1">
          <a:blip r:embed="rId3">
            <a:alphaModFix/>
          </a:blip>
          <a:srcRect/>
          <a:stretch/>
        </p:blipFill>
        <p:spPr>
          <a:xfrm>
            <a:off x="985837" y="469900"/>
            <a:ext cx="7172325" cy="5181600"/>
          </a:xfrm>
          <a:prstGeom prst="rect">
            <a:avLst/>
          </a:prstGeom>
          <a:noFill/>
          <a:ln>
            <a:noFill/>
          </a:ln>
        </p:spPr>
      </p:pic>
    </p:spTree>
    <p:extLst>
      <p:ext uri="{BB962C8B-B14F-4D97-AF65-F5344CB8AC3E}">
        <p14:creationId xmlns:p14="http://schemas.microsoft.com/office/powerpoint/2010/main" val="1615070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8"/>
          <p:cNvPicPr preferRelativeResize="0"/>
          <p:nvPr/>
        </p:nvPicPr>
        <p:blipFill rotWithShape="1">
          <a:blip r:embed="rId3">
            <a:alphaModFix/>
          </a:blip>
          <a:srcRect/>
          <a:stretch/>
        </p:blipFill>
        <p:spPr>
          <a:xfrm>
            <a:off x="1109662" y="504825"/>
            <a:ext cx="6924675" cy="5848350"/>
          </a:xfrm>
          <a:prstGeom prst="rect">
            <a:avLst/>
          </a:prstGeom>
          <a:noFill/>
          <a:ln>
            <a:noFill/>
          </a:ln>
        </p:spPr>
      </p:pic>
    </p:spTree>
    <p:extLst>
      <p:ext uri="{BB962C8B-B14F-4D97-AF65-F5344CB8AC3E}">
        <p14:creationId xmlns:p14="http://schemas.microsoft.com/office/powerpoint/2010/main" val="2103511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CuadroTexto"/>
          <p:cNvSpPr txBox="1">
            <a:spLocks noChangeArrowheads="1"/>
          </p:cNvSpPr>
          <p:nvPr/>
        </p:nvSpPr>
        <p:spPr bwMode="auto">
          <a:xfrm>
            <a:off x="533400" y="533400"/>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2000" b="1"/>
              <a:t>La actividad enzimática se ve afectada por las condiciones del medio</a:t>
            </a:r>
          </a:p>
          <a:p>
            <a:pPr lvl="1" algn="ctr" eaLnBrk="1" hangingPunct="1"/>
            <a:endParaRPr lang="es-ES" altLang="es-ES" sz="1600" b="1"/>
          </a:p>
          <a:p>
            <a:pPr lvl="1" algn="ctr" eaLnBrk="1" hangingPunct="1"/>
            <a:r>
              <a:rPr lang="es-ES" altLang="es-ES" sz="2000" b="1"/>
              <a:t>Dependencia de la temperatura</a:t>
            </a:r>
            <a:r>
              <a:rPr lang="es-ES" altLang="es-ES" sz="2000"/>
              <a:t> y </a:t>
            </a:r>
            <a:r>
              <a:rPr lang="es-ES" altLang="es-ES" sz="2000" b="1"/>
              <a:t>del pH</a:t>
            </a:r>
            <a:r>
              <a:rPr lang="es-ES" altLang="es-ES" sz="2000"/>
              <a:t> </a:t>
            </a:r>
            <a:endParaRPr lang="es-ES" altLang="es-ES" sz="2000" b="1"/>
          </a:p>
          <a:p>
            <a:pPr eaLnBrk="1" hangingPunct="1">
              <a:buFontTx/>
              <a:buChar char="-"/>
            </a:pPr>
            <a:endParaRPr lang="es-ES" altLang="es-ES" sz="1600"/>
          </a:p>
        </p:txBody>
      </p:sp>
      <p:pic>
        <p:nvPicPr>
          <p:cNvPr id="24579" name="Picture 2" descr="http://bcs.whfreeman.com/thelifewire8e/content/cat_010/f060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41475"/>
            <a:ext cx="4191000"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2" descr="http://bcs.whfreeman.com/thelifewire8e/content/cat_010/f060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752600"/>
            <a:ext cx="358140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2" descr="http://www.phschool.com/science/biology_place/labbench/lab2/images/phact.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000"/>
            <a:ext cx="3144838"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2 CuadroTexto"/>
          <p:cNvSpPr txBox="1">
            <a:spLocks noChangeArrowheads="1"/>
          </p:cNvSpPr>
          <p:nvPr/>
        </p:nvSpPr>
        <p:spPr bwMode="auto">
          <a:xfrm>
            <a:off x="285750" y="228600"/>
            <a:ext cx="838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2800" b="1" dirty="0"/>
              <a:t>Interacciones </a:t>
            </a:r>
            <a:r>
              <a:rPr lang="es-ES" altLang="es-ES" sz="2800" b="1" dirty="0" err="1"/>
              <a:t>alostéricas</a:t>
            </a:r>
            <a:endParaRPr lang="es-ES" altLang="es-ES" sz="2800" b="1" dirty="0"/>
          </a:p>
        </p:txBody>
      </p:sp>
      <p:sp>
        <p:nvSpPr>
          <p:cNvPr id="27651" name="2 CuadroTexto"/>
          <p:cNvSpPr txBox="1">
            <a:spLocks noChangeArrowheads="1"/>
          </p:cNvSpPr>
          <p:nvPr/>
        </p:nvSpPr>
        <p:spPr bwMode="auto">
          <a:xfrm>
            <a:off x="285750" y="990600"/>
            <a:ext cx="260985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s-ES" altLang="es-ES" sz="2000"/>
              <a:t>Enzimas con sitio activo y sitio alostérico (unión de efector alostérico): cambia la conformación de la enzima</a:t>
            </a:r>
          </a:p>
          <a:p>
            <a:pPr eaLnBrk="1" hangingPunct="1"/>
            <a:r>
              <a:rPr lang="es-ES" altLang="es-ES" sz="2000"/>
              <a:t>En general varias subunidades:</a:t>
            </a:r>
          </a:p>
          <a:p>
            <a:pPr eaLnBrk="1" hangingPunct="1"/>
            <a:r>
              <a:rPr lang="es-ES" altLang="es-ES" sz="2000"/>
              <a:t>catalítica y reguladora</a:t>
            </a:r>
          </a:p>
          <a:p>
            <a:pPr eaLnBrk="1" hangingPunct="1"/>
            <a:endParaRPr lang="es-ES" altLang="es-ES"/>
          </a:p>
        </p:txBody>
      </p:sp>
      <p:pic>
        <p:nvPicPr>
          <p:cNvPr id="27652" name="Picture 2" descr="http://www.mansfield.ohio-state.edu/%7Esabedon/biochem511_files/image008.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14800"/>
            <a:ext cx="27813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2" descr="http://bcs.whfreeman.com/thelifewire8e/content/cat_010/f06018.jpg"/>
          <p:cNvPicPr>
            <a:picLocks noChangeAspect="1" noChangeArrowheads="1"/>
          </p:cNvPicPr>
          <p:nvPr/>
        </p:nvPicPr>
        <p:blipFill>
          <a:blip r:embed="rId3">
            <a:extLst>
              <a:ext uri="{28A0092B-C50C-407E-A947-70E740481C1C}">
                <a14:useLocalDpi xmlns:a14="http://schemas.microsoft.com/office/drawing/2010/main" val="0"/>
              </a:ext>
            </a:extLst>
          </a:blip>
          <a:srcRect l="7652" r="9183" b="5598"/>
          <a:stretch>
            <a:fillRect/>
          </a:stretch>
        </p:blipFill>
        <p:spPr bwMode="auto">
          <a:xfrm>
            <a:off x="2933700" y="1243013"/>
            <a:ext cx="6210300"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p:nvPr/>
        </p:nvSpPr>
        <p:spPr>
          <a:xfrm>
            <a:off x="685800" y="609600"/>
            <a:ext cx="8229600" cy="5162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s-AR" sz="2000" b="1" i="0" u="none" dirty="0">
                <a:solidFill>
                  <a:schemeClr val="dk1"/>
                </a:solidFill>
                <a:latin typeface="Times New Roman"/>
                <a:ea typeface="Times New Roman"/>
                <a:cs typeface="Times New Roman"/>
                <a:sym typeface="Times New Roman"/>
              </a:rPr>
              <a:t>Inhibición competitiva</a:t>
            </a:r>
            <a:endParaRPr dirty="0"/>
          </a:p>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Char char="-"/>
            </a:pPr>
            <a:r>
              <a:rPr lang="es-AR" sz="1600" b="0" i="0" u="none" dirty="0">
                <a:solidFill>
                  <a:schemeClr val="dk1"/>
                </a:solidFill>
                <a:latin typeface="Times New Roman"/>
                <a:ea typeface="Times New Roman"/>
                <a:cs typeface="Times New Roman"/>
                <a:sym typeface="Times New Roman"/>
              </a:rPr>
              <a:t>Compuestos que inhiben la actividad enzimática porque ocupan el sitio activo</a:t>
            </a:r>
            <a:endParaRPr dirty="0"/>
          </a:p>
          <a:p>
            <a:pPr marL="0" marR="0" lvl="0" indent="0" algn="l" rtl="0">
              <a:lnSpc>
                <a:spcPct val="100000"/>
              </a:lnSpc>
              <a:spcBef>
                <a:spcPts val="0"/>
              </a:spcBef>
              <a:spcAft>
                <a:spcPts val="0"/>
              </a:spcAft>
              <a:buClr>
                <a:schemeClr val="dk1"/>
              </a:buClr>
              <a:buSzPts val="1600"/>
              <a:buFont typeface="Times New Roman"/>
              <a:buChar char="-"/>
            </a:pPr>
            <a:r>
              <a:rPr lang="es-AR" sz="1600" b="0" i="0" u="none" dirty="0">
                <a:solidFill>
                  <a:schemeClr val="dk1"/>
                </a:solidFill>
                <a:latin typeface="Times New Roman"/>
                <a:ea typeface="Times New Roman"/>
                <a:cs typeface="Times New Roman"/>
                <a:sym typeface="Times New Roman"/>
              </a:rPr>
              <a:t>Reversible</a:t>
            </a:r>
            <a:endParaRPr dirty="0"/>
          </a:p>
          <a:p>
            <a:pPr marL="0" marR="0" lvl="0" indent="0" algn="l" rtl="0">
              <a:lnSpc>
                <a:spcPct val="100000"/>
              </a:lnSpc>
              <a:spcBef>
                <a:spcPts val="0"/>
              </a:spcBef>
              <a:spcAft>
                <a:spcPts val="0"/>
              </a:spcAft>
              <a:buClr>
                <a:schemeClr val="dk1"/>
              </a:buClr>
              <a:buSzPts val="1600"/>
              <a:buFont typeface="Times New Roman"/>
              <a:buChar char="-"/>
            </a:pPr>
            <a:r>
              <a:rPr lang="es-AR" sz="1600" b="0" i="0" u="none" dirty="0">
                <a:solidFill>
                  <a:schemeClr val="dk1"/>
                </a:solidFill>
                <a:latin typeface="Times New Roman"/>
                <a:ea typeface="Times New Roman"/>
                <a:cs typeface="Times New Roman"/>
                <a:sym typeface="Times New Roman"/>
              </a:rPr>
              <a:t>Depende de la concentración de las moléculas</a:t>
            </a:r>
            <a:endParaRPr dirty="0"/>
          </a:p>
          <a:p>
            <a:pPr marL="0" marR="0" lvl="0" indent="0" algn="l" rtl="0">
              <a:lnSpc>
                <a:spcPct val="100000"/>
              </a:lnSpc>
              <a:spcBef>
                <a:spcPts val="0"/>
              </a:spcBef>
              <a:spcAft>
                <a:spcPts val="0"/>
              </a:spcAft>
              <a:buClr>
                <a:schemeClr val="dk1"/>
              </a:buClr>
              <a:buSzPts val="1600"/>
              <a:buFont typeface="Times New Roman"/>
              <a:buChar char="-"/>
            </a:pPr>
            <a:r>
              <a:rPr lang="es-AR" sz="1600" b="0" i="0" u="none" dirty="0">
                <a:solidFill>
                  <a:schemeClr val="dk1"/>
                </a:solidFill>
                <a:latin typeface="Times New Roman"/>
                <a:ea typeface="Times New Roman"/>
                <a:cs typeface="Times New Roman"/>
                <a:sym typeface="Times New Roman"/>
              </a:rPr>
              <a:t>Ej. Drogas para tratar infecciones bacterianas en animales (droga con estructura similar a un intermediario de la síntesis de ácido fólico)</a:t>
            </a:r>
            <a:endParaRPr dirty="0"/>
          </a:p>
          <a:p>
            <a:pPr marL="0" marR="0" lvl="0" indent="101600" algn="l" rtl="0">
              <a:lnSpc>
                <a:spcPct val="100000"/>
              </a:lnSpc>
              <a:spcBef>
                <a:spcPts val="0"/>
              </a:spcBef>
              <a:spcAft>
                <a:spcPts val="0"/>
              </a:spcAft>
              <a:buClr>
                <a:schemeClr val="dk1"/>
              </a:buClr>
              <a:buSzPts val="1600"/>
              <a:buFont typeface="Times New Roman"/>
              <a:buNone/>
            </a:pPr>
            <a:endParaRPr sz="16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s-AR" sz="2000" b="1" i="0" u="none" dirty="0">
                <a:solidFill>
                  <a:schemeClr val="dk1"/>
                </a:solidFill>
                <a:latin typeface="Times New Roman"/>
                <a:ea typeface="Times New Roman"/>
                <a:cs typeface="Times New Roman"/>
                <a:sym typeface="Times New Roman"/>
              </a:rPr>
              <a:t>Inhibición no competitiva</a:t>
            </a:r>
            <a:endParaRPr dirty="0"/>
          </a:p>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s-AR" sz="1600" b="0" i="0" u="none" dirty="0">
                <a:solidFill>
                  <a:schemeClr val="dk1"/>
                </a:solidFill>
                <a:latin typeface="Times New Roman"/>
                <a:ea typeface="Times New Roman"/>
                <a:cs typeface="Times New Roman"/>
                <a:sym typeface="Times New Roman"/>
              </a:rPr>
              <a:t>-El compuesto químico inhibitorio no se parece al sustrato y se une a un sitio distinto del sitio activo</a:t>
            </a:r>
            <a:endParaRPr dirty="0"/>
          </a:p>
          <a:p>
            <a:pPr marL="0" marR="0" lvl="0" indent="0" algn="l" rtl="0">
              <a:lnSpc>
                <a:spcPct val="100000"/>
              </a:lnSpc>
              <a:spcBef>
                <a:spcPts val="0"/>
              </a:spcBef>
              <a:spcAft>
                <a:spcPts val="0"/>
              </a:spcAft>
              <a:buClr>
                <a:schemeClr val="dk1"/>
              </a:buClr>
              <a:buSzPts val="1600"/>
              <a:buFont typeface="Times New Roman"/>
              <a:buNone/>
            </a:pPr>
            <a:r>
              <a:rPr lang="es-AR" sz="1600" b="0" i="0" u="none" dirty="0">
                <a:solidFill>
                  <a:schemeClr val="dk1"/>
                </a:solidFill>
                <a:latin typeface="Times New Roman"/>
                <a:ea typeface="Times New Roman"/>
                <a:cs typeface="Times New Roman"/>
                <a:sym typeface="Times New Roman"/>
              </a:rPr>
              <a:t>-A menudo puede ser reversible</a:t>
            </a:r>
            <a:endParaRPr dirty="0"/>
          </a:p>
          <a:p>
            <a:pPr marL="0" marR="0" lvl="0" indent="0" algn="l" rtl="0">
              <a:lnSpc>
                <a:spcPct val="100000"/>
              </a:lnSpc>
              <a:spcBef>
                <a:spcPts val="0"/>
              </a:spcBef>
              <a:spcAft>
                <a:spcPts val="0"/>
              </a:spcAft>
              <a:buClr>
                <a:schemeClr val="dk1"/>
              </a:buClr>
              <a:buSzPts val="1600"/>
              <a:buFont typeface="Times New Roman"/>
              <a:buNone/>
            </a:pPr>
            <a:r>
              <a:rPr lang="es-AR" sz="1600" b="0" i="0" u="none" dirty="0">
                <a:solidFill>
                  <a:schemeClr val="dk1"/>
                </a:solidFill>
                <a:latin typeface="Times New Roman"/>
                <a:ea typeface="Times New Roman"/>
                <a:cs typeface="Times New Roman"/>
                <a:sym typeface="Times New Roman"/>
              </a:rPr>
              <a:t>-Inhibición no se revierte por un incremento en concentración de sustrato</a:t>
            </a:r>
            <a:endParaRPr dirty="0"/>
          </a:p>
          <a:p>
            <a:pPr marL="0" marR="0" lvl="0" indent="0" algn="l" rtl="0">
              <a:lnSpc>
                <a:spcPct val="100000"/>
              </a:lnSpc>
              <a:spcBef>
                <a:spcPts val="0"/>
              </a:spcBef>
              <a:spcAft>
                <a:spcPts val="0"/>
              </a:spcAft>
              <a:buClr>
                <a:schemeClr val="dk1"/>
              </a:buClr>
              <a:buSzPts val="1600"/>
              <a:buFont typeface="Times New Roman"/>
              <a:buNone/>
            </a:pPr>
            <a:endParaRPr dirty="0"/>
          </a:p>
          <a:p>
            <a:pPr marL="0" marR="0" lvl="0" indent="0" algn="l" rtl="0">
              <a:lnSpc>
                <a:spcPct val="100000"/>
              </a:lnSpc>
              <a:spcBef>
                <a:spcPts val="0"/>
              </a:spcBef>
              <a:spcAft>
                <a:spcPts val="0"/>
              </a:spcAft>
              <a:buClr>
                <a:schemeClr val="dk1"/>
              </a:buClr>
              <a:buSzPts val="2000"/>
              <a:buFont typeface="Times New Roman"/>
              <a:buNone/>
            </a:pPr>
            <a:r>
              <a:rPr lang="es-AR" sz="2000" b="1" i="0" u="none" dirty="0">
                <a:solidFill>
                  <a:schemeClr val="dk1"/>
                </a:solidFill>
                <a:latin typeface="Times New Roman"/>
                <a:ea typeface="Times New Roman"/>
                <a:cs typeface="Times New Roman"/>
                <a:sym typeface="Times New Roman"/>
              </a:rPr>
              <a:t>Inhibición irreversible</a:t>
            </a:r>
            <a:endParaRPr dirty="0"/>
          </a:p>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s-AR" sz="1600" b="0" i="0" u="none" dirty="0">
                <a:solidFill>
                  <a:schemeClr val="dk1"/>
                </a:solidFill>
                <a:latin typeface="Times New Roman"/>
                <a:ea typeface="Times New Roman"/>
                <a:cs typeface="Times New Roman"/>
                <a:sym typeface="Times New Roman"/>
              </a:rPr>
              <a:t>-Los compuestos se unen permanentemente a grupos funcionales claves del sitio activo</a:t>
            </a:r>
            <a:endParaRPr dirty="0"/>
          </a:p>
          <a:p>
            <a:pPr marL="0" marR="0" lvl="0" indent="0" algn="l" rtl="0">
              <a:lnSpc>
                <a:spcPct val="100000"/>
              </a:lnSpc>
              <a:spcBef>
                <a:spcPts val="0"/>
              </a:spcBef>
              <a:spcAft>
                <a:spcPts val="0"/>
              </a:spcAft>
              <a:buClr>
                <a:schemeClr val="dk1"/>
              </a:buClr>
              <a:buSzPts val="1600"/>
              <a:buFont typeface="Times New Roman"/>
              <a:buNone/>
            </a:pPr>
            <a:r>
              <a:rPr lang="es-AR" sz="1600" b="0" i="0" u="none" dirty="0">
                <a:solidFill>
                  <a:schemeClr val="dk1"/>
                </a:solidFill>
                <a:latin typeface="Times New Roman"/>
                <a:ea typeface="Times New Roman"/>
                <a:cs typeface="Times New Roman"/>
                <a:sym typeface="Times New Roman"/>
              </a:rPr>
              <a:t>-Desnaturalizan la proteína</a:t>
            </a:r>
            <a:endParaRPr dirty="0"/>
          </a:p>
          <a:p>
            <a:pPr marL="0" marR="0" lvl="0" indent="0" algn="l" rtl="0">
              <a:lnSpc>
                <a:spcPct val="100000"/>
              </a:lnSpc>
              <a:spcBef>
                <a:spcPts val="0"/>
              </a:spcBef>
              <a:spcAft>
                <a:spcPts val="0"/>
              </a:spcAft>
              <a:buClr>
                <a:schemeClr val="dk1"/>
              </a:buClr>
              <a:buSzPts val="1600"/>
              <a:buFont typeface="Times New Roman"/>
              <a:buNone/>
            </a:pPr>
            <a:r>
              <a:rPr lang="es-AR" sz="1600" b="0" i="0" u="none" dirty="0">
                <a:solidFill>
                  <a:schemeClr val="dk1"/>
                </a:solidFill>
                <a:latin typeface="Times New Roman"/>
                <a:ea typeface="Times New Roman"/>
                <a:cs typeface="Times New Roman"/>
                <a:sym typeface="Times New Roman"/>
              </a:rPr>
              <a:t>-Penicilina</a:t>
            </a:r>
            <a:endParaRPr dirty="0"/>
          </a:p>
        </p:txBody>
      </p:sp>
      <p:pic>
        <p:nvPicPr>
          <p:cNvPr id="310" name="Google Shape;310;p43" descr="http://www.angelfire.com/magic2/bioquimica/I-C.gif"/>
          <p:cNvPicPr preferRelativeResize="0"/>
          <p:nvPr/>
        </p:nvPicPr>
        <p:blipFill rotWithShape="1">
          <a:blip r:embed="rId3">
            <a:alphaModFix/>
          </a:blip>
          <a:srcRect/>
          <a:stretch/>
        </p:blipFill>
        <p:spPr>
          <a:xfrm>
            <a:off x="2209800" y="2514600"/>
            <a:ext cx="4495800" cy="3122612"/>
          </a:xfrm>
          <a:prstGeom prst="rect">
            <a:avLst/>
          </a:prstGeom>
          <a:noFill/>
          <a:ln>
            <a:noFill/>
          </a:ln>
        </p:spPr>
      </p:pic>
    </p:spTree>
    <p:extLst>
      <p:ext uri="{BB962C8B-B14F-4D97-AF65-F5344CB8AC3E}">
        <p14:creationId xmlns:p14="http://schemas.microsoft.com/office/powerpoint/2010/main" val="170176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10"/>
                                        </p:tgtEl>
                                      </p:cBhvr>
                                    </p:animEffect>
                                    <p:set>
                                      <p:cBhvr>
                                        <p:cTn id="7" dur="1" fill="hold">
                                          <p:stCondLst>
                                            <p:cond delay="500"/>
                                          </p:stCondLst>
                                        </p:cTn>
                                        <p:tgtEl>
                                          <p:spTgt spid="3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Figure 2.30. Protein phosphory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1905000"/>
            <a:ext cx="5334000"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4"/>
          <p:cNvSpPr txBox="1">
            <a:spLocks noChangeArrowheads="1"/>
          </p:cNvSpPr>
          <p:nvPr/>
        </p:nvSpPr>
        <p:spPr bwMode="auto">
          <a:xfrm>
            <a:off x="2009775" y="457200"/>
            <a:ext cx="477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ES" altLang="es-ES" b="1"/>
              <a:t>Regulación por Fosforilaciones</a:t>
            </a:r>
            <a:endParaRPr lang="en-US" altLang="es-ES" b="1"/>
          </a:p>
        </p:txBody>
      </p:sp>
      <p:sp>
        <p:nvSpPr>
          <p:cNvPr id="28676" name="Rectangle 5"/>
          <p:cNvSpPr>
            <a:spLocks noChangeArrowheads="1"/>
          </p:cNvSpPr>
          <p:nvPr/>
        </p:nvSpPr>
        <p:spPr bwMode="auto">
          <a:xfrm>
            <a:off x="304800" y="1143000"/>
            <a:ext cx="2538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s-ES" altLang="es-ES" sz="2000"/>
              <a:t>- Quinasas y fosfatasas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Rectángulo"/>
          <p:cNvSpPr>
            <a:spLocks noChangeArrowheads="1"/>
          </p:cNvSpPr>
          <p:nvPr/>
        </p:nvSpPr>
        <p:spPr bwMode="auto">
          <a:xfrm>
            <a:off x="685800" y="1447800"/>
            <a:ext cx="8077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dirty="0"/>
              <a:t>La síntesis del aminoácido isoleucina tiene varios pasos, que se muestran en la siguiente figura ¿Cómo haría para controlar la síntesis de un aminoácido que tiene los siguientes pasos para su biosíntesis? ¿En qué paso sería más eficiente regular el proceso? ¿Por qué?</a:t>
            </a:r>
            <a:endParaRPr lang="es-AR" dirty="0"/>
          </a:p>
          <a:p>
            <a:r>
              <a:rPr lang="es-ES" dirty="0"/>
              <a:t> </a:t>
            </a:r>
            <a:endParaRPr lang="es-AR" dirty="0"/>
          </a:p>
          <a:p>
            <a:r>
              <a:rPr lang="es-ES" dirty="0"/>
              <a:t> </a:t>
            </a:r>
            <a:endParaRPr lang="es-AR" dirty="0"/>
          </a:p>
          <a:p>
            <a:r>
              <a:rPr lang="es-ES" dirty="0" err="1"/>
              <a:t>treonina</a:t>
            </a:r>
            <a:r>
              <a:rPr lang="es-ES" dirty="0"/>
              <a:t>  → α-</a:t>
            </a:r>
            <a:r>
              <a:rPr lang="es-ES" dirty="0" err="1"/>
              <a:t>cetobutirato</a:t>
            </a:r>
            <a:r>
              <a:rPr lang="es-ES" dirty="0"/>
              <a:t>  →  C  →  D  →  E  →  isoleucina</a:t>
            </a:r>
            <a:endParaRPr lang="es-AR" dirty="0"/>
          </a:p>
          <a:p>
            <a:r>
              <a:rPr lang="es-ES" dirty="0"/>
              <a:t>   	   </a:t>
            </a:r>
            <a:r>
              <a:rPr lang="es-ES" sz="2000" dirty="0"/>
              <a:t>E1                                E2        E3        E4        E5 </a:t>
            </a:r>
            <a:endParaRPr lang="es-AR"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CuadroTexto"/>
          <p:cNvSpPr txBox="1">
            <a:spLocks noChangeArrowheads="1"/>
          </p:cNvSpPr>
          <p:nvPr/>
        </p:nvSpPr>
        <p:spPr bwMode="auto">
          <a:xfrm>
            <a:off x="533400" y="1752600"/>
            <a:ext cx="7772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AR" sz="2800"/>
              <a:t>¿Cuál sería la ventaja de la regulación por producto final en una vía metabólica?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p:nvPr/>
        </p:nvSpPr>
        <p:spPr>
          <a:xfrm>
            <a:off x="2590800" y="152401"/>
            <a:ext cx="3886200" cy="6095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600"/>
              <a:buFont typeface="Book Antiqua"/>
              <a:buNone/>
            </a:pPr>
            <a:r>
              <a:rPr lang="es-AR" sz="3600" b="1" i="0" u="none" strike="noStrike" cap="none" dirty="0">
                <a:solidFill>
                  <a:schemeClr val="lt1"/>
                </a:solidFill>
                <a:latin typeface="Book Antiqua"/>
                <a:ea typeface="Book Antiqua"/>
                <a:cs typeface="Book Antiqua"/>
                <a:sym typeface="Book Antiqua"/>
              </a:rPr>
              <a:t>METABOLISMO</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dirty="0">
              <a:solidFill>
                <a:schemeClr val="dk1"/>
              </a:solidFill>
              <a:latin typeface="Times New Roman"/>
              <a:ea typeface="Times New Roman"/>
              <a:cs typeface="Times New Roman"/>
              <a:sym typeface="Times New Roman"/>
            </a:endParaRPr>
          </a:p>
        </p:txBody>
      </p:sp>
      <p:sp>
        <p:nvSpPr>
          <p:cNvPr id="103" name="Google Shape;103;p15"/>
          <p:cNvSpPr txBox="1"/>
          <p:nvPr/>
        </p:nvSpPr>
        <p:spPr>
          <a:xfrm>
            <a:off x="531018" y="838200"/>
            <a:ext cx="8003382" cy="4619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s-AR" sz="2400" b="1" i="0" u="none" dirty="0">
                <a:solidFill>
                  <a:srgbClr val="FF0000"/>
                </a:solidFill>
                <a:latin typeface="Times New Roman"/>
                <a:ea typeface="Times New Roman"/>
                <a:cs typeface="Times New Roman"/>
                <a:sym typeface="Times New Roman"/>
              </a:rPr>
              <a:t>Suma de todas las reacciones químicas de un organismo</a:t>
            </a:r>
            <a:endParaRPr dirty="0"/>
          </a:p>
        </p:txBody>
      </p:sp>
      <p:pic>
        <p:nvPicPr>
          <p:cNvPr id="104" name="Google Shape;104;p15" descr="Resultado de imagen para metaboloma"/>
          <p:cNvPicPr preferRelativeResize="0"/>
          <p:nvPr/>
        </p:nvPicPr>
        <p:blipFill rotWithShape="1">
          <a:blip r:embed="rId3">
            <a:alphaModFix/>
          </a:blip>
          <a:srcRect/>
          <a:stretch/>
        </p:blipFill>
        <p:spPr>
          <a:xfrm>
            <a:off x="914400" y="1274762"/>
            <a:ext cx="7238999" cy="5554663"/>
          </a:xfrm>
          <a:prstGeom prst="rect">
            <a:avLst/>
          </a:prstGeom>
          <a:noFill/>
          <a:ln>
            <a:noFill/>
          </a:ln>
        </p:spPr>
      </p:pic>
    </p:spTree>
    <p:extLst>
      <p:ext uri="{BB962C8B-B14F-4D97-AF65-F5344CB8AC3E}">
        <p14:creationId xmlns:p14="http://schemas.microsoft.com/office/powerpoint/2010/main" val="2515308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bcs.whfreeman.com/thelifewire8e/content/cat_010/f06020.jpg"/>
          <p:cNvPicPr>
            <a:picLocks noChangeAspect="1" noChangeArrowheads="1"/>
          </p:cNvPicPr>
          <p:nvPr/>
        </p:nvPicPr>
        <p:blipFill>
          <a:blip r:embed="rId2">
            <a:extLst>
              <a:ext uri="{28A0092B-C50C-407E-A947-70E740481C1C}">
                <a14:useLocalDpi xmlns:a14="http://schemas.microsoft.com/office/drawing/2010/main" val="0"/>
              </a:ext>
            </a:extLst>
          </a:blip>
          <a:srcRect t="5042"/>
          <a:stretch>
            <a:fillRect/>
          </a:stretch>
        </p:blipFill>
        <p:spPr bwMode="auto">
          <a:xfrm>
            <a:off x="762000" y="1371600"/>
            <a:ext cx="7600950" cy="542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2 Rectángulo"/>
          <p:cNvSpPr>
            <a:spLocks noChangeArrowheads="1"/>
          </p:cNvSpPr>
          <p:nvPr/>
        </p:nvSpPr>
        <p:spPr bwMode="auto">
          <a:xfrm>
            <a:off x="219075" y="23813"/>
            <a:ext cx="86868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s-ES" altLang="es-ES" sz="3200" b="1"/>
              <a:t>Inhibición por retroalimentación</a:t>
            </a:r>
            <a:r>
              <a:rPr lang="es-ES" altLang="es-ES" sz="3200"/>
              <a:t>:</a:t>
            </a:r>
            <a:endParaRPr lang="es-AR" altLang="es-ES" sz="1600"/>
          </a:p>
        </p:txBody>
      </p:sp>
      <p:sp>
        <p:nvSpPr>
          <p:cNvPr id="30724" name="2 Rectángulo"/>
          <p:cNvSpPr>
            <a:spLocks noChangeArrowheads="1"/>
          </p:cNvSpPr>
          <p:nvPr/>
        </p:nvSpPr>
        <p:spPr bwMode="auto">
          <a:xfrm>
            <a:off x="182563" y="609600"/>
            <a:ext cx="8905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s-ES" altLang="es-ES"/>
              <a:t>el producto final actúa inhibiendo a la primer enzima de la vía (alostérica) o favoreciendo una rama de una vía metabólica ramificada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p:nvPr/>
        </p:nvSpPr>
        <p:spPr>
          <a:xfrm>
            <a:off x="517525" y="381000"/>
            <a:ext cx="8397875" cy="132397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endParaRPr sz="2400" b="1" i="0" u="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lt1"/>
              </a:buClr>
              <a:buSzPts val="3600"/>
              <a:buFont typeface="Book Antiqua"/>
              <a:buNone/>
            </a:pPr>
            <a:r>
              <a:rPr lang="es-AR" sz="3600" b="1" i="0" u="none">
                <a:solidFill>
                  <a:schemeClr val="lt1"/>
                </a:solidFill>
                <a:latin typeface="Book Antiqua"/>
                <a:ea typeface="Book Antiqua"/>
                <a:cs typeface="Book Antiqua"/>
                <a:sym typeface="Book Antiqua"/>
              </a:rPr>
              <a:t>METABOLISMO</a:t>
            </a:r>
            <a:endParaRPr sz="2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115" name="Google Shape;115;p16"/>
          <p:cNvSpPr txBox="1"/>
          <p:nvPr/>
        </p:nvSpPr>
        <p:spPr>
          <a:xfrm>
            <a:off x="457200" y="1676400"/>
            <a:ext cx="8153400" cy="4619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s-AR" sz="2400" b="1" i="0" u="none">
                <a:solidFill>
                  <a:srgbClr val="FF0000"/>
                </a:solidFill>
                <a:latin typeface="Times New Roman"/>
                <a:ea typeface="Times New Roman"/>
                <a:cs typeface="Times New Roman"/>
                <a:sym typeface="Times New Roman"/>
              </a:rPr>
              <a:t>Suma de todas las reacciones químicas de un organismo</a:t>
            </a:r>
            <a:endParaRPr/>
          </a:p>
        </p:txBody>
      </p:sp>
      <p:pic>
        <p:nvPicPr>
          <p:cNvPr id="116" name="Google Shape;116;p16"/>
          <p:cNvPicPr preferRelativeResize="0"/>
          <p:nvPr/>
        </p:nvPicPr>
        <p:blipFill rotWithShape="1">
          <a:blip r:embed="rId3">
            <a:alphaModFix/>
          </a:blip>
          <a:srcRect/>
          <a:stretch/>
        </p:blipFill>
        <p:spPr>
          <a:xfrm>
            <a:off x="677862" y="2362200"/>
            <a:ext cx="8077200" cy="3695700"/>
          </a:xfrm>
          <a:prstGeom prst="rect">
            <a:avLst/>
          </a:prstGeom>
          <a:noFill/>
          <a:ln>
            <a:noFill/>
          </a:ln>
        </p:spPr>
      </p:pic>
    </p:spTree>
    <p:extLst>
      <p:ext uri="{BB962C8B-B14F-4D97-AF65-F5344CB8AC3E}">
        <p14:creationId xmlns:p14="http://schemas.microsoft.com/office/powerpoint/2010/main" val="218795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p:nvPr/>
        </p:nvSpPr>
        <p:spPr>
          <a:xfrm>
            <a:off x="304801" y="381000"/>
            <a:ext cx="8610600" cy="3759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endParaRPr sz="2400" b="1"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Times New Roman"/>
              <a:buNone/>
            </a:pPr>
            <a:endParaRPr sz="2400" b="1"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endParaRPr sz="20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endParaRPr sz="20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s-AR" sz="2000" b="0" i="0" u="none" dirty="0">
                <a:solidFill>
                  <a:schemeClr val="dk1"/>
                </a:solidFill>
                <a:latin typeface="Times New Roman"/>
                <a:ea typeface="Times New Roman"/>
                <a:cs typeface="Times New Roman"/>
                <a:sym typeface="Times New Roman"/>
              </a:rPr>
              <a:t>Suma de todas las reacciones químicas de un organismo</a:t>
            </a:r>
            <a:endParaRPr dirty="0"/>
          </a:p>
          <a:p>
            <a:pPr marL="0" marR="0" lvl="0" indent="0" algn="l" rtl="0">
              <a:lnSpc>
                <a:spcPct val="100000"/>
              </a:lnSpc>
              <a:spcBef>
                <a:spcPts val="0"/>
              </a:spcBef>
              <a:spcAft>
                <a:spcPts val="0"/>
              </a:spcAft>
              <a:buClr>
                <a:schemeClr val="dk1"/>
              </a:buClr>
              <a:buSzPts val="1600"/>
              <a:buFont typeface="Times New Roman"/>
              <a:buNone/>
            </a:pPr>
            <a:r>
              <a:rPr lang="es-AR" sz="1600" b="0" i="0" u="sng" dirty="0">
                <a:solidFill>
                  <a:schemeClr val="dk1"/>
                </a:solidFill>
                <a:latin typeface="Times New Roman"/>
                <a:ea typeface="Times New Roman"/>
                <a:cs typeface="Times New Roman"/>
                <a:sym typeface="Times New Roman"/>
              </a:rPr>
              <a:t>Principios</a:t>
            </a:r>
            <a:endParaRPr dirty="0"/>
          </a:p>
          <a:p>
            <a:pPr marL="0" marR="0" lvl="0" indent="0" algn="l" rtl="0">
              <a:lnSpc>
                <a:spcPct val="100000"/>
              </a:lnSpc>
              <a:spcBef>
                <a:spcPts val="0"/>
              </a:spcBef>
              <a:spcAft>
                <a:spcPts val="0"/>
              </a:spcAft>
              <a:buClr>
                <a:schemeClr val="dk1"/>
              </a:buClr>
              <a:buSzPts val="1600"/>
              <a:buFont typeface="Times New Roman"/>
              <a:buChar char="-"/>
            </a:pPr>
            <a:r>
              <a:rPr lang="es-AR" sz="1600" b="0" i="0" u="none" dirty="0">
                <a:solidFill>
                  <a:schemeClr val="dk1"/>
                </a:solidFill>
                <a:latin typeface="Times New Roman"/>
                <a:ea typeface="Times New Roman"/>
                <a:cs typeface="Times New Roman"/>
                <a:sym typeface="Times New Roman"/>
              </a:rPr>
              <a:t>Todas las reacciones químicas en la célula involucran enzimas</a:t>
            </a:r>
            <a:endParaRPr dirty="0"/>
          </a:p>
          <a:p>
            <a:pPr marL="0" marR="0" lvl="0" indent="0" algn="l" rtl="0">
              <a:lnSpc>
                <a:spcPct val="100000"/>
              </a:lnSpc>
              <a:spcBef>
                <a:spcPts val="0"/>
              </a:spcBef>
              <a:spcAft>
                <a:spcPts val="0"/>
              </a:spcAft>
              <a:buClr>
                <a:schemeClr val="dk1"/>
              </a:buClr>
              <a:buSzPts val="1600"/>
              <a:buFont typeface="Times New Roman"/>
              <a:buChar char="-"/>
            </a:pPr>
            <a:r>
              <a:rPr lang="es-AR" sz="1600" b="0" i="0" u="none" dirty="0">
                <a:solidFill>
                  <a:schemeClr val="dk1"/>
                </a:solidFill>
                <a:latin typeface="Times New Roman"/>
                <a:ea typeface="Times New Roman"/>
                <a:cs typeface="Times New Roman"/>
                <a:sym typeface="Times New Roman"/>
              </a:rPr>
              <a:t>Las reacciones se agrupan en una serie ordenada de pasos o vías: </a:t>
            </a:r>
            <a:endParaRPr dirty="0"/>
          </a:p>
          <a:p>
            <a:pPr marL="457200" marR="0" lvl="1" indent="-277812" algn="l" rtl="0">
              <a:lnSpc>
                <a:spcPct val="100000"/>
              </a:lnSpc>
              <a:spcBef>
                <a:spcPts val="0"/>
              </a:spcBef>
              <a:spcAft>
                <a:spcPts val="0"/>
              </a:spcAft>
              <a:buClr>
                <a:schemeClr val="dk1"/>
              </a:buClr>
              <a:buSzPts val="1600"/>
              <a:buFont typeface="Times New Roman"/>
              <a:buChar char="-"/>
            </a:pPr>
            <a:r>
              <a:rPr lang="es-AR" sz="1600" b="0" i="0" u="none" strike="noStrike" cap="none" dirty="0">
                <a:solidFill>
                  <a:schemeClr val="dk1"/>
                </a:solidFill>
                <a:latin typeface="Times New Roman"/>
                <a:ea typeface="Times New Roman"/>
                <a:cs typeface="Times New Roman"/>
                <a:sym typeface="Times New Roman"/>
              </a:rPr>
              <a:t>Tienen pasos en común con otras vías </a:t>
            </a:r>
            <a:endParaRPr dirty="0"/>
          </a:p>
          <a:p>
            <a:pPr marL="457200" marR="0" lvl="1" indent="-277812" algn="l" rtl="0">
              <a:lnSpc>
                <a:spcPct val="100000"/>
              </a:lnSpc>
              <a:spcBef>
                <a:spcPts val="0"/>
              </a:spcBef>
              <a:spcAft>
                <a:spcPts val="0"/>
              </a:spcAft>
              <a:buClr>
                <a:schemeClr val="dk1"/>
              </a:buClr>
              <a:buSzPts val="1600"/>
              <a:buFont typeface="Times New Roman"/>
              <a:buChar char="-"/>
            </a:pPr>
            <a:r>
              <a:rPr lang="es-AR" sz="1600" b="0" i="0" u="none" strike="noStrike" cap="none" dirty="0">
                <a:solidFill>
                  <a:schemeClr val="dk1"/>
                </a:solidFill>
                <a:latin typeface="Times New Roman"/>
                <a:ea typeface="Times New Roman"/>
                <a:cs typeface="Times New Roman"/>
                <a:sym typeface="Times New Roman"/>
              </a:rPr>
              <a:t>Algunas convergen (degradación de grasas conduce a glucólisis)</a:t>
            </a:r>
            <a:endParaRPr dirty="0"/>
          </a:p>
          <a:p>
            <a:pPr lvl="1" indent="-277812">
              <a:spcBef>
                <a:spcPts val="0"/>
              </a:spcBef>
              <a:spcAft>
                <a:spcPts val="0"/>
              </a:spcAft>
              <a:buClr>
                <a:schemeClr val="dk1"/>
              </a:buClr>
              <a:buSzPts val="1600"/>
              <a:buFont typeface="Times New Roman"/>
              <a:buChar char="-"/>
            </a:pPr>
            <a:r>
              <a:rPr lang="es-AR" sz="1600" b="0" i="0" u="none" strike="noStrike" cap="none" dirty="0">
                <a:solidFill>
                  <a:schemeClr val="dk1"/>
                </a:solidFill>
                <a:latin typeface="Times New Roman"/>
                <a:ea typeface="Times New Roman"/>
                <a:cs typeface="Times New Roman"/>
                <a:sym typeface="Times New Roman"/>
              </a:rPr>
              <a:t>Algunas son únicas de un </a:t>
            </a:r>
            <a:r>
              <a:rPr lang="es-ES" altLang="es-ES" sz="1600" dirty="0"/>
              <a:t>de un tipo de organismo o tipo de célula </a:t>
            </a:r>
            <a:r>
              <a:rPr lang="es-AR" sz="1600" b="0" i="0" u="none" strike="noStrike" cap="none" dirty="0">
                <a:solidFill>
                  <a:schemeClr val="dk1"/>
                </a:solidFill>
                <a:latin typeface="Times New Roman"/>
                <a:ea typeface="Times New Roman"/>
                <a:cs typeface="Times New Roman"/>
                <a:sym typeface="Times New Roman"/>
              </a:rPr>
              <a:t>(ej.: pared celular en células vegetales, hemoglobina en GR)</a:t>
            </a:r>
            <a:endParaRPr dirty="0"/>
          </a:p>
          <a:p>
            <a:pPr marL="457200" marR="0" lvl="1" indent="-277812" algn="l" rtl="0">
              <a:lnSpc>
                <a:spcPct val="100000"/>
              </a:lnSpc>
              <a:spcBef>
                <a:spcPts val="0"/>
              </a:spcBef>
              <a:spcAft>
                <a:spcPts val="0"/>
              </a:spcAft>
              <a:buClr>
                <a:schemeClr val="dk1"/>
              </a:buClr>
              <a:buSzPts val="1600"/>
              <a:buFont typeface="Times New Roman"/>
              <a:buChar char="-"/>
            </a:pPr>
            <a:r>
              <a:rPr lang="es-AR" sz="1600" b="0" i="0" u="none" strike="noStrike" cap="none" dirty="0">
                <a:solidFill>
                  <a:schemeClr val="dk1"/>
                </a:solidFill>
                <a:latin typeface="Times New Roman"/>
                <a:ea typeface="Times New Roman"/>
                <a:cs typeface="Times New Roman"/>
                <a:sym typeface="Times New Roman"/>
              </a:rPr>
              <a:t>Otras son virtualmente universales (ej.: glucólisis y respiración)</a:t>
            </a:r>
            <a:endParaRPr dirty="0"/>
          </a:p>
        </p:txBody>
      </p:sp>
      <p:sp>
        <p:nvSpPr>
          <p:cNvPr id="122" name="Google Shape;122;p17"/>
          <p:cNvSpPr txBox="1"/>
          <p:nvPr/>
        </p:nvSpPr>
        <p:spPr>
          <a:xfrm>
            <a:off x="914400" y="4140200"/>
            <a:ext cx="7313612" cy="180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s-AR" sz="1600" b="1" i="0" u="sng" dirty="0">
                <a:solidFill>
                  <a:schemeClr val="dk1"/>
                </a:solidFill>
                <a:latin typeface="Times New Roman"/>
                <a:ea typeface="Times New Roman"/>
                <a:cs typeface="Times New Roman"/>
                <a:sym typeface="Times New Roman"/>
              </a:rPr>
              <a:t>Anabolismo</a:t>
            </a:r>
            <a:r>
              <a:rPr lang="es-AR" sz="1600" b="0" i="0" u="none" dirty="0">
                <a:solidFill>
                  <a:schemeClr val="dk1"/>
                </a:solidFill>
                <a:latin typeface="Times New Roman"/>
                <a:ea typeface="Times New Roman"/>
                <a:cs typeface="Times New Roman"/>
                <a:sym typeface="Times New Roman"/>
              </a:rPr>
              <a:t>: reacciones químicas involucradas en la síntesis</a:t>
            </a:r>
            <a:endParaRPr dirty="0"/>
          </a:p>
          <a:p>
            <a:pPr marL="0" marR="0" lvl="0" indent="0" algn="l" rtl="0">
              <a:lnSpc>
                <a:spcPct val="100000"/>
              </a:lnSpc>
              <a:spcBef>
                <a:spcPts val="0"/>
              </a:spcBef>
              <a:spcAft>
                <a:spcPts val="0"/>
              </a:spcAft>
              <a:buClr>
                <a:schemeClr val="dk1"/>
              </a:buClr>
              <a:buSzPts val="1600"/>
              <a:buFont typeface="Times New Roman"/>
              <a:buNone/>
            </a:pPr>
            <a:r>
              <a:rPr lang="es-AR" sz="1600" b="0" i="0" u="none" dirty="0">
                <a:solidFill>
                  <a:schemeClr val="dk1"/>
                </a:solidFill>
                <a:latin typeface="Times New Roman"/>
                <a:ea typeface="Times New Roman"/>
                <a:cs typeface="Times New Roman"/>
                <a:sym typeface="Times New Roman"/>
              </a:rPr>
              <a:t>	- formación de moléculas complejas</a:t>
            </a:r>
            <a:endParaRPr dirty="0"/>
          </a:p>
          <a:p>
            <a:pPr marL="0" marR="0" lvl="0" indent="0" algn="l" rtl="0">
              <a:lnSpc>
                <a:spcPct val="100000"/>
              </a:lnSpc>
              <a:spcBef>
                <a:spcPts val="0"/>
              </a:spcBef>
              <a:spcAft>
                <a:spcPts val="0"/>
              </a:spcAft>
              <a:buClr>
                <a:schemeClr val="dk1"/>
              </a:buClr>
              <a:buSzPts val="1600"/>
              <a:buFont typeface="Times New Roman"/>
              <a:buNone/>
            </a:pPr>
            <a:r>
              <a:rPr lang="es-AR" sz="1600" b="0" i="0" u="none" dirty="0">
                <a:solidFill>
                  <a:schemeClr val="dk1"/>
                </a:solidFill>
                <a:latin typeface="Times New Roman"/>
                <a:ea typeface="Times New Roman"/>
                <a:cs typeface="Times New Roman"/>
                <a:sym typeface="Times New Roman"/>
              </a:rPr>
              <a:t>	- almacenamiento de energía en enlaces químicos (reacciones </a:t>
            </a:r>
            <a:r>
              <a:rPr lang="es-AR" sz="1600" b="0" i="0" u="none" dirty="0" err="1">
                <a:solidFill>
                  <a:schemeClr val="dk1"/>
                </a:solidFill>
                <a:latin typeface="Times New Roman"/>
                <a:ea typeface="Times New Roman"/>
                <a:cs typeface="Times New Roman"/>
                <a:sym typeface="Times New Roman"/>
              </a:rPr>
              <a:t>endergónicas</a:t>
            </a:r>
            <a:r>
              <a:rPr lang="es-AR" sz="16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s-AR" sz="1600" b="1" i="0" u="sng" dirty="0">
                <a:solidFill>
                  <a:schemeClr val="dk1"/>
                </a:solidFill>
                <a:latin typeface="Times New Roman"/>
                <a:ea typeface="Times New Roman"/>
                <a:cs typeface="Times New Roman"/>
                <a:sym typeface="Times New Roman"/>
              </a:rPr>
              <a:t>Catabolismo</a:t>
            </a:r>
            <a:r>
              <a:rPr lang="es-AR" sz="1600" b="0" i="0" u="none" dirty="0">
                <a:solidFill>
                  <a:schemeClr val="dk1"/>
                </a:solidFill>
                <a:latin typeface="Times New Roman"/>
                <a:ea typeface="Times New Roman"/>
                <a:cs typeface="Times New Roman"/>
                <a:sym typeface="Times New Roman"/>
              </a:rPr>
              <a:t>: reacciones químicas involucradas en la degradación</a:t>
            </a:r>
            <a:endParaRPr dirty="0"/>
          </a:p>
          <a:p>
            <a:pPr marL="0" marR="0" lvl="0" indent="0" algn="l" rtl="0">
              <a:lnSpc>
                <a:spcPct val="100000"/>
              </a:lnSpc>
              <a:spcBef>
                <a:spcPts val="0"/>
              </a:spcBef>
              <a:spcAft>
                <a:spcPts val="0"/>
              </a:spcAft>
              <a:buClr>
                <a:schemeClr val="dk1"/>
              </a:buClr>
              <a:buSzPts val="1600"/>
              <a:buFont typeface="Times New Roman"/>
              <a:buNone/>
            </a:pPr>
            <a:r>
              <a:rPr lang="es-AR" sz="1600" b="0" i="0" u="none" dirty="0">
                <a:solidFill>
                  <a:schemeClr val="dk1"/>
                </a:solidFill>
                <a:latin typeface="Times New Roman"/>
                <a:ea typeface="Times New Roman"/>
                <a:cs typeface="Times New Roman"/>
                <a:sym typeface="Times New Roman"/>
              </a:rPr>
              <a:t>	- liberación de energía para otros trabajos de la célula</a:t>
            </a:r>
            <a:endParaRPr dirty="0"/>
          </a:p>
          <a:p>
            <a:pPr marL="0" marR="0" lvl="0" indent="0" algn="l" rtl="0">
              <a:lnSpc>
                <a:spcPct val="100000"/>
              </a:lnSpc>
              <a:spcBef>
                <a:spcPts val="0"/>
              </a:spcBef>
              <a:spcAft>
                <a:spcPts val="0"/>
              </a:spcAft>
              <a:buClr>
                <a:schemeClr val="dk1"/>
              </a:buClr>
              <a:buSzPts val="1600"/>
              <a:buFont typeface="Times New Roman"/>
              <a:buNone/>
            </a:pPr>
            <a:r>
              <a:rPr lang="es-AR" sz="1600" b="0" i="0" u="none" dirty="0">
                <a:solidFill>
                  <a:schemeClr val="dk1"/>
                </a:solidFill>
                <a:latin typeface="Times New Roman"/>
                <a:ea typeface="Times New Roman"/>
                <a:cs typeface="Times New Roman"/>
                <a:sym typeface="Times New Roman"/>
              </a:rPr>
              <a:t>	- suministro de materia prima para los procesos anabólicos</a:t>
            </a:r>
            <a:endParaRPr dirty="0"/>
          </a:p>
        </p:txBody>
      </p:sp>
      <p:sp>
        <p:nvSpPr>
          <p:cNvPr id="123" name="Google Shape;123;p17"/>
          <p:cNvSpPr txBox="1"/>
          <p:nvPr/>
        </p:nvSpPr>
        <p:spPr>
          <a:xfrm>
            <a:off x="304801" y="381000"/>
            <a:ext cx="8610599" cy="132397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endParaRPr sz="2400" b="1"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lt1"/>
              </a:buClr>
              <a:buSzPts val="3600"/>
              <a:buFont typeface="Book Antiqua"/>
              <a:buNone/>
            </a:pPr>
            <a:r>
              <a:rPr lang="es-AR" sz="3600" b="1" i="0" u="none" dirty="0">
                <a:solidFill>
                  <a:schemeClr val="lt1"/>
                </a:solidFill>
                <a:latin typeface="Book Antiqua"/>
                <a:ea typeface="Book Antiqua"/>
                <a:cs typeface="Book Antiqua"/>
                <a:sym typeface="Book Antiqua"/>
              </a:rPr>
              <a:t>METABOLISMO</a:t>
            </a:r>
            <a:endParaRPr sz="2400" b="1"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2363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Rectángulo"/>
          <p:cNvSpPr>
            <a:spLocks noChangeArrowheads="1"/>
          </p:cNvSpPr>
          <p:nvPr/>
        </p:nvSpPr>
        <p:spPr bwMode="auto">
          <a:xfrm>
            <a:off x="457200" y="354013"/>
            <a:ext cx="8229600"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s-ES" b="1"/>
              <a:t>FLUJO DE ENERGIA</a:t>
            </a:r>
          </a:p>
          <a:p>
            <a:pPr eaLnBrk="1" hangingPunct="1"/>
            <a:endParaRPr lang="en-US" altLang="es-ES" b="1"/>
          </a:p>
          <a:p>
            <a:pPr eaLnBrk="1" hangingPunct="1"/>
            <a:r>
              <a:rPr lang="en-US" altLang="es-ES" b="1"/>
              <a:t>Energía: </a:t>
            </a:r>
            <a:r>
              <a:rPr lang="en-US" altLang="es-ES"/>
              <a:t>capacidad para para hacer un trabajo</a:t>
            </a:r>
            <a:r>
              <a:rPr lang="es-ES" altLang="es-ES"/>
              <a:t> (físicos) o </a:t>
            </a:r>
            <a:r>
              <a:rPr lang="en-US" altLang="es-ES"/>
              <a:t>causar un cambio</a:t>
            </a:r>
            <a:r>
              <a:rPr lang="es-ES" altLang="es-ES"/>
              <a:t> (bioquímicos)</a:t>
            </a:r>
            <a:r>
              <a:rPr lang="en-US" altLang="es-ES"/>
              <a:t> </a:t>
            </a:r>
            <a:endParaRPr lang="es-ES" altLang="es-ES"/>
          </a:p>
          <a:p>
            <a:pPr eaLnBrk="1" hangingPunct="1"/>
            <a:endParaRPr lang="es-ES" altLang="es-ES"/>
          </a:p>
          <a:p>
            <a:pPr eaLnBrk="1" hangingPunct="1"/>
            <a:r>
              <a:rPr lang="es-ES" altLang="es-ES"/>
              <a:t>Los cambios en la energía están relacionados con cambios en la materia</a:t>
            </a:r>
          </a:p>
          <a:p>
            <a:pPr eaLnBrk="1" hangingPunct="1"/>
            <a:endParaRPr lang="en-US" altLang="es-ES"/>
          </a:p>
          <a:p>
            <a:pPr eaLnBrk="1" hangingPunct="1"/>
            <a:r>
              <a:rPr lang="en-US" altLang="es-ES"/>
              <a:t>Sistema biológico:</a:t>
            </a:r>
          </a:p>
          <a:p>
            <a:pPr eaLnBrk="1" hangingPunct="1"/>
            <a:endParaRPr lang="en-US" altLang="es-ES"/>
          </a:p>
          <a:p>
            <a:pPr eaLnBrk="1" hangingPunct="1">
              <a:buFontTx/>
              <a:buChar char="-"/>
            </a:pPr>
            <a:r>
              <a:rPr lang="en-US" altLang="es-ES"/>
              <a:t>energía de movimiento: energía cinética (puede hacer trabajo</a:t>
            </a:r>
            <a:r>
              <a:rPr lang="es-ES" altLang="es-ES"/>
              <a:t>, ej. Calor, luz, mecánica, eléctrica)</a:t>
            </a:r>
            <a:r>
              <a:rPr lang="en-US" altLang="es-ES"/>
              <a:t> </a:t>
            </a:r>
          </a:p>
          <a:p>
            <a:pPr eaLnBrk="1" hangingPunct="1">
              <a:buFontTx/>
              <a:buChar char="-"/>
            </a:pPr>
            <a:endParaRPr lang="en-US" altLang="es-ES"/>
          </a:p>
          <a:p>
            <a:pPr eaLnBrk="1" hangingPunct="1"/>
            <a:r>
              <a:rPr lang="en-US" altLang="es-ES" b="1"/>
              <a:t>-</a:t>
            </a:r>
            <a:r>
              <a:rPr lang="en-US" altLang="es-ES"/>
              <a:t>energía de estado o de posición: energía potencial (almacenada en las uniones químicas</a:t>
            </a:r>
            <a:r>
              <a:rPr lang="es-ES" altLang="es-ES"/>
              <a:t>, gradiente de concentración, potencial eléctrico)</a:t>
            </a:r>
            <a:endParaRPr lang="en-US" altLang="es-ES" b="1"/>
          </a:p>
          <a:p>
            <a:pPr eaLnBrk="1" hangingPunct="1"/>
            <a:endParaRPr lang="en-US" altLang="es-E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Rectángulo"/>
          <p:cNvSpPr>
            <a:spLocks noChangeArrowheads="1"/>
          </p:cNvSpPr>
          <p:nvPr/>
        </p:nvSpPr>
        <p:spPr bwMode="auto">
          <a:xfrm>
            <a:off x="457200" y="152400"/>
            <a:ext cx="8229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s-ES" sz="3200" b="1"/>
              <a:t>Transformaciones de la energía: Leyes de la termodinámica</a:t>
            </a:r>
            <a:r>
              <a:rPr lang="es-ES" altLang="es-ES" sz="3200" b="1"/>
              <a:t> </a:t>
            </a:r>
          </a:p>
          <a:p>
            <a:pPr algn="ctr" eaLnBrk="1" hangingPunct="1"/>
            <a:r>
              <a:rPr lang="es-ES" altLang="es-ES"/>
              <a:t>Pueden</a:t>
            </a:r>
            <a:r>
              <a:rPr lang="en-US" altLang="es-ES"/>
              <a:t> aplica</a:t>
            </a:r>
            <a:r>
              <a:rPr lang="es-ES" altLang="es-ES"/>
              <a:t>rse</a:t>
            </a:r>
            <a:r>
              <a:rPr lang="en-US" altLang="es-ES"/>
              <a:t> a los organismos vivos</a:t>
            </a:r>
            <a:endParaRPr lang="en-US" altLang="es-ES" b="1"/>
          </a:p>
          <a:p>
            <a:pPr eaLnBrk="1" hangingPunct="1"/>
            <a:endParaRPr lang="en-US" altLang="es-ES"/>
          </a:p>
        </p:txBody>
      </p:sp>
      <p:pic>
        <p:nvPicPr>
          <p:cNvPr id="7171" name="Imagen 1"/>
          <p:cNvPicPr>
            <a:picLocks noChangeAspect="1"/>
          </p:cNvPicPr>
          <p:nvPr/>
        </p:nvPicPr>
        <p:blipFill>
          <a:blip r:embed="rId2">
            <a:extLst>
              <a:ext uri="{28A0092B-C50C-407E-A947-70E740481C1C}">
                <a14:useLocalDpi xmlns:a14="http://schemas.microsoft.com/office/drawing/2010/main" val="0"/>
              </a:ext>
            </a:extLst>
          </a:blip>
          <a:srcRect l="16666" t="20355" r="14166" b="58894"/>
          <a:stretch>
            <a:fillRect/>
          </a:stretch>
        </p:blipFill>
        <p:spPr bwMode="auto">
          <a:xfrm>
            <a:off x="2832100" y="1752600"/>
            <a:ext cx="632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1 Rectángulo"/>
          <p:cNvSpPr>
            <a:spLocks noChangeArrowheads="1"/>
          </p:cNvSpPr>
          <p:nvPr/>
        </p:nvSpPr>
        <p:spPr bwMode="auto">
          <a:xfrm>
            <a:off x="-22225" y="1752600"/>
            <a:ext cx="29940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Tx/>
              <a:buChar char="-"/>
            </a:pPr>
            <a:r>
              <a:rPr lang="en-US" altLang="es-ES"/>
              <a:t> </a:t>
            </a:r>
            <a:r>
              <a:rPr lang="en-US" altLang="es-ES" u="sng"/>
              <a:t>1ra ley</a:t>
            </a:r>
            <a:r>
              <a:rPr lang="en-US" altLang="es-ES"/>
              <a:t>: la energía no se crea ni se destruye, se transforma</a:t>
            </a:r>
          </a:p>
          <a:p>
            <a:pPr eaLnBrk="1" hangingPunct="1">
              <a:buFontTx/>
              <a:buChar char="-"/>
            </a:pPr>
            <a:endParaRPr lang="en-US" altLang="es-ES"/>
          </a:p>
          <a:p>
            <a:pPr eaLnBrk="1" hangingPunct="1"/>
            <a:r>
              <a:rPr lang="en-US" altLang="es-ES"/>
              <a:t>- </a:t>
            </a:r>
            <a:r>
              <a:rPr lang="en-US" altLang="es-ES" u="sng"/>
              <a:t>2da ley</a:t>
            </a:r>
            <a:r>
              <a:rPr lang="en-US" altLang="es-ES"/>
              <a:t>: las transformaciones de la energía disminuyen la cantidad de energía disponible para hacer trabajo (G) y aumentan el desorden</a:t>
            </a:r>
            <a:r>
              <a:rPr lang="es-ES" altLang="es-ES"/>
              <a:t> </a:t>
            </a:r>
            <a:r>
              <a:rPr lang="en-US" altLang="es-ES"/>
              <a:t>(entropía</a:t>
            </a:r>
            <a:r>
              <a:rPr lang="es-ES" altLang="es-ES"/>
              <a:t>, S</a:t>
            </a:r>
            <a:r>
              <a:rPr lang="en-US" altLang="es-ES"/>
              <a:t>)</a:t>
            </a:r>
          </a:p>
          <a:p>
            <a:pPr eaLnBrk="1" hangingPunct="1"/>
            <a:r>
              <a:rPr lang="es-ES" altLang="es-ES"/>
              <a:t>(energía no utilizable)</a:t>
            </a:r>
            <a:endParaRPr lang="en-US" altLang="es-ES"/>
          </a:p>
        </p:txBody>
      </p:sp>
      <p:pic>
        <p:nvPicPr>
          <p:cNvPr id="7173" name="Imagen 4"/>
          <p:cNvPicPr>
            <a:picLocks noChangeAspect="1"/>
          </p:cNvPicPr>
          <p:nvPr/>
        </p:nvPicPr>
        <p:blipFill>
          <a:blip r:embed="rId2">
            <a:extLst>
              <a:ext uri="{28A0092B-C50C-407E-A947-70E740481C1C}">
                <a14:useLocalDpi xmlns:a14="http://schemas.microsoft.com/office/drawing/2010/main" val="0"/>
              </a:ext>
            </a:extLst>
          </a:blip>
          <a:srcRect l="16666" t="41106" r="16911" b="11627"/>
          <a:stretch>
            <a:fillRect/>
          </a:stretch>
        </p:blipFill>
        <p:spPr bwMode="auto">
          <a:xfrm>
            <a:off x="2984500" y="3513138"/>
            <a:ext cx="607377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2 CuadroTexto"/>
          <p:cNvSpPr txBox="1">
            <a:spLocks noChangeArrowheads="1"/>
          </p:cNvSpPr>
          <p:nvPr/>
        </p:nvSpPr>
        <p:spPr bwMode="auto">
          <a:xfrm>
            <a:off x="1639987" y="455057"/>
            <a:ext cx="5330626" cy="1477328"/>
          </a:xfrm>
          <a:prstGeom prst="rect">
            <a:avLst/>
          </a:prstGeom>
          <a:noFill/>
          <a:ln w="38100" cap="rnd">
            <a:gradFill flip="none" rotWithShape="1">
              <a:gsLst>
                <a:gs pos="0">
                  <a:srgbClr val="03D4A8"/>
                </a:gs>
                <a:gs pos="25000">
                  <a:srgbClr val="21D6E0"/>
                </a:gs>
                <a:gs pos="75000">
                  <a:srgbClr val="0087E6"/>
                </a:gs>
                <a:gs pos="100000">
                  <a:srgbClr val="005CBF"/>
                </a:gs>
              </a:gsLst>
              <a:lin ang="5400000" scaled="0"/>
              <a:tileRect r="-100000" b="-100000"/>
            </a:gra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pPr eaLnBrk="1" hangingPunct="1">
              <a:defRPr/>
            </a:pPr>
            <a:r>
              <a:rPr lang="es-ES" altLang="es-ES" sz="2000" dirty="0"/>
              <a:t>La energía total la denominamos entalpía (H)</a:t>
            </a:r>
          </a:p>
          <a:p>
            <a:pPr eaLnBrk="1" hangingPunct="1">
              <a:defRPr/>
            </a:pPr>
            <a:r>
              <a:rPr lang="es-ES" altLang="es-ES" sz="1800" dirty="0"/>
              <a:t>Energía total = energía utilizable + energía no utilizable</a:t>
            </a:r>
          </a:p>
          <a:p>
            <a:pPr eaLnBrk="1" hangingPunct="1">
              <a:spcBef>
                <a:spcPct val="50000"/>
              </a:spcBef>
              <a:defRPr/>
            </a:pPr>
            <a:r>
              <a:rPr lang="es-ES" altLang="es-ES" sz="1800" dirty="0"/>
              <a:t>H = G + TS (temperatura * entropía)</a:t>
            </a:r>
          </a:p>
          <a:p>
            <a:pPr eaLnBrk="1" hangingPunct="1">
              <a:defRPr/>
            </a:pPr>
            <a:r>
              <a:rPr lang="el-GR" altLang="es-ES" sz="2000" dirty="0"/>
              <a:t>Δ</a:t>
            </a:r>
            <a:r>
              <a:rPr lang="es-ES" altLang="es-ES" sz="2000" dirty="0"/>
              <a:t>G en una reacción química: </a:t>
            </a:r>
            <a:r>
              <a:rPr lang="es-ES" altLang="es-ES" sz="2000" dirty="0" err="1"/>
              <a:t>G</a:t>
            </a:r>
            <a:r>
              <a:rPr lang="es-ES" altLang="es-ES" sz="2000" baseline="-25000" dirty="0" err="1"/>
              <a:t>p</a:t>
            </a:r>
            <a:r>
              <a:rPr lang="es-ES" altLang="es-ES" sz="2000" dirty="0"/>
              <a:t> – G</a:t>
            </a:r>
            <a:r>
              <a:rPr lang="es-ES" altLang="es-ES" sz="2000" baseline="-25000" dirty="0"/>
              <a:t>r </a:t>
            </a:r>
            <a:r>
              <a:rPr lang="es-ES" altLang="es-ES" sz="2000" dirty="0"/>
              <a:t>= </a:t>
            </a:r>
            <a:r>
              <a:rPr lang="el-GR" altLang="es-ES" sz="2000" dirty="0"/>
              <a:t>Δ</a:t>
            </a:r>
            <a:r>
              <a:rPr lang="es-ES" altLang="es-ES" sz="2000" dirty="0"/>
              <a:t>H – T</a:t>
            </a:r>
            <a:r>
              <a:rPr lang="el-GR" altLang="es-ES" sz="2000" dirty="0"/>
              <a:t>Δ</a:t>
            </a:r>
            <a:r>
              <a:rPr lang="es-ES" altLang="es-ES" sz="2000" dirty="0"/>
              <a:t>S</a:t>
            </a:r>
          </a:p>
          <a:p>
            <a:pPr eaLnBrk="1" hangingPunct="1">
              <a:defRPr/>
            </a:pPr>
            <a:endParaRPr lang="es-ES" altLang="es-ES" sz="500" dirty="0"/>
          </a:p>
        </p:txBody>
      </p:sp>
      <p:grpSp>
        <p:nvGrpSpPr>
          <p:cNvPr id="8197" name="1 Grupo"/>
          <p:cNvGrpSpPr>
            <a:grpSpLocks/>
          </p:cNvGrpSpPr>
          <p:nvPr/>
        </p:nvGrpSpPr>
        <p:grpSpPr bwMode="auto">
          <a:xfrm>
            <a:off x="1219200" y="1981200"/>
            <a:ext cx="6378575" cy="3446463"/>
            <a:chOff x="1219200" y="1981200"/>
            <a:chExt cx="6378178" cy="3447097"/>
          </a:xfrm>
        </p:grpSpPr>
        <p:pic>
          <p:nvPicPr>
            <p:cNvPr id="8204" name="Picture 2" descr="http://bcs.whfreeman.com/thelifewire8e/content/cat_010/f06003.jpg"/>
            <p:cNvPicPr>
              <a:picLocks noChangeAspect="1" noChangeArrowheads="1"/>
            </p:cNvPicPr>
            <p:nvPr/>
          </p:nvPicPr>
          <p:blipFill>
            <a:blip r:embed="rId2">
              <a:extLst>
                <a:ext uri="{28A0092B-C50C-407E-A947-70E740481C1C}">
                  <a14:useLocalDpi xmlns:a14="http://schemas.microsoft.com/office/drawing/2010/main" val="0"/>
                </a:ext>
              </a:extLst>
            </a:blip>
            <a:srcRect t="6152" b="14342"/>
            <a:stretch>
              <a:fillRect/>
            </a:stretch>
          </p:blipFill>
          <p:spPr bwMode="auto">
            <a:xfrm>
              <a:off x="1219200" y="1981200"/>
              <a:ext cx="6003131" cy="344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3 CuadroTexto"/>
            <p:cNvSpPr txBox="1">
              <a:spLocks noChangeArrowheads="1"/>
            </p:cNvSpPr>
            <p:nvPr/>
          </p:nvSpPr>
          <p:spPr bwMode="auto">
            <a:xfrm>
              <a:off x="5039915" y="2438400"/>
              <a:ext cx="2286000" cy="584775"/>
            </a:xfrm>
            <a:prstGeom prst="rect">
              <a:avLst/>
            </a:prstGeom>
            <a:noFill/>
            <a:ln w="38100" cap="rnd">
              <a:gradFill>
                <a:gsLst>
                  <a:gs pos="0">
                    <a:srgbClr val="03D4A8"/>
                  </a:gs>
                  <a:gs pos="25000">
                    <a:srgbClr val="21D6E0"/>
                  </a:gs>
                  <a:gs pos="75000">
                    <a:srgbClr val="0087E6"/>
                  </a:gs>
                  <a:gs pos="100000">
                    <a:srgbClr val="005CBF"/>
                  </a:gs>
                </a:gsLst>
                <a:lin ang="5400000" scaled="0"/>
              </a:gra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pPr algn="ctr" eaLnBrk="1" hangingPunct="1">
                <a:defRPr/>
              </a:pPr>
              <a:r>
                <a:rPr lang="es-ES" altLang="es-ES" sz="1600" dirty="0"/>
                <a:t>Reacciones espontáneas</a:t>
              </a:r>
            </a:p>
            <a:p>
              <a:pPr algn="ctr" eaLnBrk="1" hangingPunct="1">
                <a:defRPr/>
              </a:pPr>
              <a:r>
                <a:rPr lang="el-GR" altLang="es-ES" sz="1600" dirty="0"/>
                <a:t>Δ</a:t>
              </a:r>
              <a:r>
                <a:rPr lang="es-ES" altLang="es-ES" sz="1600" dirty="0"/>
                <a:t>G &lt; 0</a:t>
              </a:r>
            </a:p>
          </p:txBody>
        </p:sp>
        <p:sp>
          <p:nvSpPr>
            <p:cNvPr id="6149" name="4 CuadroTexto"/>
            <p:cNvSpPr txBox="1">
              <a:spLocks noChangeArrowheads="1"/>
            </p:cNvSpPr>
            <p:nvPr/>
          </p:nvSpPr>
          <p:spPr bwMode="auto">
            <a:xfrm>
              <a:off x="5039915" y="4572000"/>
              <a:ext cx="2557463" cy="581025"/>
            </a:xfrm>
            <a:prstGeom prst="rect">
              <a:avLst/>
            </a:prstGeom>
            <a:noFill/>
            <a:ln w="38100" cap="rnd">
              <a:gradFill>
                <a:gsLst>
                  <a:gs pos="0">
                    <a:srgbClr val="03D4A8"/>
                  </a:gs>
                  <a:gs pos="25000">
                    <a:srgbClr val="21D6E0"/>
                  </a:gs>
                  <a:gs pos="75000">
                    <a:srgbClr val="0087E6"/>
                  </a:gs>
                  <a:gs pos="100000">
                    <a:srgbClr val="005CBF"/>
                  </a:gs>
                </a:gsLst>
                <a:lin ang="5400000" scaled="0"/>
              </a:gradFill>
            </a:ln>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hangingPunct="0">
                <a:defRPr sz="2000">
                  <a:solidFill>
                    <a:schemeClr val="tx1"/>
                  </a:solidFill>
                  <a:latin typeface="Times New Roman" pitchFamily="18" charset="0"/>
                </a:defRPr>
              </a:lvl6pPr>
              <a:lvl7pPr eaLnBrk="0" hangingPunct="0">
                <a:defRPr sz="2000">
                  <a:solidFill>
                    <a:schemeClr val="tx1"/>
                  </a:solidFill>
                  <a:latin typeface="Times New Roman" pitchFamily="18" charset="0"/>
                </a:defRPr>
              </a:lvl7pPr>
              <a:lvl8pPr eaLnBrk="0" hangingPunct="0">
                <a:defRPr sz="2000">
                  <a:solidFill>
                    <a:schemeClr val="tx1"/>
                  </a:solidFill>
                  <a:latin typeface="Times New Roman" pitchFamily="18" charset="0"/>
                </a:defRPr>
              </a:lvl8pPr>
              <a:lvl9pPr eaLnBrk="0" hangingPunct="0">
                <a:defRPr sz="2000">
                  <a:solidFill>
                    <a:schemeClr val="tx1"/>
                  </a:solidFill>
                  <a:latin typeface="Times New Roman" pitchFamily="18" charset="0"/>
                </a:defRPr>
              </a:lvl9pPr>
            </a:lstStyle>
            <a:p>
              <a:pPr algn="ctr" eaLnBrk="1" hangingPunct="1">
                <a:defRPr/>
              </a:pPr>
              <a:r>
                <a:rPr lang="es-ES" altLang="es-ES" sz="1600" dirty="0"/>
                <a:t>Reacciones NO espontáneas</a:t>
              </a:r>
            </a:p>
            <a:p>
              <a:pPr algn="ctr" eaLnBrk="1" hangingPunct="1">
                <a:defRPr/>
              </a:pPr>
              <a:r>
                <a:rPr lang="el-GR" altLang="es-ES" sz="1600" dirty="0"/>
                <a:t>Δ</a:t>
              </a:r>
              <a:r>
                <a:rPr lang="es-ES" altLang="es-ES" sz="1600" dirty="0"/>
                <a:t>G &gt; 0</a:t>
              </a:r>
            </a:p>
          </p:txBody>
        </p:sp>
      </p:grpSp>
      <p:sp>
        <p:nvSpPr>
          <p:cNvPr id="8198" name="Text Box 6"/>
          <p:cNvSpPr txBox="1">
            <a:spLocks noChangeArrowheads="1"/>
          </p:cNvSpPr>
          <p:nvPr/>
        </p:nvSpPr>
        <p:spPr bwMode="auto">
          <a:xfrm>
            <a:off x="762000" y="76200"/>
            <a:ext cx="735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ES" altLang="es-ES" sz="1800"/>
              <a:t>Nos vamos a centrar en las reacciones químicas de los seres vivos</a:t>
            </a:r>
            <a:endParaRPr lang="en-US" altLang="es-ES" sz="1800"/>
          </a:p>
        </p:txBody>
      </p:sp>
      <p:sp>
        <p:nvSpPr>
          <p:cNvPr id="8199" name="1 Rectángulo"/>
          <p:cNvSpPr>
            <a:spLocks noChangeArrowheads="1"/>
          </p:cNvSpPr>
          <p:nvPr/>
        </p:nvSpPr>
        <p:spPr bwMode="auto">
          <a:xfrm>
            <a:off x="938213" y="5572125"/>
            <a:ext cx="39020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s-ES" altLang="es-ES" sz="1600"/>
              <a:t>El cambio de energía libre de una reacción química (</a:t>
            </a:r>
            <a:r>
              <a:rPr lang="el-GR" altLang="es-ES" sz="1600"/>
              <a:t>Δ</a:t>
            </a:r>
            <a:r>
              <a:rPr lang="es-ES" altLang="es-ES" sz="1600"/>
              <a:t>G) determina su punto de equilibrio al cual las reacciones en ambos sentidos ocurren a una misma velocidad </a:t>
            </a:r>
          </a:p>
        </p:txBody>
      </p:sp>
      <p:grpSp>
        <p:nvGrpSpPr>
          <p:cNvPr id="8200" name="14 Grupo"/>
          <p:cNvGrpSpPr>
            <a:grpSpLocks/>
          </p:cNvGrpSpPr>
          <p:nvPr/>
        </p:nvGrpSpPr>
        <p:grpSpPr bwMode="auto">
          <a:xfrm>
            <a:off x="4876800" y="5716588"/>
            <a:ext cx="2438400" cy="923925"/>
            <a:chOff x="4876800" y="5716488"/>
            <a:chExt cx="2438400" cy="923330"/>
          </a:xfrm>
        </p:grpSpPr>
        <p:sp>
          <p:nvSpPr>
            <p:cNvPr id="8201" name="1 Rectángulo"/>
            <p:cNvSpPr>
              <a:spLocks noChangeArrowheads="1"/>
            </p:cNvSpPr>
            <p:nvPr/>
          </p:nvSpPr>
          <p:spPr bwMode="auto">
            <a:xfrm>
              <a:off x="4876800" y="5716488"/>
              <a:ext cx="2438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endParaRPr lang="es-ES" altLang="es-ES" sz="1800"/>
            </a:p>
            <a:p>
              <a:pPr eaLnBrk="1" hangingPunct="1"/>
              <a:r>
                <a:rPr lang="es-ES" altLang="es-ES" sz="1800"/>
                <a:t>A + B 		C</a:t>
              </a:r>
            </a:p>
            <a:p>
              <a:pPr eaLnBrk="1" hangingPunct="1"/>
              <a:endParaRPr lang="es-ES" altLang="es-ES" sz="1800"/>
            </a:p>
          </p:txBody>
        </p:sp>
        <p:cxnSp>
          <p:nvCxnSpPr>
            <p:cNvPr id="4" name="3 Conector recto de flecha"/>
            <p:cNvCxnSpPr/>
            <p:nvPr/>
          </p:nvCxnSpPr>
          <p:spPr>
            <a:xfrm>
              <a:off x="5721350" y="6171807"/>
              <a:ext cx="90805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a:off x="5856288" y="6247958"/>
              <a:ext cx="620712" cy="0"/>
            </a:xfrm>
            <a:prstGeom prst="straightConnector1">
              <a:avLst/>
            </a:prstGeom>
            <a:ln w="2222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2046</TotalTime>
  <Words>1476</Words>
  <Application>Microsoft Office PowerPoint</Application>
  <PresentationFormat>Presentación en pantalla (4:3)</PresentationFormat>
  <Paragraphs>269</Paragraphs>
  <Slides>40</Slides>
  <Notes>14</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40</vt:i4>
      </vt:variant>
    </vt:vector>
  </HeadingPairs>
  <TitlesOfParts>
    <vt:vector size="48" baseType="lpstr">
      <vt:lpstr>Arial</vt:lpstr>
      <vt:lpstr>Book Antiqua</vt:lpstr>
      <vt:lpstr>Calibri</vt:lpstr>
      <vt:lpstr>Symbol</vt:lpstr>
      <vt:lpstr>Tahoma</vt:lpstr>
      <vt:lpstr>Times New Roman</vt:lpstr>
      <vt:lpstr>Diseño predeterminado</vt:lpstr>
      <vt:lpstr>1_Diseño predeterminado</vt:lpstr>
      <vt:lpstr>Presentación de PowerPoint</vt:lpstr>
      <vt:lpstr>¿Cuál es el conflicto?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UNSAM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Viviana Malirat</cp:lastModifiedBy>
  <cp:revision>311</cp:revision>
  <dcterms:created xsi:type="dcterms:W3CDTF">2011-03-31T16:11:16Z</dcterms:created>
  <dcterms:modified xsi:type="dcterms:W3CDTF">2018-08-30T20:17:01Z</dcterms:modified>
</cp:coreProperties>
</file>