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4D0C-80C1-4EC9-B271-D035BC7E7300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446B7C2-7007-45F8-9B38-0E5005B1B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13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4D0C-80C1-4EC9-B271-D035BC7E7300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46B7C2-7007-45F8-9B38-0E5005B1B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28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4D0C-80C1-4EC9-B271-D035BC7E7300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46B7C2-7007-45F8-9B38-0E5005B1BFE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78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4D0C-80C1-4EC9-B271-D035BC7E7300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46B7C2-7007-45F8-9B38-0E5005B1B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54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4D0C-80C1-4EC9-B271-D035BC7E7300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46B7C2-7007-45F8-9B38-0E5005B1BFE5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265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4D0C-80C1-4EC9-B271-D035BC7E7300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46B7C2-7007-45F8-9B38-0E5005B1B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570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4D0C-80C1-4EC9-B271-D035BC7E7300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B7C2-7007-45F8-9B38-0E5005B1B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681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4D0C-80C1-4EC9-B271-D035BC7E7300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B7C2-7007-45F8-9B38-0E5005B1B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36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4D0C-80C1-4EC9-B271-D035BC7E7300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B7C2-7007-45F8-9B38-0E5005B1B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12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4D0C-80C1-4EC9-B271-D035BC7E7300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46B7C2-7007-45F8-9B38-0E5005B1B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37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4D0C-80C1-4EC9-B271-D035BC7E7300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46B7C2-7007-45F8-9B38-0E5005B1B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52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4D0C-80C1-4EC9-B271-D035BC7E7300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46B7C2-7007-45F8-9B38-0E5005B1B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01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4D0C-80C1-4EC9-B271-D035BC7E7300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B7C2-7007-45F8-9B38-0E5005B1B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24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4D0C-80C1-4EC9-B271-D035BC7E7300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B7C2-7007-45F8-9B38-0E5005B1B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4D0C-80C1-4EC9-B271-D035BC7E7300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B7C2-7007-45F8-9B38-0E5005B1B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33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4D0C-80C1-4EC9-B271-D035BC7E7300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46B7C2-7007-45F8-9B38-0E5005B1B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65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04D0C-80C1-4EC9-B271-D035BC7E7300}" type="datetimeFigureOut">
              <a:rPr lang="pt-BR" smtClean="0"/>
              <a:t>25/07/2021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446B7C2-7007-45F8-9B38-0E5005B1BF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6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8F6B6-E261-40E6-9501-1747ED832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Girlfriend’s</a:t>
            </a:r>
            <a:r>
              <a:rPr lang="pt-BR" dirty="0"/>
              <a:t> new </a:t>
            </a:r>
            <a:r>
              <a:rPr lang="pt-BR" dirty="0" err="1"/>
              <a:t>apartment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0F0CFA-2111-4E93-8E14-0497C320C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Capstone</a:t>
            </a:r>
            <a:r>
              <a:rPr lang="pt-BR" dirty="0"/>
              <a:t> Project – IBM Data Science </a:t>
            </a:r>
            <a:r>
              <a:rPr lang="pt-BR" dirty="0" err="1"/>
              <a:t>course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01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29830-8265-46D7-BA6C-50050E67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Results</a:t>
            </a:r>
            <a:r>
              <a:rPr lang="pt-BR" dirty="0"/>
              <a:t> – Transit time </a:t>
            </a:r>
            <a:r>
              <a:rPr lang="pt-BR" dirty="0" err="1"/>
              <a:t>vs</a:t>
            </a:r>
            <a:r>
              <a:rPr lang="pt-BR" dirty="0"/>
              <a:t> Total </a:t>
            </a:r>
            <a:r>
              <a:rPr lang="pt-BR" dirty="0" err="1"/>
              <a:t>cost</a:t>
            </a:r>
            <a:r>
              <a:rPr lang="pt-BR" dirty="0"/>
              <a:t> </a:t>
            </a:r>
            <a:r>
              <a:rPr lang="pt-BR" dirty="0" err="1"/>
              <a:t>scatter</a:t>
            </a:r>
            <a:r>
              <a:rPr lang="pt-BR" dirty="0"/>
              <a:t> </a:t>
            </a:r>
            <a:r>
              <a:rPr lang="pt-BR" dirty="0" err="1"/>
              <a:t>plot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75612CF-4ACD-452C-8A27-5704D6758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083" y="1905000"/>
            <a:ext cx="6340618" cy="4760253"/>
          </a:xfrm>
        </p:spPr>
      </p:pic>
    </p:spTree>
    <p:extLst>
      <p:ext uri="{BB962C8B-B14F-4D97-AF65-F5344CB8AC3E}">
        <p14:creationId xmlns:p14="http://schemas.microsoft.com/office/powerpoint/2010/main" val="302638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3D6BD-7E2C-4C17-87FE-7420BD82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Results</a:t>
            </a:r>
            <a:r>
              <a:rPr lang="pt-BR" dirty="0"/>
              <a:t> – </a:t>
            </a:r>
            <a:r>
              <a:rPr lang="pt-BR" dirty="0" err="1"/>
              <a:t>Chosen</a:t>
            </a:r>
            <a:r>
              <a:rPr lang="pt-BR" dirty="0"/>
              <a:t> Candidates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78BEB29-AA79-4188-880B-6ED182299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61" y="1503284"/>
            <a:ext cx="7696032" cy="5261499"/>
          </a:xfrm>
        </p:spPr>
      </p:pic>
    </p:spTree>
    <p:extLst>
      <p:ext uri="{BB962C8B-B14F-4D97-AF65-F5344CB8AC3E}">
        <p14:creationId xmlns:p14="http://schemas.microsoft.com/office/powerpoint/2010/main" val="288601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73DF1-1D5D-40A7-A90D-278167A0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Results</a:t>
            </a:r>
            <a:r>
              <a:rPr lang="pt-BR" dirty="0"/>
              <a:t> – </a:t>
            </a:r>
            <a:r>
              <a:rPr lang="pt-BR" dirty="0" err="1"/>
              <a:t>Chosen</a:t>
            </a:r>
            <a:r>
              <a:rPr lang="pt-BR" dirty="0"/>
              <a:t> Candidates top 5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559BE05-7E1B-4DAC-ACFB-9516FCC9E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20" y="1450019"/>
            <a:ext cx="8226160" cy="5083945"/>
          </a:xfrm>
        </p:spPr>
      </p:pic>
    </p:spTree>
    <p:extLst>
      <p:ext uri="{BB962C8B-B14F-4D97-AF65-F5344CB8AC3E}">
        <p14:creationId xmlns:p14="http://schemas.microsoft.com/office/powerpoint/2010/main" val="196436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9C923-0900-47D7-8969-B9FCC5B0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BEF214-40FC-451B-AC02-CD3CC891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From</a:t>
            </a:r>
            <a:r>
              <a:rPr lang="pt-BR" dirty="0"/>
              <a:t> over 4200 </a:t>
            </a:r>
            <a:r>
              <a:rPr lang="pt-BR" dirty="0" err="1"/>
              <a:t>apartments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algorithm</a:t>
            </a:r>
            <a:r>
              <a:rPr lang="pt-BR" dirty="0"/>
              <a:t> </a:t>
            </a:r>
            <a:r>
              <a:rPr lang="pt-BR" dirty="0" err="1"/>
              <a:t>resulted</a:t>
            </a:r>
            <a:r>
              <a:rPr lang="pt-BR" dirty="0"/>
              <a:t> in 16 candidates</a:t>
            </a:r>
          </a:p>
          <a:p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requirements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met</a:t>
            </a:r>
            <a:endParaRPr lang="pt-BR" dirty="0"/>
          </a:p>
          <a:p>
            <a:r>
              <a:rPr lang="pt-BR" dirty="0"/>
              <a:t>The candidates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same</a:t>
            </a:r>
            <a:r>
              <a:rPr lang="pt-BR" dirty="0"/>
              <a:t> cluster </a:t>
            </a:r>
            <a:r>
              <a:rPr lang="pt-BR" dirty="0" err="1"/>
              <a:t>clearly</a:t>
            </a:r>
            <a:r>
              <a:rPr lang="pt-BR" dirty="0"/>
              <a:t> </a:t>
            </a:r>
            <a:r>
              <a:rPr lang="pt-BR" dirty="0" err="1"/>
              <a:t>share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same</a:t>
            </a:r>
            <a:r>
              <a:rPr lang="pt-BR" dirty="0"/>
              <a:t> </a:t>
            </a:r>
            <a:r>
              <a:rPr lang="pt-BR" dirty="0" err="1"/>
              <a:t>characteristics</a:t>
            </a:r>
            <a:r>
              <a:rPr lang="pt-BR" dirty="0"/>
              <a:t>. </a:t>
            </a:r>
          </a:p>
          <a:p>
            <a:r>
              <a:rPr lang="pt-BR" dirty="0"/>
              <a:t>Transit times </a:t>
            </a:r>
            <a:r>
              <a:rPr lang="pt-BR" dirty="0" err="1"/>
              <a:t>of</a:t>
            </a:r>
            <a:r>
              <a:rPr lang="pt-BR" dirty="0"/>
              <a:t> 60 minutes </a:t>
            </a:r>
          </a:p>
          <a:p>
            <a:r>
              <a:rPr lang="en-US" dirty="0"/>
              <a:t>The final decision on the optimal apartment will be made by the client's preferences.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734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B6A75-ADAE-4EB0-B2E5-F3A59A88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São Paulo Real </a:t>
            </a:r>
            <a:r>
              <a:rPr lang="pt-BR" dirty="0" err="1"/>
              <a:t>Estate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87D76B-E660-4AA5-B131-61627CAD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pandemic has caused several changes to our society.</a:t>
            </a:r>
          </a:p>
          <a:p>
            <a:r>
              <a:rPr lang="en-US" dirty="0"/>
              <a:t> One of the effects in the city of São Paulo was a sharp increase in the demand for rental properties</a:t>
            </a:r>
          </a:p>
          <a:p>
            <a:r>
              <a:rPr lang="en-US" dirty="0"/>
              <a:t>During the third trimester of 2020, there was an 18% increase in the number of searches in a popular real state website compared to the same period in 2019.</a:t>
            </a:r>
          </a:p>
          <a:p>
            <a:r>
              <a:rPr lang="en-US" dirty="0"/>
              <a:t>The number of officialized real state transactions was 336,968, a 37% increase compared to 10 years prior.</a:t>
            </a:r>
          </a:p>
          <a:p>
            <a:r>
              <a:rPr lang="en-US" dirty="0"/>
              <a:t>Our goal is to aid our client in her search for a new apartment. </a:t>
            </a:r>
          </a:p>
        </p:txBody>
      </p:sp>
    </p:spTree>
    <p:extLst>
      <p:ext uri="{BB962C8B-B14F-4D97-AF65-F5344CB8AC3E}">
        <p14:creationId xmlns:p14="http://schemas.microsoft.com/office/powerpoint/2010/main" val="254637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01F79-9836-4D8B-9164-A2A2ACA5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sources</a:t>
            </a:r>
            <a:r>
              <a:rPr lang="pt-BR" dirty="0"/>
              <a:t> – Quinto Andar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1564F4-B41F-4C2E-9482-4C013B49E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Quinto Andar is one of the most famous real state websites in São Paulo. </a:t>
            </a:r>
            <a:endParaRPr lang="pt-BR" dirty="0"/>
          </a:p>
          <a:p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filter</a:t>
            </a:r>
            <a:r>
              <a:rPr lang="pt-BR" dirty="0"/>
              <a:t> for </a:t>
            </a:r>
            <a:r>
              <a:rPr lang="pt-BR" dirty="0" err="1"/>
              <a:t>apartments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comply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followin</a:t>
            </a:r>
            <a:r>
              <a:rPr lang="pt-BR" dirty="0"/>
              <a:t> </a:t>
            </a:r>
            <a:r>
              <a:rPr lang="pt-BR" dirty="0" err="1"/>
              <a:t>requirements</a:t>
            </a:r>
            <a:r>
              <a:rPr lang="pt-BR" dirty="0"/>
              <a:t> </a:t>
            </a:r>
            <a:r>
              <a:rPr lang="pt-BR" dirty="0" err="1"/>
              <a:t>given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client</a:t>
            </a:r>
            <a:r>
              <a:rPr lang="pt-BR" dirty="0"/>
              <a:t>:</a:t>
            </a:r>
          </a:p>
          <a:p>
            <a:pPr lvl="1"/>
            <a:r>
              <a:rPr lang="en-US" dirty="0"/>
              <a:t>Total rental price (Rent + condominium fee + taxes) larger than 1000,00 BRL and lower than 2800,00 BRL.</a:t>
            </a:r>
            <a:endParaRPr lang="pt-BR" dirty="0"/>
          </a:p>
          <a:p>
            <a:pPr lvl="1"/>
            <a:r>
              <a:rPr lang="en-US" dirty="0"/>
              <a:t>Total number of bedrooms larger than 2.</a:t>
            </a:r>
            <a:endParaRPr lang="pt-BR" dirty="0"/>
          </a:p>
          <a:p>
            <a:pPr lvl="1"/>
            <a:r>
              <a:rPr lang="en-US" dirty="0"/>
              <a:t> Number of parking spots larger than 1.</a:t>
            </a:r>
            <a:endParaRPr lang="pt-BR" dirty="0"/>
          </a:p>
          <a:p>
            <a:pPr lvl="1"/>
            <a:r>
              <a:rPr lang="en-US" dirty="0"/>
              <a:t> Close to train or metro stations.</a:t>
            </a:r>
            <a:endParaRPr lang="pt-BR" dirty="0"/>
          </a:p>
          <a:p>
            <a:pPr lvl="1"/>
            <a:r>
              <a:rPr lang="pt-BR" dirty="0" err="1"/>
              <a:t>Accepts</a:t>
            </a:r>
            <a:r>
              <a:rPr lang="pt-BR" dirty="0"/>
              <a:t> pets.</a:t>
            </a:r>
          </a:p>
          <a:p>
            <a:pPr lvl="1"/>
            <a:r>
              <a:rPr lang="pt-BR" dirty="0" err="1"/>
              <a:t>Currently</a:t>
            </a:r>
            <a:r>
              <a:rPr lang="pt-BR" dirty="0"/>
              <a:t> </a:t>
            </a:r>
            <a:r>
              <a:rPr lang="pt-BR" dirty="0" err="1"/>
              <a:t>available</a:t>
            </a:r>
            <a:r>
              <a:rPr lang="pt-BR" dirty="0"/>
              <a:t>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017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3411F-6D2F-4478-9AC3-87369D59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sources</a:t>
            </a:r>
            <a:r>
              <a:rPr lang="pt-BR" dirty="0"/>
              <a:t> – </a:t>
            </a:r>
            <a:r>
              <a:rPr lang="pt-BR" dirty="0" err="1"/>
              <a:t>Foursquare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BAEFB3-8E0B-4550-B615-F1E87DA01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Foursquare is an app, which is purpose is to clients discover and share information about businesses and attractions around designated locations.</a:t>
            </a:r>
          </a:p>
          <a:p>
            <a:r>
              <a:rPr lang="en-US" dirty="0"/>
              <a:t>We obtained data on the venues surrounding each of the remaining apartments after filtering.</a:t>
            </a:r>
          </a:p>
          <a:p>
            <a:r>
              <a:rPr lang="en-US" dirty="0"/>
              <a:t>Area of 800 m around each apartment. </a:t>
            </a:r>
          </a:p>
          <a:p>
            <a:r>
              <a:rPr lang="en-US" dirty="0"/>
              <a:t>Only the venues categories are stored. </a:t>
            </a:r>
          </a:p>
          <a:p>
            <a:r>
              <a:rPr lang="en-US" dirty="0"/>
              <a:t>This data is used for clustering </a:t>
            </a:r>
            <a:r>
              <a:rPr lang="en-US" dirty="0" err="1"/>
              <a:t>apartements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849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75EA0-926D-4C21-BAED-0CCD2968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sources</a:t>
            </a:r>
            <a:r>
              <a:rPr lang="pt-BR" dirty="0"/>
              <a:t> - Google Maps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453852-5DAE-4E6B-9DC4-0F54D5816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other large cities in the world, São Paulo has problems with traffic.</a:t>
            </a:r>
          </a:p>
          <a:p>
            <a:r>
              <a:rPr lang="en-US" dirty="0"/>
              <a:t>We use Google Maps "Distance Matrix" API to calculate the transit time using public transportation from each apartment.</a:t>
            </a:r>
          </a:p>
          <a:p>
            <a:r>
              <a:rPr lang="en-US" dirty="0"/>
              <a:t>The time is calculating considering an arrival time of 9 am the next Monday to the time the code is run. </a:t>
            </a:r>
          </a:p>
          <a:p>
            <a:r>
              <a:rPr lang="en-US" dirty="0"/>
              <a:t>For this presentation July 26, 2021.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241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4C31C-9540-4EE4-94C4-1612DACF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Methodology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AE4C1-6FBE-42B7-96C8-24DED1A4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step</a:t>
            </a:r>
            <a:r>
              <a:rPr lang="pt-BR" dirty="0"/>
              <a:t> – </a:t>
            </a:r>
            <a:r>
              <a:rPr lang="pt-BR" dirty="0" err="1"/>
              <a:t>Filtering</a:t>
            </a:r>
            <a:endParaRPr lang="pt-BR" dirty="0"/>
          </a:p>
          <a:p>
            <a:pPr lvl="1"/>
            <a:r>
              <a:rPr lang="pt-BR" dirty="0" err="1"/>
              <a:t>Done</a:t>
            </a:r>
            <a:r>
              <a:rPr lang="pt-BR" dirty="0"/>
              <a:t> </a:t>
            </a:r>
            <a:r>
              <a:rPr lang="pt-BR" dirty="0" err="1"/>
              <a:t>during</a:t>
            </a:r>
            <a:r>
              <a:rPr lang="pt-BR" dirty="0"/>
              <a:t> data </a:t>
            </a:r>
            <a:r>
              <a:rPr lang="pt-BR" dirty="0" err="1"/>
              <a:t>acquisition</a:t>
            </a:r>
            <a:r>
              <a:rPr lang="pt-BR" dirty="0"/>
              <a:t>. </a:t>
            </a:r>
          </a:p>
          <a:p>
            <a:r>
              <a:rPr lang="pt-BR" dirty="0" err="1"/>
              <a:t>Clustering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K-</a:t>
            </a:r>
            <a:r>
              <a:rPr lang="pt-BR" dirty="0" err="1"/>
              <a:t>Means</a:t>
            </a:r>
            <a:r>
              <a:rPr lang="pt-BR" dirty="0"/>
              <a:t> 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apartments</a:t>
            </a:r>
            <a:r>
              <a:rPr lang="pt-BR" dirty="0"/>
              <a:t> </a:t>
            </a:r>
            <a:r>
              <a:rPr lang="pt-BR" dirty="0" err="1"/>
              <a:t>given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frequency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categories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venues</a:t>
            </a:r>
            <a:r>
              <a:rPr lang="pt-BR" dirty="0"/>
              <a:t> </a:t>
            </a:r>
            <a:r>
              <a:rPr lang="pt-BR" dirty="0" err="1"/>
              <a:t>surrouding</a:t>
            </a:r>
            <a:r>
              <a:rPr lang="pt-BR" dirty="0"/>
              <a:t>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apartment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Test </a:t>
            </a:r>
            <a:r>
              <a:rPr lang="pt-BR" dirty="0" err="1"/>
              <a:t>locations</a:t>
            </a:r>
            <a:r>
              <a:rPr lang="pt-BR" dirty="0"/>
              <a:t> are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choose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clusters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chosen</a:t>
            </a:r>
            <a:r>
              <a:rPr lang="pt-BR" dirty="0"/>
              <a:t> cluster. </a:t>
            </a:r>
          </a:p>
          <a:p>
            <a:r>
              <a:rPr lang="pt-BR" dirty="0"/>
              <a:t>Transit time </a:t>
            </a:r>
            <a:r>
              <a:rPr lang="pt-BR" dirty="0" err="1"/>
              <a:t>filtering</a:t>
            </a:r>
            <a:r>
              <a:rPr lang="pt-BR" dirty="0"/>
              <a:t> </a:t>
            </a:r>
          </a:p>
          <a:p>
            <a:pPr lvl="1"/>
            <a:r>
              <a:rPr lang="pt-BR" dirty="0" err="1"/>
              <a:t>Filter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apartments</a:t>
            </a:r>
            <a:r>
              <a:rPr lang="pt-BR" dirty="0"/>
              <a:t> </a:t>
            </a:r>
            <a:r>
              <a:rPr lang="pt-BR" dirty="0" err="1"/>
              <a:t>within</a:t>
            </a:r>
            <a:r>
              <a:rPr lang="pt-BR" dirty="0"/>
              <a:t> 60 minutes comute time. </a:t>
            </a:r>
          </a:p>
          <a:p>
            <a:pPr lvl="1"/>
            <a:endParaRPr lang="pt-BR" dirty="0"/>
          </a:p>
          <a:p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5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71745-30D4-4C99-AD26-ADD02FF3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Results</a:t>
            </a:r>
            <a:r>
              <a:rPr lang="pt-BR" dirty="0"/>
              <a:t> – Total </a:t>
            </a:r>
            <a:r>
              <a:rPr lang="pt-BR" dirty="0" err="1"/>
              <a:t>apartments</a:t>
            </a:r>
            <a:r>
              <a:rPr lang="pt-BR" dirty="0"/>
              <a:t> Map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80A975-A33C-407B-9050-FC538882D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116" y="1476652"/>
            <a:ext cx="4905102" cy="5163266"/>
          </a:xfrm>
        </p:spPr>
      </p:pic>
    </p:spTree>
    <p:extLst>
      <p:ext uri="{BB962C8B-B14F-4D97-AF65-F5344CB8AC3E}">
        <p14:creationId xmlns:p14="http://schemas.microsoft.com/office/powerpoint/2010/main" val="233405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9CC24-E48B-49E9-8A51-90EAAEAB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Results</a:t>
            </a:r>
            <a:r>
              <a:rPr lang="pt-BR" dirty="0"/>
              <a:t> – Map </a:t>
            </a:r>
            <a:r>
              <a:rPr lang="pt-BR" dirty="0" err="1"/>
              <a:t>after</a:t>
            </a:r>
            <a:r>
              <a:rPr lang="pt-BR" dirty="0"/>
              <a:t> </a:t>
            </a:r>
            <a:r>
              <a:rPr lang="pt-BR" dirty="0" err="1"/>
              <a:t>clustering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B535FC7-7C95-4B10-8DB1-ED8C22FA5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492" y="1370120"/>
            <a:ext cx="4846258" cy="5462594"/>
          </a:xfrm>
        </p:spPr>
      </p:pic>
    </p:spTree>
    <p:extLst>
      <p:ext uri="{BB962C8B-B14F-4D97-AF65-F5344CB8AC3E}">
        <p14:creationId xmlns:p14="http://schemas.microsoft.com/office/powerpoint/2010/main" val="82476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BF33C-3763-4265-8056-ADAB2000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Results</a:t>
            </a:r>
            <a:r>
              <a:rPr lang="pt-BR" dirty="0"/>
              <a:t> – Transit time </a:t>
            </a:r>
            <a:r>
              <a:rPr lang="pt-BR" dirty="0" err="1"/>
              <a:t>histogram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FC2F205-0C31-4D50-A8FC-8A700DA9D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00" y="1483203"/>
            <a:ext cx="6394799" cy="4914428"/>
          </a:xfrm>
        </p:spPr>
      </p:pic>
    </p:spTree>
    <p:extLst>
      <p:ext uri="{BB962C8B-B14F-4D97-AF65-F5344CB8AC3E}">
        <p14:creationId xmlns:p14="http://schemas.microsoft.com/office/powerpoint/2010/main" val="95187779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473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Cacho</vt:lpstr>
      <vt:lpstr>Girlfriend’s new apartment</vt:lpstr>
      <vt:lpstr>São Paulo Real Estate </vt:lpstr>
      <vt:lpstr>Data sources – Quinto Andar</vt:lpstr>
      <vt:lpstr>Data sources – Foursquare</vt:lpstr>
      <vt:lpstr>Data sources - Google Maps </vt:lpstr>
      <vt:lpstr>Methodology</vt:lpstr>
      <vt:lpstr>Results – Total apartments Map</vt:lpstr>
      <vt:lpstr>Results – Map after clustering</vt:lpstr>
      <vt:lpstr>Results – Transit time histogram</vt:lpstr>
      <vt:lpstr>Results – Transit time vs Total cost scatter plot</vt:lpstr>
      <vt:lpstr>Results – Chosen Candidates</vt:lpstr>
      <vt:lpstr>Results – Chosen Candidates top 5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Girlfriend’s new apartment</dc:title>
  <dc:creator>André Saito</dc:creator>
  <cp:lastModifiedBy>André Saito</cp:lastModifiedBy>
  <cp:revision>3</cp:revision>
  <dcterms:created xsi:type="dcterms:W3CDTF">2021-07-25T07:17:43Z</dcterms:created>
  <dcterms:modified xsi:type="dcterms:W3CDTF">2021-07-25T07:38:27Z</dcterms:modified>
</cp:coreProperties>
</file>