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 b="def" i="def"/>
      <a:tcStyle>
        <a:tcBdr/>
        <a:fill>
          <a:solidFill>
            <a:srgbClr val="E6EEED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212121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2121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24"/>
            <a:ext cx="4572000" cy="5143501"/>
          </a:xfrm>
          <a:prstGeom prst="rect">
            <a:avLst/>
          </a:prstGeom>
          <a:solidFill>
            <a:srgbClr val="3030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rgbClr val="ADADA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lab.research.google.com/drive/1Hrg2xMVRFQJGW7iwkMPtknzBZRxumUJb#scrollTo=gx58tUwzp2kX" TargetMode="Externa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investopedia.com/terms/s/startup.asp" TargetMode="External"/><Relationship Id="rId3" Type="http://schemas.openxmlformats.org/officeDocument/2006/relationships/hyperlink" Target="https://www.thebalancemoney.com/stock-market-crash-of-2008-3305535" TargetMode="External"/><Relationship Id="rId4" Type="http://schemas.openxmlformats.org/officeDocument/2006/relationships/image" Target="../media/image21.png"/><Relationship Id="rId5" Type="http://schemas.openxmlformats.org/officeDocument/2006/relationships/hyperlink" Target="https://corporatefinanceinstitute.com/resources/equities/private-equity-vs-venture-capital-vs-angel-seed/" TargetMode="External"/><Relationship Id="rId6" Type="http://schemas.openxmlformats.org/officeDocument/2006/relationships/hyperlink" Target="https://www.crunchbase.com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pp.powerbi.com/links/V6rKjdKW01?ctid=7faea9b8-0e1e-4e12-8a6d-2c462a72ee05&amp;pbi_source=linkShare&amp;bookmarkGuid=340d866e-d3c2-48ef-8f63-b10c6f46a2%207e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942400"/>
            <a:ext cx="8520602" cy="2052599"/>
          </a:xfrm>
          <a:prstGeom prst="rect">
            <a:avLst/>
          </a:prstGeom>
        </p:spPr>
        <p:txBody>
          <a:bodyPr/>
          <a:lstStyle/>
          <a:p>
            <a:pPr>
              <a:defRPr b="1" sz="4600"/>
            </a:pPr>
            <a:r>
              <a:t>Startup Investments Analysis</a:t>
            </a:r>
          </a:p>
          <a:p>
            <a:pPr algn="l">
              <a:defRPr sz="4600"/>
            </a:pPr>
            <a:r>
              <a:t> </a:t>
            </a:r>
          </a:p>
        </p:txBody>
      </p:sp>
      <p:sp>
        <p:nvSpPr>
          <p:cNvPr id="110" name="Google Shape;55;p13"/>
          <p:cNvSpPr txBox="1"/>
          <p:nvPr>
            <p:ph type="subTitle" sz="half" idx="1"/>
          </p:nvPr>
        </p:nvSpPr>
        <p:spPr>
          <a:xfrm>
            <a:off x="311699" y="2834125"/>
            <a:ext cx="8520602" cy="1408201"/>
          </a:xfrm>
          <a:prstGeom prst="rect">
            <a:avLst/>
          </a:prstGeom>
        </p:spPr>
        <p:txBody>
          <a:bodyPr/>
          <a:lstStyle/>
          <a:p>
            <a:pPr marL="0" indent="0">
              <a:defRPr sz="2400">
                <a:solidFill>
                  <a:srgbClr val="FFFFFF"/>
                </a:solidFill>
              </a:defRPr>
            </a:pPr>
            <a:r>
              <a:t>BDA 611: Visual Reporting and Communication </a:t>
            </a:r>
          </a:p>
          <a:p>
            <a:pPr marL="0" indent="0">
              <a:defRPr sz="2400">
                <a:solidFill>
                  <a:srgbClr val="FFFFFF"/>
                </a:solidFill>
              </a:defRPr>
            </a:pPr>
            <a:r>
              <a:t>Andrea Garcia Fernandez</a:t>
            </a:r>
          </a:p>
          <a:p>
            <a:pPr marL="0" indent="0">
              <a:defRPr sz="2400">
                <a:solidFill>
                  <a:srgbClr val="FFFFFF"/>
                </a:solidFill>
              </a:defRPr>
            </a:pPr>
            <a:r>
              <a:t>Mario Andres Alcaraz</a:t>
            </a:r>
          </a:p>
        </p:txBody>
      </p:sp>
      <p:pic>
        <p:nvPicPr>
          <p:cNvPr id="111" name="Google Shape;56;p13" descr="Google Shape;56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8214" y="435302"/>
            <a:ext cx="1007577" cy="100757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8754976" y="4700819"/>
            <a:ext cx="266182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18;p21"/>
          <p:cNvSpPr txBox="1"/>
          <p:nvPr>
            <p:ph type="title"/>
          </p:nvPr>
        </p:nvSpPr>
        <p:spPr>
          <a:xfrm>
            <a:off x="311699" y="2288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Venture Capital After 2008</a:t>
            </a:r>
          </a:p>
        </p:txBody>
      </p:sp>
      <p:pic>
        <p:nvPicPr>
          <p:cNvPr id="155" name="Google Shape;119;p21" descr="Google Shape;119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6325" y="1602424"/>
            <a:ext cx="2765977" cy="2635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Google Shape;120;p21" descr="Google Shape;120;p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699" y="890550"/>
            <a:ext cx="5665377" cy="3687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121;p21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26;p22"/>
          <p:cNvSpPr txBox="1"/>
          <p:nvPr>
            <p:ph type="title"/>
          </p:nvPr>
        </p:nvSpPr>
        <p:spPr>
          <a:xfrm>
            <a:off x="311699" y="2288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Seed Investments After 2008</a:t>
            </a:r>
          </a:p>
        </p:txBody>
      </p:sp>
      <p:pic>
        <p:nvPicPr>
          <p:cNvPr id="160" name="Google Shape;127;p22" descr="Google Shape;127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699" y="898125"/>
            <a:ext cx="5640175" cy="365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Google Shape;128;p22" descr="Google Shape;128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6325" y="1602424"/>
            <a:ext cx="2765977" cy="2505375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Google Shape;129;p22"/>
          <p:cNvSpPr txBox="1"/>
          <p:nvPr>
            <p:ph type="sldNum" sz="quarter" idx="2"/>
          </p:nvPr>
        </p:nvSpPr>
        <p:spPr>
          <a:xfrm>
            <a:off x="8693770" y="4700819"/>
            <a:ext cx="327388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34;p23"/>
          <p:cNvSpPr txBox="1"/>
          <p:nvPr>
            <p:ph type="title"/>
          </p:nvPr>
        </p:nvSpPr>
        <p:spPr>
          <a:xfrm>
            <a:off x="311699" y="2288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Angel Investments After 2008</a:t>
            </a:r>
          </a:p>
        </p:txBody>
      </p:sp>
      <p:pic>
        <p:nvPicPr>
          <p:cNvPr id="165" name="Google Shape;135;p23" descr="Google Shape;135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000" y="900874"/>
            <a:ext cx="5563876" cy="3652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Google Shape;136;p23" descr="Google Shape;136;p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6325" y="1576999"/>
            <a:ext cx="2765977" cy="2593226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Google Shape;137;p23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42;p24"/>
          <p:cNvSpPr txBox="1"/>
          <p:nvPr>
            <p:ph type="title"/>
          </p:nvPr>
        </p:nvSpPr>
        <p:spPr>
          <a:xfrm>
            <a:off x="311699" y="2415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Top 5 Markets after 2008</a:t>
            </a:r>
          </a:p>
        </p:txBody>
      </p:sp>
      <p:pic>
        <p:nvPicPr>
          <p:cNvPr id="170" name="Google Shape;143;p24" descr="Google Shape;143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7874" y="699474"/>
            <a:ext cx="6371751" cy="422225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Google Shape;144;p24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49;p25"/>
          <p:cNvSpPr txBox="1"/>
          <p:nvPr>
            <p:ph type="title"/>
          </p:nvPr>
        </p:nvSpPr>
        <p:spPr>
          <a:xfrm>
            <a:off x="311699" y="216100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Average Investment for Top 5 Markets After 2008</a:t>
            </a:r>
          </a:p>
        </p:txBody>
      </p:sp>
      <p:pic>
        <p:nvPicPr>
          <p:cNvPr id="174" name="Google Shape;150;p25" descr="Google Shape;150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899" y="941063"/>
            <a:ext cx="7476203" cy="3820977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Google Shape;151;p25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56;p2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Key Findings</a:t>
            </a:r>
          </a:p>
        </p:txBody>
      </p:sp>
      <p:sp>
        <p:nvSpPr>
          <p:cNvPr id="178" name="Google Shape;157;p2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buSzTx/>
              <a:buNone/>
              <a:defRPr b="1" sz="1500" u="sng">
                <a:solidFill>
                  <a:srgbClr val="FFFFFF"/>
                </a:solidFill>
              </a:defRPr>
            </a:pPr>
            <a:r>
              <a:t>2000-2014</a:t>
            </a:r>
            <a:endParaRPr sz="1700"/>
          </a:p>
          <a:p>
            <a:pPr indent="-328452">
              <a:lnSpc>
                <a:spcPct val="92000"/>
              </a:lnSpc>
              <a:spcBef>
                <a:spcPts val="1200"/>
              </a:spcBef>
              <a:buClr>
                <a:srgbClr val="FFFFFF"/>
              </a:buClr>
              <a:buSzPct val="100000"/>
              <a:defRPr sz="1500">
                <a:solidFill>
                  <a:srgbClr val="FFFFFF"/>
                </a:solidFill>
              </a:defRPr>
            </a:pPr>
            <a:r>
              <a:t>Top 3 most funded markets 2000-2014: Finance, Internet, Health-Wellness.</a:t>
            </a:r>
            <a:endParaRPr sz="1700"/>
          </a:p>
          <a:p>
            <a:pPr indent="-328452">
              <a:lnSpc>
                <a:spcPct val="92000"/>
              </a:lnSpc>
              <a:buClr>
                <a:srgbClr val="FFFFFF"/>
              </a:buClr>
              <a:buSzPct val="100000"/>
              <a:defRPr sz="1500">
                <a:solidFill>
                  <a:srgbClr val="FFFFFF"/>
                </a:solidFill>
              </a:defRPr>
            </a:pPr>
            <a:r>
              <a:t>Most funded companies: Sberbank, Clearwire, COFCO. </a:t>
            </a:r>
            <a:endParaRPr sz="1700"/>
          </a:p>
          <a:p>
            <a:pPr indent="-328452">
              <a:lnSpc>
                <a:spcPct val="92000"/>
              </a:lnSpc>
              <a:buClr>
                <a:srgbClr val="FFFFFF"/>
              </a:buClr>
              <a:buSzPct val="100000"/>
              <a:defRPr sz="1500">
                <a:solidFill>
                  <a:srgbClr val="FFFFFF"/>
                </a:solidFill>
              </a:defRPr>
            </a:pPr>
            <a:r>
              <a:t>Financial Crisis in 2008.</a:t>
            </a:r>
            <a:endParaRPr sz="1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600"/>
            </a:pPr>
            <a:endParaRPr b="1" sz="1700" u="sng">
              <a:solidFill>
                <a:srgbClr val="FFFFFF"/>
              </a:solidFill>
            </a:endParaRPr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b="1" sz="1500" u="sng">
                <a:solidFill>
                  <a:srgbClr val="FFFFFF"/>
                </a:solidFill>
              </a:defRPr>
            </a:pPr>
            <a:r>
              <a:t>Post 2008 Market Crash Behavior</a:t>
            </a:r>
            <a:endParaRPr sz="1700"/>
          </a:p>
          <a:p>
            <a:pPr indent="-328452">
              <a:lnSpc>
                <a:spcPct val="92000"/>
              </a:lnSpc>
              <a:spcBef>
                <a:spcPts val="1200"/>
              </a:spcBef>
              <a:buClr>
                <a:srgbClr val="FFFFFF"/>
              </a:buClr>
              <a:buSzPct val="100000"/>
              <a:defRPr sz="1500">
                <a:solidFill>
                  <a:srgbClr val="FFFFFF"/>
                </a:solidFill>
              </a:defRPr>
            </a:pPr>
            <a:r>
              <a:t>Top 5 markets: Software, Mobile, Biotechnology, E-commerce, Curated Web. </a:t>
            </a:r>
            <a:endParaRPr sz="1700"/>
          </a:p>
          <a:p>
            <a:pPr indent="-328452">
              <a:lnSpc>
                <a:spcPct val="92000"/>
              </a:lnSpc>
              <a:buClr>
                <a:srgbClr val="FFFFFF"/>
              </a:buClr>
              <a:buSzPct val="100000"/>
              <a:defRPr sz="1500">
                <a:solidFill>
                  <a:srgbClr val="FFFFFF"/>
                </a:solidFill>
              </a:defRPr>
            </a:pPr>
            <a:r>
              <a:t>Angel Investors financing Biotechnology. </a:t>
            </a:r>
            <a:endParaRPr sz="1700"/>
          </a:p>
          <a:p>
            <a:pPr indent="-328452">
              <a:lnSpc>
                <a:spcPct val="92000"/>
              </a:lnSpc>
              <a:buClr>
                <a:srgbClr val="FFFFFF"/>
              </a:buClr>
              <a:buSzPct val="100000"/>
              <a:defRPr sz="1500">
                <a:solidFill>
                  <a:srgbClr val="FFFFFF"/>
                </a:solidFill>
              </a:defRPr>
            </a:pPr>
            <a:r>
              <a:t>Private Equity/Venture Capital financing E-commerce.</a:t>
            </a:r>
            <a:endParaRPr sz="1700"/>
          </a:p>
          <a:p>
            <a:pPr indent="-328452">
              <a:lnSpc>
                <a:spcPct val="92000"/>
              </a:lnSpc>
              <a:buClr>
                <a:srgbClr val="FFFFFF"/>
              </a:buClr>
              <a:buSzPct val="100000"/>
              <a:defRPr sz="1500">
                <a:solidFill>
                  <a:srgbClr val="FFFFFF"/>
                </a:solidFill>
              </a:defRPr>
            </a:pPr>
            <a:r>
              <a:t>United States, China and United Kingdom with the most investment presence in all investments.</a:t>
            </a:r>
          </a:p>
        </p:txBody>
      </p:sp>
      <p:sp>
        <p:nvSpPr>
          <p:cNvPr id="179" name="Google Shape;158;p26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63;p27"/>
          <p:cNvSpPr txBox="1"/>
          <p:nvPr>
            <p:ph type="title"/>
          </p:nvPr>
        </p:nvSpPr>
        <p:spPr>
          <a:xfrm>
            <a:off x="311699" y="2229524"/>
            <a:ext cx="8520602" cy="975901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Appendix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68;p28"/>
          <p:cNvSpPr txBox="1"/>
          <p:nvPr/>
        </p:nvSpPr>
        <p:spPr>
          <a:xfrm>
            <a:off x="888350" y="373074"/>
            <a:ext cx="7168799" cy="65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300"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Data Cleaning </a:t>
            </a:r>
          </a:p>
        </p:txBody>
      </p:sp>
      <p:pic>
        <p:nvPicPr>
          <p:cNvPr id="185" name="Google Shape;169;p28" descr="Google Shape;169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3649" y="2127574"/>
            <a:ext cx="2192627" cy="2192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oogle Shape;170;p28" descr="Google Shape;170;p2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2999" y="1852099"/>
            <a:ext cx="2743576" cy="2743576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75;p29">
            <a:hlinkClick r:id="rId2" invalidUrl="" action="" tgtFrame="" tooltip="" history="1" highlightClick="0" endSnd="0"/>
          </p:cNvPr>
          <p:cNvSpPr txBox="1"/>
          <p:nvPr>
            <p:ph type="title"/>
          </p:nvPr>
        </p:nvSpPr>
        <p:spPr>
          <a:xfrm>
            <a:off x="400524" y="1254925"/>
            <a:ext cx="3063901" cy="572701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What is a Startup?</a:t>
            </a:r>
          </a:p>
        </p:txBody>
      </p:sp>
      <p:sp>
        <p:nvSpPr>
          <p:cNvPr id="190" name="Google Shape;176;p29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400524" y="2395249"/>
            <a:ext cx="5658001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b="1" sz="2000"/>
            </a:lvl1pPr>
          </a:lstStyle>
          <a:p>
            <a:pPr/>
            <a:r>
              <a:t>What was the 2008 Market Crash?</a:t>
            </a:r>
          </a:p>
        </p:txBody>
      </p:sp>
      <p:sp>
        <p:nvSpPr>
          <p:cNvPr id="191" name="Google Shape;177;p29"/>
          <p:cNvSpPr txBox="1"/>
          <p:nvPr/>
        </p:nvSpPr>
        <p:spPr>
          <a:xfrm>
            <a:off x="400524" y="293149"/>
            <a:ext cx="4974602" cy="540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2500"/>
            </a:lvl1pPr>
          </a:lstStyle>
          <a:p>
            <a:pPr/>
            <a:r>
              <a:t>Click To Know More About:</a:t>
            </a:r>
          </a:p>
        </p:txBody>
      </p:sp>
      <p:pic>
        <p:nvPicPr>
          <p:cNvPr id="192" name="Google Shape;178;p29" descr="Google Shape;178;p2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7442089">
            <a:off x="3156853" y="1300518"/>
            <a:ext cx="385497" cy="385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Google Shape;179;p29" descr="Google Shape;179;p2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7442089">
            <a:off x="5050378" y="2378993"/>
            <a:ext cx="385497" cy="385516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Google Shape;180;p29">
            <a:hlinkClick r:id="rId5" invalidUrl="" action="" tgtFrame="" tooltip="" history="1" highlightClick="0" endSnd="0"/>
          </p:cNvPr>
          <p:cNvSpPr txBox="1"/>
          <p:nvPr/>
        </p:nvSpPr>
        <p:spPr>
          <a:xfrm>
            <a:off x="400525" y="3405449"/>
            <a:ext cx="7230300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2000"/>
            </a:lvl1pPr>
          </a:lstStyle>
          <a:p>
            <a:pPr/>
            <a:r>
              <a:t>Private Equity - Venture Capital - Angel/Seed Investors</a:t>
            </a:r>
          </a:p>
        </p:txBody>
      </p:sp>
      <p:pic>
        <p:nvPicPr>
          <p:cNvPr id="195" name="Google Shape;181;p29" descr="Google Shape;181;p2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7442089">
            <a:off x="7556911" y="3446012"/>
            <a:ext cx="385497" cy="38551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7" name="Google Shape;180;p29">
            <a:hlinkClick r:id="rId6" invalidUrl="" action="" tgtFrame="" tooltip="" history="1" highlightClick="0" endSnd="0"/>
          </p:cNvPr>
          <p:cNvSpPr txBox="1"/>
          <p:nvPr/>
        </p:nvSpPr>
        <p:spPr>
          <a:xfrm>
            <a:off x="465321" y="4309590"/>
            <a:ext cx="2703508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2000"/>
            </a:lvl1pPr>
          </a:lstStyle>
          <a:p>
            <a:pPr/>
            <a:r>
              <a:t>Our Data Provider?</a:t>
            </a:r>
          </a:p>
        </p:txBody>
      </p:sp>
      <p:pic>
        <p:nvPicPr>
          <p:cNvPr id="198" name="Google Shape;181;p29" descr="Google Shape;181;p2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7442089">
            <a:off x="3427375" y="4350152"/>
            <a:ext cx="385497" cy="385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86;p30"/>
          <p:cNvSpPr/>
          <p:nvPr/>
        </p:nvSpPr>
        <p:spPr>
          <a:xfrm>
            <a:off x="729174" y="591225"/>
            <a:ext cx="9902" cy="3793499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1" name="Google Shape;187;p30"/>
          <p:cNvSpPr/>
          <p:nvPr/>
        </p:nvSpPr>
        <p:spPr>
          <a:xfrm flipH="1">
            <a:off x="768475" y="4325725"/>
            <a:ext cx="7764600" cy="19801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2" name="Google Shape;188;p30"/>
          <p:cNvSpPr txBox="1"/>
          <p:nvPr/>
        </p:nvSpPr>
        <p:spPr>
          <a:xfrm rot="16200000">
            <a:off x="-1153576" y="2138924"/>
            <a:ext cx="30744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REVENUE</a:t>
            </a:r>
          </a:p>
        </p:txBody>
      </p:sp>
      <p:sp>
        <p:nvSpPr>
          <p:cNvPr id="203" name="Google Shape;189;p30"/>
          <p:cNvSpPr txBox="1"/>
          <p:nvPr/>
        </p:nvSpPr>
        <p:spPr>
          <a:xfrm>
            <a:off x="2832549" y="4470425"/>
            <a:ext cx="30744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TIME</a:t>
            </a:r>
          </a:p>
        </p:txBody>
      </p:sp>
      <p:grpSp>
        <p:nvGrpSpPr>
          <p:cNvPr id="206" name="Google Shape;190;p30"/>
          <p:cNvGrpSpPr/>
          <p:nvPr/>
        </p:nvGrpSpPr>
        <p:grpSpPr>
          <a:xfrm>
            <a:off x="1213199" y="3054675"/>
            <a:ext cx="745501" cy="630600"/>
            <a:chOff x="0" y="0"/>
            <a:chExt cx="745499" cy="630599"/>
          </a:xfrm>
        </p:grpSpPr>
        <p:sp>
          <p:nvSpPr>
            <p:cNvPr id="204" name="Oval"/>
            <p:cNvSpPr/>
            <p:nvPr/>
          </p:nvSpPr>
          <p:spPr>
            <a:xfrm>
              <a:off x="0" y="0"/>
              <a:ext cx="745500" cy="630600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800"/>
              </a:pPr>
            </a:p>
          </p:txBody>
        </p:sp>
        <p:sp>
          <p:nvSpPr>
            <p:cNvPr id="205" name="Angel"/>
            <p:cNvSpPr txBox="1"/>
            <p:nvPr/>
          </p:nvSpPr>
          <p:spPr>
            <a:xfrm>
              <a:off x="123463" y="98744"/>
              <a:ext cx="498574" cy="433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Angel</a:t>
              </a:r>
            </a:p>
          </p:txBody>
        </p:sp>
      </p:grpSp>
      <p:sp>
        <p:nvSpPr>
          <p:cNvPr id="207" name="Google Shape;191;p30"/>
          <p:cNvSpPr/>
          <p:nvPr/>
        </p:nvSpPr>
        <p:spPr>
          <a:xfrm>
            <a:off x="2818075" y="1044475"/>
            <a:ext cx="14401" cy="3281400"/>
          </a:xfrm>
          <a:prstGeom prst="line">
            <a:avLst/>
          </a:prstGeom>
          <a:ln w="19050">
            <a:solidFill>
              <a:srgbClr val="FFFFFF"/>
            </a:solidFill>
            <a:prstDash val="dot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8" name="Google Shape;192;p30"/>
          <p:cNvSpPr/>
          <p:nvPr/>
        </p:nvSpPr>
        <p:spPr>
          <a:xfrm>
            <a:off x="6084149" y="1044475"/>
            <a:ext cx="14401" cy="3281400"/>
          </a:xfrm>
          <a:prstGeom prst="line">
            <a:avLst/>
          </a:prstGeom>
          <a:ln w="19050">
            <a:solidFill>
              <a:srgbClr val="FFFFFF"/>
            </a:solidFill>
            <a:prstDash val="dot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11" name="Google Shape;193;p30"/>
          <p:cNvGrpSpPr/>
          <p:nvPr/>
        </p:nvGrpSpPr>
        <p:grpSpPr>
          <a:xfrm>
            <a:off x="883800" y="3685273"/>
            <a:ext cx="704701" cy="564601"/>
            <a:chOff x="0" y="0"/>
            <a:chExt cx="704700" cy="564599"/>
          </a:xfrm>
        </p:grpSpPr>
        <p:sp>
          <p:nvSpPr>
            <p:cNvPr id="209" name="Oval"/>
            <p:cNvSpPr/>
            <p:nvPr/>
          </p:nvSpPr>
          <p:spPr>
            <a:xfrm>
              <a:off x="-1" y="0"/>
              <a:ext cx="704702" cy="564600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800"/>
              </a:pPr>
            </a:p>
          </p:txBody>
        </p:sp>
        <p:sp>
          <p:nvSpPr>
            <p:cNvPr id="210" name="Seed"/>
            <p:cNvSpPr txBox="1"/>
            <p:nvPr/>
          </p:nvSpPr>
          <p:spPr>
            <a:xfrm>
              <a:off x="117488" y="129244"/>
              <a:ext cx="469724" cy="306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Seed </a:t>
              </a:r>
            </a:p>
          </p:txBody>
        </p:sp>
      </p:grpSp>
      <p:sp>
        <p:nvSpPr>
          <p:cNvPr id="212" name="Google Shape;194;p30"/>
          <p:cNvSpPr/>
          <p:nvPr/>
        </p:nvSpPr>
        <p:spPr>
          <a:xfrm>
            <a:off x="980425" y="975474"/>
            <a:ext cx="1596301" cy="69001"/>
          </a:xfrm>
          <a:prstGeom prst="leftRightArrow">
            <a:avLst>
              <a:gd name="adj1" fmla="val 0"/>
              <a:gd name="adj2" fmla="val 50000"/>
            </a:avLst>
          </a:prstGeom>
          <a:solidFill>
            <a:srgbClr val="FFFFFF"/>
          </a:solidFill>
          <a:ln w="1905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15" name="Google Shape;195;p30"/>
          <p:cNvGrpSpPr/>
          <p:nvPr/>
        </p:nvGrpSpPr>
        <p:grpSpPr>
          <a:xfrm>
            <a:off x="2036048" y="3345224"/>
            <a:ext cx="704701" cy="630601"/>
            <a:chOff x="0" y="0"/>
            <a:chExt cx="704700" cy="630599"/>
          </a:xfrm>
        </p:grpSpPr>
        <p:sp>
          <p:nvSpPr>
            <p:cNvPr id="213" name="Oval"/>
            <p:cNvSpPr/>
            <p:nvPr/>
          </p:nvSpPr>
          <p:spPr>
            <a:xfrm>
              <a:off x="-1" y="0"/>
              <a:ext cx="704702" cy="630600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900"/>
              </a:pPr>
            </a:p>
          </p:txBody>
        </p:sp>
        <p:sp>
          <p:nvSpPr>
            <p:cNvPr id="214" name="Micro…"/>
            <p:cNvSpPr txBox="1"/>
            <p:nvPr/>
          </p:nvSpPr>
          <p:spPr>
            <a:xfrm>
              <a:off x="117488" y="35244"/>
              <a:ext cx="469724" cy="560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b="1" sz="900"/>
              </a:pPr>
              <a:r>
                <a:t>Micro </a:t>
              </a:r>
            </a:p>
            <a:p>
              <a:pPr>
                <a:defRPr b="1" sz="900"/>
              </a:pPr>
              <a:r>
                <a:t>VC</a:t>
              </a:r>
            </a:p>
          </p:txBody>
        </p:sp>
      </p:grpSp>
      <p:sp>
        <p:nvSpPr>
          <p:cNvPr id="216" name="Google Shape;196;p30"/>
          <p:cNvSpPr txBox="1"/>
          <p:nvPr/>
        </p:nvSpPr>
        <p:spPr>
          <a:xfrm>
            <a:off x="998724" y="591225"/>
            <a:ext cx="15597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Seed Stage</a:t>
            </a:r>
          </a:p>
        </p:txBody>
      </p:sp>
      <p:sp>
        <p:nvSpPr>
          <p:cNvPr id="217" name="Google Shape;197;p30"/>
          <p:cNvSpPr/>
          <p:nvPr/>
        </p:nvSpPr>
        <p:spPr>
          <a:xfrm>
            <a:off x="2916275" y="1788049"/>
            <a:ext cx="1192501" cy="69001"/>
          </a:xfrm>
          <a:prstGeom prst="leftRightArrow">
            <a:avLst>
              <a:gd name="adj1" fmla="val 0"/>
              <a:gd name="adj2" fmla="val 50000"/>
            </a:avLst>
          </a:prstGeom>
          <a:solidFill>
            <a:srgbClr val="FFFFFF"/>
          </a:solidFill>
          <a:ln w="1905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8" name="Google Shape;198;p30"/>
          <p:cNvSpPr/>
          <p:nvPr/>
        </p:nvSpPr>
        <p:spPr>
          <a:xfrm>
            <a:off x="4266550" y="1290125"/>
            <a:ext cx="1738501" cy="69001"/>
          </a:xfrm>
          <a:prstGeom prst="leftRightArrow">
            <a:avLst>
              <a:gd name="adj1" fmla="val 0"/>
              <a:gd name="adj2" fmla="val 50000"/>
            </a:avLst>
          </a:prstGeom>
          <a:solidFill>
            <a:srgbClr val="FFFFFF"/>
          </a:solidFill>
          <a:ln w="1905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9" name="Google Shape;199;p30"/>
          <p:cNvSpPr/>
          <p:nvPr/>
        </p:nvSpPr>
        <p:spPr>
          <a:xfrm flipH="1">
            <a:off x="4325625" y="2177600"/>
            <a:ext cx="9901" cy="2167801"/>
          </a:xfrm>
          <a:prstGeom prst="line">
            <a:avLst/>
          </a:prstGeom>
          <a:ln w="19050">
            <a:solidFill>
              <a:srgbClr val="FFFFFF"/>
            </a:solidFill>
            <a:prstDash val="dot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22" name="Google Shape;200;p30"/>
          <p:cNvGrpSpPr/>
          <p:nvPr/>
        </p:nvGrpSpPr>
        <p:grpSpPr>
          <a:xfrm>
            <a:off x="2909799" y="2881438"/>
            <a:ext cx="646501" cy="564601"/>
            <a:chOff x="0" y="0"/>
            <a:chExt cx="646499" cy="564599"/>
          </a:xfrm>
        </p:grpSpPr>
        <p:sp>
          <p:nvSpPr>
            <p:cNvPr id="220" name="Oval"/>
            <p:cNvSpPr/>
            <p:nvPr/>
          </p:nvSpPr>
          <p:spPr>
            <a:xfrm>
              <a:off x="0" y="0"/>
              <a:ext cx="646500" cy="564600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600"/>
              </a:pPr>
            </a:p>
          </p:txBody>
        </p:sp>
        <p:sp>
          <p:nvSpPr>
            <p:cNvPr id="221" name="Angel"/>
            <p:cNvSpPr txBox="1"/>
            <p:nvPr/>
          </p:nvSpPr>
          <p:spPr>
            <a:xfrm>
              <a:off x="108965" y="103429"/>
              <a:ext cx="428570" cy="35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700"/>
              </a:lvl1pPr>
            </a:lstStyle>
            <a:p>
              <a:pPr/>
              <a:r>
                <a:t>Angel</a:t>
              </a:r>
            </a:p>
          </p:txBody>
        </p:sp>
      </p:grpSp>
      <p:grpSp>
        <p:nvGrpSpPr>
          <p:cNvPr id="225" name="Google Shape;201;p30"/>
          <p:cNvGrpSpPr/>
          <p:nvPr/>
        </p:nvGrpSpPr>
        <p:grpSpPr>
          <a:xfrm>
            <a:off x="3771200" y="2625869"/>
            <a:ext cx="515401" cy="433112"/>
            <a:chOff x="0" y="0"/>
            <a:chExt cx="515399" cy="433110"/>
          </a:xfrm>
        </p:grpSpPr>
        <p:sp>
          <p:nvSpPr>
            <p:cNvPr id="223" name="Oval"/>
            <p:cNvSpPr/>
            <p:nvPr/>
          </p:nvSpPr>
          <p:spPr>
            <a:xfrm>
              <a:off x="0" y="2205"/>
              <a:ext cx="515400" cy="428701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900"/>
              </a:pPr>
            </a:p>
          </p:txBody>
        </p:sp>
        <p:sp>
          <p:nvSpPr>
            <p:cNvPr id="224" name="VC"/>
            <p:cNvSpPr txBox="1"/>
            <p:nvPr/>
          </p:nvSpPr>
          <p:spPr>
            <a:xfrm>
              <a:off x="89765" y="-1"/>
              <a:ext cx="335869" cy="433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VC</a:t>
              </a:r>
            </a:p>
          </p:txBody>
        </p:sp>
      </p:grpSp>
      <p:grpSp>
        <p:nvGrpSpPr>
          <p:cNvPr id="228" name="Google Shape;202;p30"/>
          <p:cNvGrpSpPr/>
          <p:nvPr/>
        </p:nvGrpSpPr>
        <p:grpSpPr>
          <a:xfrm>
            <a:off x="4374550" y="2726816"/>
            <a:ext cx="515401" cy="433112"/>
            <a:chOff x="0" y="0"/>
            <a:chExt cx="515399" cy="433110"/>
          </a:xfrm>
        </p:grpSpPr>
        <p:sp>
          <p:nvSpPr>
            <p:cNvPr id="226" name="Oval"/>
            <p:cNvSpPr/>
            <p:nvPr/>
          </p:nvSpPr>
          <p:spPr>
            <a:xfrm>
              <a:off x="0" y="2205"/>
              <a:ext cx="515400" cy="428701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900"/>
              </a:pPr>
            </a:p>
          </p:txBody>
        </p:sp>
        <p:sp>
          <p:nvSpPr>
            <p:cNvPr id="227" name="VC"/>
            <p:cNvSpPr txBox="1"/>
            <p:nvPr/>
          </p:nvSpPr>
          <p:spPr>
            <a:xfrm>
              <a:off x="89765" y="-1"/>
              <a:ext cx="335869" cy="433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VC</a:t>
              </a:r>
            </a:p>
          </p:txBody>
        </p:sp>
      </p:grpSp>
      <p:grpSp>
        <p:nvGrpSpPr>
          <p:cNvPr id="231" name="Google Shape;203;p30"/>
          <p:cNvGrpSpPr/>
          <p:nvPr/>
        </p:nvGrpSpPr>
        <p:grpSpPr>
          <a:xfrm>
            <a:off x="4699835" y="2144407"/>
            <a:ext cx="704702" cy="687112"/>
            <a:chOff x="0" y="0"/>
            <a:chExt cx="704700" cy="687110"/>
          </a:xfrm>
        </p:grpSpPr>
        <p:sp>
          <p:nvSpPr>
            <p:cNvPr id="229" name="Oval"/>
            <p:cNvSpPr/>
            <p:nvPr/>
          </p:nvSpPr>
          <p:spPr>
            <a:xfrm>
              <a:off x="0" y="28255"/>
              <a:ext cx="704701" cy="630601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900"/>
              </a:pPr>
            </a:p>
          </p:txBody>
        </p:sp>
        <p:sp>
          <p:nvSpPr>
            <p:cNvPr id="230" name="Late…"/>
            <p:cNvSpPr txBox="1"/>
            <p:nvPr/>
          </p:nvSpPr>
          <p:spPr>
            <a:xfrm>
              <a:off x="117488" y="0"/>
              <a:ext cx="469724" cy="687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b="1" sz="900"/>
              </a:pPr>
              <a:r>
                <a:t>Late </a:t>
              </a:r>
            </a:p>
            <a:p>
              <a:pPr>
                <a:defRPr b="1" sz="900"/>
              </a:pPr>
              <a:r>
                <a:t>Stage</a:t>
              </a:r>
            </a:p>
            <a:p>
              <a:pPr>
                <a:defRPr b="1" sz="900"/>
              </a:pPr>
              <a:r>
                <a:t>VC</a:t>
              </a:r>
            </a:p>
          </p:txBody>
        </p:sp>
      </p:grpSp>
      <p:sp>
        <p:nvSpPr>
          <p:cNvPr id="232" name="Google Shape;204;p30"/>
          <p:cNvSpPr/>
          <p:nvPr/>
        </p:nvSpPr>
        <p:spPr>
          <a:xfrm>
            <a:off x="2765125" y="4275475"/>
            <a:ext cx="120301" cy="120301"/>
          </a:xfrm>
          <a:prstGeom prst="ellipse">
            <a:avLst/>
          </a:prstGeom>
          <a:solidFill>
            <a:srgbClr val="38761D"/>
          </a:solidFill>
          <a:ln w="28575">
            <a:solidFill>
              <a:srgbClr val="38761D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3" name="Google Shape;205;p30"/>
          <p:cNvSpPr txBox="1"/>
          <p:nvPr/>
        </p:nvSpPr>
        <p:spPr>
          <a:xfrm>
            <a:off x="2829099" y="4325725"/>
            <a:ext cx="807901" cy="306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900"/>
            </a:lvl1pPr>
          </a:lstStyle>
          <a:p>
            <a:pPr/>
            <a:r>
              <a:t>Breakeven</a:t>
            </a:r>
          </a:p>
        </p:txBody>
      </p:sp>
      <p:grpSp>
        <p:nvGrpSpPr>
          <p:cNvPr id="236" name="Google Shape;206;p30"/>
          <p:cNvGrpSpPr/>
          <p:nvPr/>
        </p:nvGrpSpPr>
        <p:grpSpPr>
          <a:xfrm>
            <a:off x="5486636" y="2083571"/>
            <a:ext cx="515401" cy="428701"/>
            <a:chOff x="0" y="0"/>
            <a:chExt cx="515399" cy="428699"/>
          </a:xfrm>
        </p:grpSpPr>
        <p:sp>
          <p:nvSpPr>
            <p:cNvPr id="234" name="Oval"/>
            <p:cNvSpPr/>
            <p:nvPr/>
          </p:nvSpPr>
          <p:spPr>
            <a:xfrm>
              <a:off x="0" y="0"/>
              <a:ext cx="515400" cy="428700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900"/>
              </a:pPr>
            </a:p>
          </p:txBody>
        </p:sp>
        <p:sp>
          <p:nvSpPr>
            <p:cNvPr id="235" name="PE"/>
            <p:cNvSpPr txBox="1"/>
            <p:nvPr/>
          </p:nvSpPr>
          <p:spPr>
            <a:xfrm>
              <a:off x="89765" y="61294"/>
              <a:ext cx="335869" cy="306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PE</a:t>
              </a:r>
            </a:p>
          </p:txBody>
        </p:sp>
      </p:grpSp>
      <p:grpSp>
        <p:nvGrpSpPr>
          <p:cNvPr id="239" name="Google Shape;207;p30"/>
          <p:cNvGrpSpPr/>
          <p:nvPr/>
        </p:nvGrpSpPr>
        <p:grpSpPr>
          <a:xfrm>
            <a:off x="6279200" y="2083571"/>
            <a:ext cx="515401" cy="428701"/>
            <a:chOff x="0" y="0"/>
            <a:chExt cx="515399" cy="428699"/>
          </a:xfrm>
        </p:grpSpPr>
        <p:sp>
          <p:nvSpPr>
            <p:cNvPr id="237" name="Oval"/>
            <p:cNvSpPr/>
            <p:nvPr/>
          </p:nvSpPr>
          <p:spPr>
            <a:xfrm>
              <a:off x="0" y="0"/>
              <a:ext cx="515400" cy="428700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900"/>
              </a:pPr>
            </a:p>
          </p:txBody>
        </p:sp>
        <p:sp>
          <p:nvSpPr>
            <p:cNvPr id="238" name="PE"/>
            <p:cNvSpPr txBox="1"/>
            <p:nvPr/>
          </p:nvSpPr>
          <p:spPr>
            <a:xfrm>
              <a:off x="89765" y="61294"/>
              <a:ext cx="335869" cy="306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PE</a:t>
              </a:r>
            </a:p>
          </p:txBody>
        </p:sp>
      </p:grpSp>
      <p:grpSp>
        <p:nvGrpSpPr>
          <p:cNvPr id="242" name="Google Shape;208;p30"/>
          <p:cNvGrpSpPr/>
          <p:nvPr/>
        </p:nvGrpSpPr>
        <p:grpSpPr>
          <a:xfrm>
            <a:off x="7387048" y="1509675"/>
            <a:ext cx="604201" cy="475501"/>
            <a:chOff x="0" y="0"/>
            <a:chExt cx="604199" cy="475499"/>
          </a:xfrm>
        </p:grpSpPr>
        <p:sp>
          <p:nvSpPr>
            <p:cNvPr id="240" name="Oval"/>
            <p:cNvSpPr/>
            <p:nvPr/>
          </p:nvSpPr>
          <p:spPr>
            <a:xfrm>
              <a:off x="0" y="0"/>
              <a:ext cx="604200" cy="475500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900"/>
              </a:pPr>
            </a:p>
          </p:txBody>
        </p:sp>
        <p:sp>
          <p:nvSpPr>
            <p:cNvPr id="241" name="IPO"/>
            <p:cNvSpPr txBox="1"/>
            <p:nvPr/>
          </p:nvSpPr>
          <p:spPr>
            <a:xfrm>
              <a:off x="102770" y="84694"/>
              <a:ext cx="398660" cy="306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900"/>
              </a:lvl1pPr>
            </a:lstStyle>
            <a:p>
              <a:pPr/>
              <a:r>
                <a:t>IPO</a:t>
              </a:r>
            </a:p>
          </p:txBody>
        </p:sp>
      </p:grpSp>
      <p:sp>
        <p:nvSpPr>
          <p:cNvPr id="243" name="Google Shape;209;p30"/>
          <p:cNvSpPr txBox="1"/>
          <p:nvPr/>
        </p:nvSpPr>
        <p:spPr>
          <a:xfrm>
            <a:off x="2909799" y="1359124"/>
            <a:ext cx="11925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Early Stage</a:t>
            </a:r>
          </a:p>
        </p:txBody>
      </p:sp>
      <p:sp>
        <p:nvSpPr>
          <p:cNvPr id="244" name="Google Shape;210;p30"/>
          <p:cNvSpPr txBox="1"/>
          <p:nvPr/>
        </p:nvSpPr>
        <p:spPr>
          <a:xfrm>
            <a:off x="4539550" y="1016124"/>
            <a:ext cx="11925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Late Stage</a:t>
            </a:r>
          </a:p>
        </p:txBody>
      </p:sp>
      <p:sp>
        <p:nvSpPr>
          <p:cNvPr id="245" name="Google Shape;211;p30"/>
          <p:cNvSpPr txBox="1"/>
          <p:nvPr/>
        </p:nvSpPr>
        <p:spPr>
          <a:xfrm>
            <a:off x="6483449" y="591225"/>
            <a:ext cx="11925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Exit</a:t>
            </a:r>
          </a:p>
        </p:txBody>
      </p:sp>
      <p:sp>
        <p:nvSpPr>
          <p:cNvPr id="246" name="Google Shape;212;p30"/>
          <p:cNvSpPr/>
          <p:nvPr/>
        </p:nvSpPr>
        <p:spPr>
          <a:xfrm>
            <a:off x="2927499" y="975474"/>
            <a:ext cx="3074401" cy="69001"/>
          </a:xfrm>
          <a:prstGeom prst="leftRightArrow">
            <a:avLst>
              <a:gd name="adj1" fmla="val 0"/>
              <a:gd name="adj2" fmla="val 50000"/>
            </a:avLst>
          </a:prstGeom>
          <a:solidFill>
            <a:srgbClr val="FFFFFF"/>
          </a:solidFill>
          <a:ln w="1905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7" name="Google Shape;213;p30"/>
          <p:cNvSpPr txBox="1"/>
          <p:nvPr/>
        </p:nvSpPr>
        <p:spPr>
          <a:xfrm>
            <a:off x="3550725" y="591225"/>
            <a:ext cx="15597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Growth Stage</a:t>
            </a:r>
          </a:p>
        </p:txBody>
      </p:sp>
      <p:sp>
        <p:nvSpPr>
          <p:cNvPr id="248" name="Google Shape;214;p30"/>
          <p:cNvSpPr/>
          <p:nvPr/>
        </p:nvSpPr>
        <p:spPr>
          <a:xfrm>
            <a:off x="6197500" y="975474"/>
            <a:ext cx="1596301" cy="69001"/>
          </a:xfrm>
          <a:prstGeom prst="leftRightArrow">
            <a:avLst>
              <a:gd name="adj1" fmla="val 0"/>
              <a:gd name="adj2" fmla="val 50000"/>
            </a:avLst>
          </a:prstGeom>
          <a:solidFill>
            <a:srgbClr val="FFFFFF"/>
          </a:solidFill>
          <a:ln w="1905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51" name="Google Shape;215;p30"/>
          <p:cNvGrpSpPr/>
          <p:nvPr/>
        </p:nvGrpSpPr>
        <p:grpSpPr>
          <a:xfrm>
            <a:off x="6975250" y="2100550"/>
            <a:ext cx="807901" cy="475501"/>
            <a:chOff x="0" y="0"/>
            <a:chExt cx="807900" cy="475499"/>
          </a:xfrm>
        </p:grpSpPr>
        <p:sp>
          <p:nvSpPr>
            <p:cNvPr id="249" name="Oval"/>
            <p:cNvSpPr/>
            <p:nvPr/>
          </p:nvSpPr>
          <p:spPr>
            <a:xfrm>
              <a:off x="-1" y="0"/>
              <a:ext cx="807902" cy="475500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1" sz="900"/>
              </a:pPr>
            </a:p>
          </p:txBody>
        </p:sp>
        <p:sp>
          <p:nvSpPr>
            <p:cNvPr id="250" name="Hedge…"/>
            <p:cNvSpPr txBox="1"/>
            <p:nvPr/>
          </p:nvSpPr>
          <p:spPr>
            <a:xfrm>
              <a:off x="132601" y="21194"/>
              <a:ext cx="542698" cy="433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b="1" sz="900"/>
              </a:pPr>
              <a:r>
                <a:t>Hedge</a:t>
              </a:r>
            </a:p>
            <a:p>
              <a:pPr>
                <a:defRPr b="1" sz="900"/>
              </a:pPr>
              <a:r>
                <a:t>Fund</a:t>
              </a:r>
            </a:p>
          </p:txBody>
        </p:sp>
      </p:grpSp>
      <p:sp>
        <p:nvSpPr>
          <p:cNvPr id="252" name="Google Shape;216;p30"/>
          <p:cNvSpPr/>
          <p:nvPr/>
        </p:nvSpPr>
        <p:spPr>
          <a:xfrm>
            <a:off x="729163" y="4384724"/>
            <a:ext cx="2019950" cy="369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832" fill="norm" stroke="1" extrusionOk="0">
                <a:moveTo>
                  <a:pt x="0" y="503"/>
                </a:moveTo>
                <a:cubicBezTo>
                  <a:pt x="1951" y="19085"/>
                  <a:pt x="8412" y="21600"/>
                  <a:pt x="12644" y="16562"/>
                </a:cubicBezTo>
                <a:cubicBezTo>
                  <a:pt x="14088" y="14843"/>
                  <a:pt x="15414" y="11255"/>
                  <a:pt x="16859" y="9536"/>
                </a:cubicBezTo>
                <a:cubicBezTo>
                  <a:pt x="18523" y="7554"/>
                  <a:pt x="20388" y="5782"/>
                  <a:pt x="21600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3" name="Google Shape;217;p30"/>
          <p:cNvSpPr/>
          <p:nvPr/>
        </p:nvSpPr>
        <p:spPr>
          <a:xfrm>
            <a:off x="2885424" y="1134675"/>
            <a:ext cx="5025252" cy="319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259" y="21600"/>
                  <a:pt x="2371" y="20001"/>
                  <a:pt x="3261" y="18600"/>
                </a:cubicBezTo>
                <a:cubicBezTo>
                  <a:pt x="4025" y="17398"/>
                  <a:pt x="4866" y="16258"/>
                  <a:pt x="5421" y="14800"/>
                </a:cubicBezTo>
                <a:cubicBezTo>
                  <a:pt x="6227" y="12686"/>
                  <a:pt x="6347" y="9876"/>
                  <a:pt x="7454" y="8133"/>
                </a:cubicBezTo>
                <a:cubicBezTo>
                  <a:pt x="8209" y="6944"/>
                  <a:pt x="9213" y="6074"/>
                  <a:pt x="10249" y="5667"/>
                </a:cubicBezTo>
                <a:cubicBezTo>
                  <a:pt x="11735" y="5082"/>
                  <a:pt x="12999" y="3451"/>
                  <a:pt x="14485" y="2867"/>
                </a:cubicBezTo>
                <a:cubicBezTo>
                  <a:pt x="15462" y="2482"/>
                  <a:pt x="16515" y="2784"/>
                  <a:pt x="17492" y="2400"/>
                </a:cubicBezTo>
                <a:cubicBezTo>
                  <a:pt x="18909" y="1842"/>
                  <a:pt x="20139" y="0"/>
                  <a:pt x="21600" y="0"/>
                </a:cubicBezTo>
              </a:path>
            </a:pathLst>
          </a:custGeom>
          <a:ln w="28575">
            <a:solidFill>
              <a:srgbClr val="38761D"/>
            </a:solidFill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4" name="Google Shape;218;p30"/>
          <p:cNvSpPr txBox="1"/>
          <p:nvPr/>
        </p:nvSpPr>
        <p:spPr>
          <a:xfrm>
            <a:off x="1280925" y="991425"/>
            <a:ext cx="1192500" cy="31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000"/>
            </a:lvl1pPr>
          </a:lstStyle>
          <a:p>
            <a:pPr/>
            <a:r>
              <a:t>($10k - $3M)</a:t>
            </a:r>
          </a:p>
        </p:txBody>
      </p:sp>
      <p:sp>
        <p:nvSpPr>
          <p:cNvPr id="255" name="Google Shape;219;p30"/>
          <p:cNvSpPr txBox="1"/>
          <p:nvPr/>
        </p:nvSpPr>
        <p:spPr>
          <a:xfrm>
            <a:off x="3065210" y="1793613"/>
            <a:ext cx="1037101" cy="31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000"/>
            </a:lvl1pPr>
          </a:lstStyle>
          <a:p>
            <a:pPr/>
            <a:r>
              <a:t>($2M - $15M)</a:t>
            </a:r>
          </a:p>
        </p:txBody>
      </p:sp>
      <p:sp>
        <p:nvSpPr>
          <p:cNvPr id="256" name="Google Shape;220;p30"/>
          <p:cNvSpPr txBox="1"/>
          <p:nvPr/>
        </p:nvSpPr>
        <p:spPr>
          <a:xfrm>
            <a:off x="4617248" y="1368150"/>
            <a:ext cx="1289701" cy="31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000"/>
            </a:lvl1pPr>
          </a:lstStyle>
          <a:p>
            <a:pPr/>
            <a:r>
              <a:t>($30M approx.)</a:t>
            </a:r>
          </a:p>
        </p:txBody>
      </p:sp>
      <p:sp>
        <p:nvSpPr>
          <p:cNvPr id="257" name="Google Shape;221;p30"/>
          <p:cNvSpPr txBox="1"/>
          <p:nvPr/>
        </p:nvSpPr>
        <p:spPr>
          <a:xfrm>
            <a:off x="6734347" y="991425"/>
            <a:ext cx="1289701" cy="31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000"/>
            </a:lvl1pPr>
          </a:lstStyle>
          <a:p>
            <a:pPr/>
            <a:r>
              <a:t>($50M +)</a:t>
            </a:r>
          </a:p>
        </p:txBody>
      </p:sp>
      <p:sp>
        <p:nvSpPr>
          <p:cNvPr id="258" name="Google Shape;222;p30"/>
          <p:cNvSpPr txBox="1"/>
          <p:nvPr/>
        </p:nvSpPr>
        <p:spPr>
          <a:xfrm>
            <a:off x="7250024" y="3767575"/>
            <a:ext cx="1332301" cy="44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700"/>
            </a:pPr>
            <a:r>
              <a:t>VC: Venture Capital</a:t>
            </a:r>
          </a:p>
          <a:p>
            <a:pPr>
              <a:defRPr b="1" sz="700"/>
            </a:pPr>
            <a:r>
              <a:t>PE: Private Equity</a:t>
            </a:r>
          </a:p>
          <a:p>
            <a:pPr>
              <a:defRPr b="1" sz="700"/>
            </a:pPr>
            <a:r>
              <a:t>IPO: Initial Public Offering</a:t>
            </a:r>
          </a:p>
        </p:txBody>
      </p:sp>
      <p:sp>
        <p:nvSpPr>
          <p:cNvPr id="2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61;p14"/>
          <p:cNvSpPr txBox="1"/>
          <p:nvPr>
            <p:ph type="title"/>
          </p:nvPr>
        </p:nvSpPr>
        <p:spPr>
          <a:xfrm>
            <a:off x="296849" y="275624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Business Problem</a:t>
            </a:r>
          </a:p>
        </p:txBody>
      </p:sp>
      <p:pic>
        <p:nvPicPr>
          <p:cNvPr id="115" name="Google Shape;62;p14" descr="Google Shape;6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3175" y="2943462"/>
            <a:ext cx="1199975" cy="1199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oogle Shape;63;p14" descr="Google Shape;63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35324" y="3243273"/>
            <a:ext cx="894826" cy="805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Google Shape;64;p14" descr="Google Shape;64;p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8600" y="2504125"/>
            <a:ext cx="894826" cy="77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oogle Shape;65;p14" descr="Google Shape;65;p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18596" y="3713150"/>
            <a:ext cx="1023152" cy="10231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Google Shape;66;p14"/>
          <p:cNvSpPr/>
          <p:nvPr/>
        </p:nvSpPr>
        <p:spPr>
          <a:xfrm>
            <a:off x="2264824" y="3496788"/>
            <a:ext cx="3764102" cy="9330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0" name="Google Shape;67;p14"/>
          <p:cNvSpPr/>
          <p:nvPr/>
        </p:nvSpPr>
        <p:spPr>
          <a:xfrm rot="742994">
            <a:off x="2258880" y="3777038"/>
            <a:ext cx="2625790" cy="11392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1" name="Google Shape;68;p14"/>
          <p:cNvSpPr/>
          <p:nvPr/>
        </p:nvSpPr>
        <p:spPr>
          <a:xfrm rot="20845580">
            <a:off x="2258722" y="3217983"/>
            <a:ext cx="2534281" cy="10676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2" name="Google Shape;69;p14"/>
          <p:cNvSpPr txBox="1"/>
          <p:nvPr/>
        </p:nvSpPr>
        <p:spPr>
          <a:xfrm>
            <a:off x="118200" y="848324"/>
            <a:ext cx="8877900" cy="132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300"/>
            </a:pPr>
            <a:r>
              <a:t>Startup development is a cycle that involves constant effort from two sides: Entrepreneurs and Investors.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1300"/>
          </a:p>
          <a:p>
            <a:pPr marL="457200" indent="-311150">
              <a:buClr>
                <a:srgbClr val="FFFFFF"/>
              </a:buClr>
              <a:buSzPts val="1300"/>
              <a:buFont typeface="Arial"/>
              <a:buChar char="●"/>
              <a:defRPr sz="1300"/>
            </a:pPr>
            <a:r>
              <a:t>Identifying the </a:t>
            </a:r>
            <a:r>
              <a:rPr b="1" u="sng"/>
              <a:t>trends, upcoming products/services</a:t>
            </a:r>
            <a:r>
              <a:t> and amount of </a:t>
            </a:r>
            <a:r>
              <a:rPr b="1"/>
              <a:t>money to invest</a:t>
            </a:r>
            <a:r>
              <a:t> is a constant </a:t>
            </a:r>
            <a:r>
              <a:rPr b="1" u="sng"/>
              <a:t>challenge for investors.</a:t>
            </a:r>
            <a:endParaRPr b="1" u="sng"/>
          </a:p>
          <a:p>
            <a:pPr marL="457200" indent="-311150">
              <a:buClr>
                <a:srgbClr val="FFFFFF"/>
              </a:buClr>
              <a:buSzPts val="1300"/>
              <a:buFont typeface="Arial"/>
              <a:buChar char="●"/>
              <a:defRPr b="1" sz="1300" u="sng"/>
            </a:pPr>
            <a:r>
              <a:t>As an entrepreneur,</a:t>
            </a:r>
            <a:r>
              <a:rPr b="0" u="none"/>
              <a:t> finding the right investors for your </a:t>
            </a:r>
            <a:r>
              <a:t>product, startup stage and location</a:t>
            </a:r>
            <a:r>
              <a:rPr b="0"/>
              <a:t> </a:t>
            </a:r>
            <a:r>
              <a:rPr b="0" u="none"/>
              <a:t>is a constant challenge.</a:t>
            </a:r>
          </a:p>
        </p:txBody>
      </p:sp>
      <p:sp>
        <p:nvSpPr>
          <p:cNvPr id="123" name="Google Shape;70;p14"/>
          <p:cNvSpPr txBox="1"/>
          <p:nvPr>
            <p:ph type="sldNum" sz="quarter" idx="2"/>
          </p:nvPr>
        </p:nvSpPr>
        <p:spPr>
          <a:xfrm>
            <a:off x="8754976" y="4700819"/>
            <a:ext cx="266182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usiness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b="1" sz="2688"/>
            </a:lvl1pPr>
          </a:lstStyle>
          <a:p>
            <a:pPr/>
            <a:r>
              <a:t>Business Questions</a:t>
            </a:r>
          </a:p>
        </p:txBody>
      </p:sp>
      <p:sp>
        <p:nvSpPr>
          <p:cNvPr id="126" name="Which markets received the most funding?…"/>
          <p:cNvSpPr txBox="1"/>
          <p:nvPr>
            <p:ph type="body" idx="1"/>
          </p:nvPr>
        </p:nvSpPr>
        <p:spPr>
          <a:xfrm>
            <a:off x="311699" y="1401291"/>
            <a:ext cx="8520602" cy="34164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Which markets received the most funding?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Are there any top locations for specific markets?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Where are the Angels, Venture Capitals and Private Equity Investing?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8754976" y="4700819"/>
            <a:ext cx="266182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75;p15"/>
          <p:cNvSpPr txBox="1"/>
          <p:nvPr>
            <p:ph type="title"/>
          </p:nvPr>
        </p:nvSpPr>
        <p:spPr>
          <a:xfrm>
            <a:off x="262424" y="159274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Startup Funding Cycle</a:t>
            </a:r>
          </a:p>
        </p:txBody>
      </p:sp>
      <p:pic>
        <p:nvPicPr>
          <p:cNvPr id="130" name="Google Shape;76;p15" descr="Google Shape;76;p15"/>
          <p:cNvPicPr>
            <a:picLocks noChangeAspect="1"/>
          </p:cNvPicPr>
          <p:nvPr/>
        </p:nvPicPr>
        <p:blipFill>
          <a:blip r:embed="rId2">
            <a:extLst/>
          </a:blip>
          <a:srcRect l="0" t="6213" r="4075" b="3719"/>
          <a:stretch>
            <a:fillRect/>
          </a:stretch>
        </p:blipFill>
        <p:spPr>
          <a:xfrm>
            <a:off x="328250" y="765849"/>
            <a:ext cx="8388930" cy="4140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Google Shape;77;p15"/>
          <p:cNvSpPr txBox="1"/>
          <p:nvPr>
            <p:ph type="sldNum" sz="quarter" idx="2"/>
          </p:nvPr>
        </p:nvSpPr>
        <p:spPr>
          <a:xfrm>
            <a:off x="8754976" y="4700819"/>
            <a:ext cx="266182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82;p1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Data</a:t>
            </a:r>
          </a:p>
        </p:txBody>
      </p:sp>
      <p:sp>
        <p:nvSpPr>
          <p:cNvPr id="134" name="Google Shape;83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FFFFFF"/>
              </a:buClr>
              <a:defRPr b="1">
                <a:solidFill>
                  <a:srgbClr val="FFFFFF"/>
                </a:solidFill>
              </a:defRPr>
            </a:pPr>
            <a:r>
              <a:t>Startup Name</a:t>
            </a:r>
          </a:p>
          <a:p>
            <a:pPr>
              <a:buClr>
                <a:srgbClr val="FFFFFF"/>
              </a:buClr>
              <a:defRPr b="1">
                <a:solidFill>
                  <a:srgbClr val="FFFFFF"/>
                </a:solidFill>
              </a:defRPr>
            </a:pPr>
            <a:r>
              <a:t>Country</a:t>
            </a:r>
          </a:p>
          <a:p>
            <a:pPr>
              <a:buClr>
                <a:srgbClr val="FFFFFF"/>
              </a:buClr>
              <a:defRPr b="1">
                <a:solidFill>
                  <a:srgbClr val="FFFFFF"/>
                </a:solidFill>
              </a:defRPr>
            </a:pPr>
            <a:r>
              <a:t>Founded Date</a:t>
            </a:r>
          </a:p>
          <a:p>
            <a:pPr>
              <a:buClr>
                <a:srgbClr val="FFFFFF"/>
              </a:buClr>
              <a:defRPr b="1">
                <a:solidFill>
                  <a:srgbClr val="FFFFFF"/>
                </a:solidFill>
              </a:defRPr>
            </a:pPr>
            <a:r>
              <a:t>Funding Rounds</a:t>
            </a:r>
          </a:p>
          <a:p>
            <a:pPr>
              <a:buClr>
                <a:srgbClr val="FFFFFF"/>
              </a:buClr>
              <a:defRPr b="1">
                <a:solidFill>
                  <a:srgbClr val="FFFFFF"/>
                </a:solidFill>
              </a:defRPr>
            </a:pPr>
            <a:r>
              <a:t>Seed Investment</a:t>
            </a:r>
          </a:p>
          <a:p>
            <a:pPr>
              <a:buClr>
                <a:srgbClr val="FFFFFF"/>
              </a:buClr>
              <a:defRPr b="1">
                <a:solidFill>
                  <a:srgbClr val="FFFFFF"/>
                </a:solidFill>
              </a:defRPr>
            </a:pPr>
            <a:r>
              <a:t>Angel Investment</a:t>
            </a:r>
          </a:p>
          <a:p>
            <a:pPr>
              <a:buClr>
                <a:srgbClr val="FFFFFF"/>
              </a:buClr>
              <a:defRPr b="1">
                <a:solidFill>
                  <a:srgbClr val="FFFFFF"/>
                </a:solidFill>
              </a:defRPr>
            </a:pPr>
            <a:r>
              <a:t>Venture Capital Investment</a:t>
            </a:r>
          </a:p>
          <a:p>
            <a:pPr>
              <a:buClr>
                <a:srgbClr val="FFFFFF"/>
              </a:buClr>
              <a:defRPr b="1">
                <a:solidFill>
                  <a:srgbClr val="FFFFFF"/>
                </a:solidFill>
              </a:defRPr>
            </a:pPr>
            <a:r>
              <a:t>Private Equity Investment</a:t>
            </a:r>
          </a:p>
        </p:txBody>
      </p:sp>
      <p:pic>
        <p:nvPicPr>
          <p:cNvPr id="135" name="Google Shape;84;p16" descr="Google Shape;84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5824" y="1057125"/>
            <a:ext cx="4166475" cy="3511752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Google Shape;85;p16"/>
          <p:cNvSpPr txBox="1"/>
          <p:nvPr>
            <p:ph type="sldNum" sz="quarter" idx="2"/>
          </p:nvPr>
        </p:nvSpPr>
        <p:spPr>
          <a:xfrm>
            <a:off x="8754976" y="4700819"/>
            <a:ext cx="266182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90;p17"/>
          <p:cNvSpPr txBox="1"/>
          <p:nvPr>
            <p:ph type="title"/>
          </p:nvPr>
        </p:nvSpPr>
        <p:spPr>
          <a:xfrm>
            <a:off x="222849" y="1645749"/>
            <a:ext cx="8842904" cy="821414"/>
          </a:xfrm>
          <a:prstGeom prst="rect">
            <a:avLst/>
          </a:prstGeom>
        </p:spPr>
        <p:txBody>
          <a:bodyPr/>
          <a:lstStyle>
            <a:lvl1pPr algn="ctr" defTabSz="740663">
              <a:defRPr b="1" sz="4536"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Descriptive Analysis</a:t>
            </a:r>
          </a:p>
        </p:txBody>
      </p:sp>
      <p:sp>
        <p:nvSpPr>
          <p:cNvPr id="139" name="Google Shape;91;p17"/>
          <p:cNvSpPr txBox="1"/>
          <p:nvPr>
            <p:ph type="sldNum" sz="quarter" idx="2"/>
          </p:nvPr>
        </p:nvSpPr>
        <p:spPr>
          <a:xfrm>
            <a:off x="8754976" y="4700819"/>
            <a:ext cx="266182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96;p18"/>
          <p:cNvSpPr txBox="1"/>
          <p:nvPr>
            <p:ph type="title"/>
          </p:nvPr>
        </p:nvSpPr>
        <p:spPr>
          <a:xfrm>
            <a:off x="311699" y="2288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Investment Trend From 2000-2014</a:t>
            </a:r>
          </a:p>
        </p:txBody>
      </p:sp>
      <p:pic>
        <p:nvPicPr>
          <p:cNvPr id="142" name="Google Shape;97;p18" descr="Google Shape;97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324" y="801525"/>
            <a:ext cx="8060126" cy="4037175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Google Shape;98;p18"/>
          <p:cNvSpPr txBox="1"/>
          <p:nvPr>
            <p:ph type="sldNum" sz="quarter" idx="2"/>
          </p:nvPr>
        </p:nvSpPr>
        <p:spPr>
          <a:xfrm>
            <a:off x="8754976" y="4700819"/>
            <a:ext cx="266182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03;p19"/>
          <p:cNvSpPr txBox="1"/>
          <p:nvPr>
            <p:ph type="title"/>
          </p:nvPr>
        </p:nvSpPr>
        <p:spPr>
          <a:xfrm>
            <a:off x="235799" y="151849"/>
            <a:ext cx="8520602" cy="572702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defRPr b="1" sz="1250"/>
            </a:lvl1pPr>
          </a:lstStyle>
          <a:p>
            <a:pPr/>
            <a:r>
              <a:t>Rate of Startups Created Compared to Previous Year</a:t>
            </a:r>
          </a:p>
        </p:txBody>
      </p:sp>
      <p:pic>
        <p:nvPicPr>
          <p:cNvPr id="146" name="Google Shape;104;p19" descr="Google Shape;104;p19"/>
          <p:cNvPicPr>
            <a:picLocks noChangeAspect="1"/>
          </p:cNvPicPr>
          <p:nvPr/>
        </p:nvPicPr>
        <p:blipFill>
          <a:blip r:embed="rId2">
            <a:extLst/>
          </a:blip>
          <a:srcRect l="2902" t="0" r="3481" b="0"/>
          <a:stretch>
            <a:fillRect/>
          </a:stretch>
        </p:blipFill>
        <p:spPr>
          <a:xfrm>
            <a:off x="725087" y="814774"/>
            <a:ext cx="7542028" cy="4114152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Google Shape;105;p19"/>
          <p:cNvSpPr txBox="1"/>
          <p:nvPr>
            <p:ph type="sldNum" sz="quarter" idx="2"/>
          </p:nvPr>
        </p:nvSpPr>
        <p:spPr>
          <a:xfrm>
            <a:off x="8754976" y="4700819"/>
            <a:ext cx="266182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10;p20"/>
          <p:cNvSpPr txBox="1"/>
          <p:nvPr>
            <p:ph type="title"/>
          </p:nvPr>
        </p:nvSpPr>
        <p:spPr>
          <a:xfrm>
            <a:off x="311699" y="2288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Private Equity After 2008</a:t>
            </a:r>
          </a:p>
        </p:txBody>
      </p:sp>
      <p:pic>
        <p:nvPicPr>
          <p:cNvPr id="150" name="Google Shape;111;p20" descr="Google Shape;111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325" y="898100"/>
            <a:ext cx="5513826" cy="3680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Google Shape;112;p20" descr="Google Shape;112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79049" y="1602424"/>
            <a:ext cx="2753251" cy="248912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Google Shape;113;p20"/>
          <p:cNvSpPr txBox="1"/>
          <p:nvPr>
            <p:ph type="sldNum" sz="quarter" idx="2"/>
          </p:nvPr>
        </p:nvSpPr>
        <p:spPr>
          <a:xfrm>
            <a:off x="8754976" y="4700819"/>
            <a:ext cx="266182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