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70" r:id="rId8"/>
    <p:sldId id="271" r:id="rId9"/>
    <p:sldId id="272" r:id="rId10"/>
    <p:sldId id="261" r:id="rId11"/>
    <p:sldId id="273" r:id="rId12"/>
    <p:sldId id="263"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8" d="100"/>
          <a:sy n="88"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lum bright="70000" contrast="-70000"/>
          </a:blip>
          <a:stretch>
            <a:fillRect/>
          </a:stretch>
        </p:blipFill>
        <p:spPr>
          <a:xfrm>
            <a:off x="0" y="0"/>
            <a:ext cx="5050971" cy="6108068"/>
          </a:xfrm>
          <a:prstGeom prst="rect">
            <a:avLst/>
          </a:prstGeom>
        </p:spPr>
      </p:pic>
      <p:sp>
        <p:nvSpPr>
          <p:cNvPr id="2" name="Título 1"/>
          <p:cNvSpPr>
            <a:spLocks noGrp="1"/>
          </p:cNvSpPr>
          <p:nvPr>
            <p:ph type="ctrTitle"/>
          </p:nvPr>
        </p:nvSpPr>
        <p:spPr>
          <a:xfrm>
            <a:off x="4721730" y="2413955"/>
            <a:ext cx="5275710" cy="1436915"/>
          </a:xfrm>
        </p:spPr>
        <p:txBody>
          <a:bodyPr/>
          <a:lstStyle/>
          <a:p>
            <a:pPr algn="ctr"/>
            <a:r>
              <a:rPr lang="es-ES" sz="3600" b="1" dirty="0">
                <a:solidFill>
                  <a:srgbClr val="002060"/>
                </a:solidFill>
              </a:rPr>
              <a:t>Intoxicaciones por pesticidas en Costa Rica durante el periodo 2007 al 2014</a:t>
            </a:r>
            <a:endParaRPr lang="en-US" sz="3600" b="1" dirty="0">
              <a:solidFill>
                <a:srgbClr val="002060"/>
              </a:solidFill>
            </a:endParaRPr>
          </a:p>
        </p:txBody>
      </p:sp>
      <p:sp>
        <p:nvSpPr>
          <p:cNvPr id="3" name="Subtítulo 2"/>
          <p:cNvSpPr>
            <a:spLocks noGrp="1"/>
          </p:cNvSpPr>
          <p:nvPr>
            <p:ph type="subTitle" idx="1"/>
          </p:nvPr>
        </p:nvSpPr>
        <p:spPr>
          <a:xfrm>
            <a:off x="3936275" y="5591318"/>
            <a:ext cx="3134460" cy="1096899"/>
          </a:xfrm>
        </p:spPr>
        <p:txBody>
          <a:bodyPr>
            <a:normAutofit lnSpcReduction="10000"/>
          </a:bodyPr>
          <a:lstStyle/>
          <a:p>
            <a:pPr algn="l"/>
            <a:r>
              <a:rPr lang="en-US" dirty="0" err="1" smtClean="0"/>
              <a:t>Integrantes</a:t>
            </a:r>
            <a:r>
              <a:rPr lang="en-US" dirty="0" smtClean="0"/>
              <a:t>:</a:t>
            </a:r>
          </a:p>
          <a:p>
            <a:pPr algn="l"/>
            <a:r>
              <a:rPr lang="es-CR" dirty="0" smtClean="0"/>
              <a:t>Andrés Arguedas Leiva</a:t>
            </a:r>
          </a:p>
          <a:p>
            <a:pPr algn="l"/>
            <a:r>
              <a:rPr lang="es-CR" dirty="0" smtClean="0"/>
              <a:t>Natalia Díaz Ramírez</a:t>
            </a:r>
          </a:p>
          <a:p>
            <a:endParaRPr lang="en-US" dirty="0" smtClean="0"/>
          </a:p>
          <a:p>
            <a:endParaRPr lang="en-US" dirty="0"/>
          </a:p>
        </p:txBody>
      </p:sp>
    </p:spTree>
    <p:extLst>
      <p:ext uri="{BB962C8B-B14F-4D97-AF65-F5344CB8AC3E}">
        <p14:creationId xmlns:p14="http://schemas.microsoft.com/office/powerpoint/2010/main" val="1755592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906" y="182879"/>
            <a:ext cx="8596668" cy="1320800"/>
          </a:xfrm>
        </p:spPr>
        <p:txBody>
          <a:bodyPr>
            <a:normAutofit fontScale="90000"/>
          </a:bodyPr>
          <a:lstStyle/>
          <a:p>
            <a:pPr algn="r"/>
            <a:r>
              <a:rPr lang="es-ES" sz="6700" u="sng" dirty="0"/>
              <a:t>Pesos</a:t>
            </a:r>
            <a:r>
              <a:rPr lang="es-ES" u="sng" dirty="0"/>
              <a:t/>
            </a:r>
            <a:br>
              <a:rPr lang="es-ES" u="sng" dirty="0"/>
            </a:br>
            <a:endParaRPr lang="en-US" b="1" u="sng" dirty="0"/>
          </a:p>
        </p:txBody>
      </p:sp>
      <p:sp>
        <p:nvSpPr>
          <p:cNvPr id="5" name="Rectángulo 4"/>
          <p:cNvSpPr/>
          <p:nvPr/>
        </p:nvSpPr>
        <p:spPr>
          <a:xfrm>
            <a:off x="984069" y="1295289"/>
            <a:ext cx="6096000" cy="2031325"/>
          </a:xfrm>
          <a:prstGeom prst="rect">
            <a:avLst/>
          </a:prstGeom>
        </p:spPr>
        <p:txBody>
          <a:bodyPr>
            <a:spAutoFit/>
          </a:bodyPr>
          <a:lstStyle/>
          <a:p>
            <a:endParaRPr lang="es-ES" dirty="0"/>
          </a:p>
          <a:p>
            <a:pPr marL="342900" indent="-342900">
              <a:buAutoNum type="arabicPeriod"/>
            </a:pPr>
            <a:r>
              <a:rPr lang="es-ES" dirty="0" smtClean="0"/>
              <a:t>Estandarización </a:t>
            </a:r>
            <a:r>
              <a:rPr lang="es-ES" dirty="0"/>
              <a:t>por </a:t>
            </a:r>
            <a:r>
              <a:rPr lang="es-ES" dirty="0" smtClean="0"/>
              <a:t>fila</a:t>
            </a:r>
          </a:p>
          <a:p>
            <a:pPr marL="342900" indent="-342900">
              <a:buAutoNum type="arabicPeriod"/>
            </a:pPr>
            <a:endParaRPr lang="es-ES" dirty="0"/>
          </a:p>
          <a:p>
            <a:pPr marL="342900" indent="-342900">
              <a:buAutoNum type="arabicPeriod"/>
            </a:pPr>
            <a:endParaRPr lang="es-ES" dirty="0" smtClean="0"/>
          </a:p>
          <a:p>
            <a:pPr marL="342900" indent="-342900">
              <a:buAutoNum type="arabicPeriod"/>
            </a:pPr>
            <a:endParaRPr lang="es-ES" dirty="0"/>
          </a:p>
          <a:p>
            <a:pPr marL="342900" indent="-342900">
              <a:buAutoNum type="arabicPeriod"/>
            </a:pPr>
            <a:endParaRPr lang="es-ES" dirty="0" smtClean="0"/>
          </a:p>
          <a:p>
            <a:r>
              <a:rPr lang="es-ES" dirty="0" smtClean="0"/>
              <a:t>Reina   torre</a:t>
            </a:r>
            <a:endParaRPr lang="en-US" dirty="0"/>
          </a:p>
        </p:txBody>
      </p:sp>
      <p:sp>
        <p:nvSpPr>
          <p:cNvPr id="6" name="Rectángulo 5"/>
          <p:cNvSpPr/>
          <p:nvPr/>
        </p:nvSpPr>
        <p:spPr>
          <a:xfrm>
            <a:off x="1176171" y="3984562"/>
            <a:ext cx="1183337" cy="369332"/>
          </a:xfrm>
          <a:prstGeom prst="rect">
            <a:avLst/>
          </a:prstGeom>
        </p:spPr>
        <p:txBody>
          <a:bodyPr wrap="none">
            <a:spAutoFit/>
          </a:bodyPr>
          <a:lstStyle/>
          <a:p>
            <a:r>
              <a:rPr lang="en-US" dirty="0"/>
              <a:t>2. </a:t>
            </a:r>
            <a:r>
              <a:rPr lang="en-US" dirty="0" err="1"/>
              <a:t>Binario</a:t>
            </a:r>
            <a:endParaRPr lang="en-US" dirty="0"/>
          </a:p>
        </p:txBody>
      </p:sp>
    </p:spTree>
    <p:extLst>
      <p:ext uri="{BB962C8B-B14F-4D97-AF65-F5344CB8AC3E}">
        <p14:creationId xmlns:p14="http://schemas.microsoft.com/office/powerpoint/2010/main" val="3239217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906" y="182879"/>
            <a:ext cx="8596668" cy="1320800"/>
          </a:xfrm>
        </p:spPr>
        <p:txBody>
          <a:bodyPr>
            <a:normAutofit fontScale="90000"/>
          </a:bodyPr>
          <a:lstStyle/>
          <a:p>
            <a:pPr algn="r"/>
            <a:r>
              <a:rPr lang="es-ES" sz="6700" u="sng" dirty="0" smtClean="0"/>
              <a:t>Distancias</a:t>
            </a:r>
            <a:r>
              <a:rPr lang="es-ES" u="sng" dirty="0"/>
              <a:t/>
            </a:r>
            <a:br>
              <a:rPr lang="es-ES" u="sng" dirty="0"/>
            </a:br>
            <a:endParaRPr lang="en-US" b="1" u="sng" dirty="0"/>
          </a:p>
        </p:txBody>
      </p:sp>
    </p:spTree>
    <p:extLst>
      <p:ext uri="{BB962C8B-B14F-4D97-AF65-F5344CB8AC3E}">
        <p14:creationId xmlns:p14="http://schemas.microsoft.com/office/powerpoint/2010/main" val="807841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8957" y="235131"/>
            <a:ext cx="8596668" cy="836023"/>
          </a:xfrm>
        </p:spPr>
        <p:txBody>
          <a:bodyPr/>
          <a:lstStyle/>
          <a:p>
            <a:r>
              <a:rPr lang="es-CR" b="1" u="sng" dirty="0" smtClean="0"/>
              <a:t>Auto correlación Espacial</a:t>
            </a:r>
            <a:endParaRPr lang="en-US" b="1" u="sng" dirty="0"/>
          </a:p>
        </p:txBody>
      </p:sp>
      <p:sp>
        <p:nvSpPr>
          <p:cNvPr id="3" name="Rectángulo 2"/>
          <p:cNvSpPr/>
          <p:nvPr/>
        </p:nvSpPr>
        <p:spPr>
          <a:xfrm>
            <a:off x="598957" y="1158240"/>
            <a:ext cx="1984839" cy="461665"/>
          </a:xfrm>
          <a:prstGeom prst="rect">
            <a:avLst/>
          </a:prstGeom>
        </p:spPr>
        <p:txBody>
          <a:bodyPr wrap="none">
            <a:spAutoFit/>
          </a:bodyPr>
          <a:lstStyle/>
          <a:p>
            <a:r>
              <a:rPr lang="es-CR" sz="2400" b="1" i="1" dirty="0" smtClean="0"/>
              <a:t>Test I Moran</a:t>
            </a:r>
            <a:endParaRPr lang="en-US" sz="2400" b="1" i="1" dirty="0"/>
          </a:p>
        </p:txBody>
      </p:sp>
    </p:spTree>
    <p:extLst>
      <p:ext uri="{BB962C8B-B14F-4D97-AF65-F5344CB8AC3E}">
        <p14:creationId xmlns:p14="http://schemas.microsoft.com/office/powerpoint/2010/main" val="2833133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3473" y="332047"/>
            <a:ext cx="8596668" cy="1320800"/>
          </a:xfrm>
        </p:spPr>
        <p:txBody>
          <a:bodyPr>
            <a:normAutofit/>
          </a:bodyPr>
          <a:lstStyle/>
          <a:p>
            <a:r>
              <a:rPr lang="es-CR" sz="4800" b="1" u="sng" dirty="0" smtClean="0"/>
              <a:t>Conclusiones</a:t>
            </a:r>
            <a:endParaRPr lang="en-US" sz="4800" b="1" u="sng" dirty="0"/>
          </a:p>
        </p:txBody>
      </p:sp>
    </p:spTree>
    <p:extLst>
      <p:ext uri="{BB962C8B-B14F-4D97-AF65-F5344CB8AC3E}">
        <p14:creationId xmlns:p14="http://schemas.microsoft.com/office/powerpoint/2010/main" val="318123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u="sng" dirty="0" smtClean="0"/>
              <a:t>Referencias</a:t>
            </a:r>
            <a:endParaRPr lang="en-US" b="1" u="sng" dirty="0"/>
          </a:p>
        </p:txBody>
      </p:sp>
      <p:sp>
        <p:nvSpPr>
          <p:cNvPr id="4" name="Título 1"/>
          <p:cNvSpPr txBox="1">
            <a:spLocks/>
          </p:cNvSpPr>
          <p:nvPr/>
        </p:nvSpPr>
        <p:spPr>
          <a:xfrm>
            <a:off x="6520529" y="5164124"/>
            <a:ext cx="354043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R" b="1" dirty="0" smtClean="0"/>
              <a:t>Gracias …</a:t>
            </a:r>
            <a:endParaRPr lang="en-US" b="1" dirty="0"/>
          </a:p>
        </p:txBody>
      </p:sp>
      <p:sp>
        <p:nvSpPr>
          <p:cNvPr id="5" name="Rectángulo 4"/>
          <p:cNvSpPr/>
          <p:nvPr/>
        </p:nvSpPr>
        <p:spPr>
          <a:xfrm>
            <a:off x="827313" y="1470805"/>
            <a:ext cx="8307977" cy="3693319"/>
          </a:xfrm>
          <a:prstGeom prst="rect">
            <a:avLst/>
          </a:prstGeom>
        </p:spPr>
        <p:txBody>
          <a:bodyPr wrap="square">
            <a:spAutoFit/>
          </a:bodyPr>
          <a:lstStyle/>
          <a:p>
            <a:r>
              <a:rPr lang="es-ES" dirty="0"/>
              <a:t>Martínez, C., Gómez, S. (2007). Riesgo </a:t>
            </a:r>
            <a:r>
              <a:rPr lang="es-ES" dirty="0" err="1"/>
              <a:t>genotóxico</a:t>
            </a:r>
            <a:r>
              <a:rPr lang="es-ES" dirty="0"/>
              <a:t> por exposición a plaguicidas en trabajadores agrícolas. Revista Internacional de Contaminación Ambiental: 23 (4), 185-200.</a:t>
            </a:r>
          </a:p>
          <a:p>
            <a:endParaRPr lang="es-ES" dirty="0"/>
          </a:p>
          <a:p>
            <a:endParaRPr lang="es-ES" dirty="0"/>
          </a:p>
          <a:p>
            <a:r>
              <a:rPr lang="es-ES" dirty="0"/>
              <a:t>Grillet,M.,Martínez,J.,</a:t>
            </a:r>
            <a:r>
              <a:rPr lang="es-ES" dirty="0" err="1"/>
              <a:t>Barrera,R</a:t>
            </a:r>
            <a:r>
              <a:rPr lang="es-ES" dirty="0"/>
              <a:t>.(2009). Focos calientes de transmisión de malaria: Implicaciones para un control orientado y efectivo en </a:t>
            </a:r>
            <a:r>
              <a:rPr lang="es-ES" dirty="0" err="1"/>
              <a:t>Venezuela.Boletin</a:t>
            </a:r>
            <a:r>
              <a:rPr lang="es-ES" dirty="0"/>
              <a:t> de </a:t>
            </a:r>
            <a:r>
              <a:rPr lang="es-ES" dirty="0" err="1"/>
              <a:t>Malariologia</a:t>
            </a:r>
            <a:r>
              <a:rPr lang="es-ES" dirty="0"/>
              <a:t> y salud Ambiental:29(2),193-208.</a:t>
            </a:r>
          </a:p>
          <a:p>
            <a:endParaRPr lang="es-ES" dirty="0" smtClean="0"/>
          </a:p>
          <a:p>
            <a:endParaRPr lang="es-ES" dirty="0"/>
          </a:p>
          <a:p>
            <a:r>
              <a:rPr lang="es-ES" dirty="0"/>
              <a:t>Santamaría, C.(2003).El análisis espacial como herramienta para evaluar alarmas por cáncer. Población y Salud en Mesoamerica:1(1),1-9.</a:t>
            </a:r>
          </a:p>
          <a:p>
            <a:endParaRPr lang="es-ES" dirty="0"/>
          </a:p>
        </p:txBody>
      </p:sp>
    </p:spTree>
    <p:extLst>
      <p:ext uri="{BB962C8B-B14F-4D97-AF65-F5344CB8AC3E}">
        <p14:creationId xmlns:p14="http://schemas.microsoft.com/office/powerpoint/2010/main" val="50151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294" y="148046"/>
            <a:ext cx="8596668" cy="1320800"/>
          </a:xfrm>
        </p:spPr>
        <p:txBody>
          <a:bodyPr>
            <a:normAutofit/>
          </a:bodyPr>
          <a:lstStyle/>
          <a:p>
            <a:r>
              <a:rPr lang="en-US" sz="4800" b="1" u="sng" dirty="0" err="1" smtClean="0"/>
              <a:t>Introducci</a:t>
            </a:r>
            <a:r>
              <a:rPr lang="es-CR" sz="4800" b="1" u="sng" dirty="0" err="1" smtClean="0"/>
              <a:t>ón</a:t>
            </a:r>
            <a:endParaRPr lang="en-US" sz="4800" b="1" u="sng" dirty="0"/>
          </a:p>
        </p:txBody>
      </p:sp>
      <p:sp>
        <p:nvSpPr>
          <p:cNvPr id="3" name="Rectángulo 2"/>
          <p:cNvSpPr/>
          <p:nvPr/>
        </p:nvSpPr>
        <p:spPr>
          <a:xfrm>
            <a:off x="607665" y="1251131"/>
            <a:ext cx="8815009" cy="5016758"/>
          </a:xfrm>
          <a:prstGeom prst="rect">
            <a:avLst/>
          </a:prstGeom>
        </p:spPr>
        <p:txBody>
          <a:bodyPr wrap="square">
            <a:spAutoFit/>
          </a:bodyPr>
          <a:lstStyle/>
          <a:p>
            <a:pPr marL="342900" indent="-342900">
              <a:buFont typeface="Wingdings" panose="05000000000000000000" pitchFamily="2" charset="2"/>
              <a:buChar char="q"/>
            </a:pPr>
            <a:r>
              <a:rPr lang="es-ES" sz="2000" dirty="0"/>
              <a:t>Las intoxicaciones por pesticidas son un problema de salud pública a nivel mundial debido </a:t>
            </a:r>
            <a:r>
              <a:rPr lang="es-ES" sz="2000" dirty="0" smtClean="0"/>
              <a:t>mortalidad </a:t>
            </a:r>
            <a:r>
              <a:rPr lang="es-ES" sz="2000" dirty="0"/>
              <a:t>que pueden </a:t>
            </a:r>
            <a:r>
              <a:rPr lang="es-ES" sz="2000" dirty="0" smtClean="0"/>
              <a:t>causar.</a:t>
            </a:r>
          </a:p>
          <a:p>
            <a:endParaRPr lang="es-ES" sz="2000" dirty="0" smtClean="0"/>
          </a:p>
          <a:p>
            <a:pPr marL="342900" indent="-342900">
              <a:buFont typeface="Wingdings" panose="05000000000000000000" pitchFamily="2" charset="2"/>
              <a:buChar char="q"/>
            </a:pPr>
            <a:r>
              <a:rPr lang="es-ES" sz="2000" dirty="0" smtClean="0"/>
              <a:t>Destacan </a:t>
            </a:r>
            <a:r>
              <a:rPr lang="es-ES" sz="2000" dirty="0"/>
              <a:t>causas </a:t>
            </a:r>
            <a:r>
              <a:rPr lang="es-ES" sz="2000" dirty="0" smtClean="0"/>
              <a:t>como:</a:t>
            </a:r>
          </a:p>
          <a:p>
            <a:endParaRPr lang="es-ES" sz="2000" dirty="0" smtClean="0"/>
          </a:p>
          <a:p>
            <a:pPr marL="742950" lvl="1" indent="-285750">
              <a:buFont typeface="Courier New" panose="02070309020205020404" pitchFamily="49" charset="0"/>
              <a:buChar char="o"/>
            </a:pPr>
            <a:r>
              <a:rPr lang="es-ES" sz="2000" dirty="0"/>
              <a:t>I</a:t>
            </a:r>
            <a:r>
              <a:rPr lang="es-ES" sz="2000" dirty="0" smtClean="0"/>
              <a:t>ntento suicida (en adolescentes)</a:t>
            </a:r>
          </a:p>
          <a:p>
            <a:pPr marL="742950" lvl="1" indent="-285750">
              <a:buFont typeface="Courier New" panose="02070309020205020404" pitchFamily="49" charset="0"/>
              <a:buChar char="o"/>
            </a:pPr>
            <a:r>
              <a:rPr lang="es-ES" sz="2000" dirty="0"/>
              <a:t>Causa ocupacional </a:t>
            </a:r>
            <a:r>
              <a:rPr lang="es-ES" sz="2000" dirty="0" smtClean="0"/>
              <a:t>(en </a:t>
            </a:r>
            <a:r>
              <a:rPr lang="es-ES" sz="2000" dirty="0"/>
              <a:t>trabajadores dedicados a labores </a:t>
            </a:r>
            <a:r>
              <a:rPr lang="es-ES" sz="2000" dirty="0" smtClean="0"/>
              <a:t>agrícolas)</a:t>
            </a:r>
          </a:p>
          <a:p>
            <a:pPr marL="742950" lvl="1" indent="-285750">
              <a:buFont typeface="Courier New" panose="02070309020205020404" pitchFamily="49" charset="0"/>
              <a:buChar char="o"/>
            </a:pPr>
            <a:r>
              <a:rPr lang="es-ES" sz="2000" dirty="0"/>
              <a:t>C</a:t>
            </a:r>
            <a:r>
              <a:rPr lang="es-ES" sz="2000" dirty="0" smtClean="0"/>
              <a:t>ausa accidental (en niños).</a:t>
            </a:r>
          </a:p>
          <a:p>
            <a:pPr marL="285750" indent="-285750">
              <a:buFont typeface="Courier New" panose="02070309020205020404" pitchFamily="49" charset="0"/>
              <a:buChar char="o"/>
            </a:pPr>
            <a:endParaRPr lang="es-ES" sz="2000" dirty="0"/>
          </a:p>
          <a:p>
            <a:endParaRPr lang="es-ES" sz="2000" dirty="0"/>
          </a:p>
          <a:p>
            <a:pPr marL="342900" indent="-342900">
              <a:buFont typeface="Wingdings" panose="05000000000000000000" pitchFamily="2" charset="2"/>
              <a:buChar char="q"/>
            </a:pPr>
            <a:r>
              <a:rPr lang="es-ES" sz="2000" dirty="0" smtClean="0"/>
              <a:t> </a:t>
            </a:r>
            <a:r>
              <a:rPr lang="es-ES" sz="2000" dirty="0"/>
              <a:t>Los efectos </a:t>
            </a:r>
            <a:r>
              <a:rPr lang="es-ES" sz="2000" dirty="0" smtClean="0"/>
              <a:t>dependen de: </a:t>
            </a:r>
          </a:p>
          <a:p>
            <a:endParaRPr lang="es-ES" sz="2000" dirty="0"/>
          </a:p>
          <a:p>
            <a:pPr marL="742950" lvl="1" indent="-285750">
              <a:buFont typeface="Courier New" panose="02070309020205020404" pitchFamily="49" charset="0"/>
              <a:buChar char="o"/>
            </a:pPr>
            <a:r>
              <a:rPr lang="es-ES" sz="2000" dirty="0"/>
              <a:t>L</a:t>
            </a:r>
            <a:r>
              <a:rPr lang="es-ES" sz="2000" dirty="0" smtClean="0"/>
              <a:t>a toxicidad</a:t>
            </a:r>
          </a:p>
          <a:p>
            <a:pPr marL="742950" lvl="1" indent="-285750">
              <a:buFont typeface="Courier New" panose="02070309020205020404" pitchFamily="49" charset="0"/>
              <a:buChar char="o"/>
            </a:pPr>
            <a:r>
              <a:rPr lang="es-ES" sz="2000" dirty="0"/>
              <a:t>L</a:t>
            </a:r>
            <a:r>
              <a:rPr lang="es-ES" sz="2000" dirty="0" smtClean="0"/>
              <a:t>a dosis</a:t>
            </a:r>
          </a:p>
          <a:p>
            <a:pPr marL="742950" lvl="1" indent="-285750">
              <a:buFont typeface="Courier New" panose="02070309020205020404" pitchFamily="49" charset="0"/>
              <a:buChar char="o"/>
            </a:pPr>
            <a:r>
              <a:rPr lang="es-ES" sz="2000" dirty="0"/>
              <a:t>L</a:t>
            </a:r>
            <a:r>
              <a:rPr lang="es-ES" sz="2000" dirty="0" smtClean="0"/>
              <a:t>a </a:t>
            </a:r>
            <a:r>
              <a:rPr lang="es-ES" sz="2000" dirty="0"/>
              <a:t>forma de ingreso al organismo </a:t>
            </a:r>
          </a:p>
          <a:p>
            <a:pPr marL="742950" lvl="1" indent="-285750">
              <a:buFont typeface="Courier New" panose="02070309020205020404" pitchFamily="49" charset="0"/>
              <a:buChar char="o"/>
            </a:pPr>
            <a:r>
              <a:rPr lang="es-ES" sz="2000" dirty="0"/>
              <a:t>E</a:t>
            </a:r>
            <a:r>
              <a:rPr lang="es-ES" sz="2000" dirty="0" smtClean="0"/>
              <a:t>l </a:t>
            </a:r>
            <a:r>
              <a:rPr lang="es-ES" sz="2000" dirty="0"/>
              <a:t>tiempo de </a:t>
            </a:r>
            <a:r>
              <a:rPr lang="es-ES" sz="2000" dirty="0" smtClean="0"/>
              <a:t>exposición</a:t>
            </a:r>
            <a:endParaRPr lang="en-US" sz="2000" dirty="0"/>
          </a:p>
        </p:txBody>
      </p:sp>
      <p:pic>
        <p:nvPicPr>
          <p:cNvPr id="6" name="Imagen 5"/>
          <p:cNvPicPr>
            <a:picLocks noChangeAspect="1"/>
          </p:cNvPicPr>
          <p:nvPr/>
        </p:nvPicPr>
        <p:blipFill>
          <a:blip r:embed="rId2"/>
          <a:stretch>
            <a:fillRect/>
          </a:stretch>
        </p:blipFill>
        <p:spPr>
          <a:xfrm>
            <a:off x="7592106" y="1782664"/>
            <a:ext cx="1830568" cy="1256405"/>
          </a:xfrm>
          <a:prstGeom prst="rect">
            <a:avLst/>
          </a:prstGeom>
          <a:ln>
            <a:noFill/>
          </a:ln>
          <a:effectLst>
            <a:softEdge rad="112500"/>
          </a:effectLst>
        </p:spPr>
      </p:pic>
      <p:pic>
        <p:nvPicPr>
          <p:cNvPr id="8" name="Imagen 7"/>
          <p:cNvPicPr>
            <a:picLocks noChangeAspect="1"/>
          </p:cNvPicPr>
          <p:nvPr/>
        </p:nvPicPr>
        <p:blipFill>
          <a:blip r:embed="rId3"/>
          <a:stretch>
            <a:fillRect/>
          </a:stretch>
        </p:blipFill>
        <p:spPr>
          <a:xfrm>
            <a:off x="6415156" y="3492225"/>
            <a:ext cx="3007518" cy="1691729"/>
          </a:xfrm>
          <a:prstGeom prst="rect">
            <a:avLst/>
          </a:prstGeom>
          <a:ln>
            <a:noFill/>
          </a:ln>
          <a:effectLst>
            <a:softEdge rad="112500"/>
          </a:effectLst>
        </p:spPr>
      </p:pic>
    </p:spTree>
    <p:extLst>
      <p:ext uri="{BB962C8B-B14F-4D97-AF65-F5344CB8AC3E}">
        <p14:creationId xmlns:p14="http://schemas.microsoft.com/office/powerpoint/2010/main" val="339965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73947" y="4213332"/>
            <a:ext cx="8865326" cy="984885"/>
          </a:xfrm>
          <a:prstGeom prst="rect">
            <a:avLst/>
          </a:prstGeom>
        </p:spPr>
        <p:txBody>
          <a:bodyPr wrap="square">
            <a:spAutoFit/>
          </a:bodyPr>
          <a:lstStyle/>
          <a:p>
            <a:pPr marL="285750" indent="-285750">
              <a:buFont typeface="Courier New" panose="02070309020205020404" pitchFamily="49" charset="0"/>
              <a:buChar char="o"/>
            </a:pPr>
            <a:r>
              <a:rPr lang="es-ES" sz="2000" dirty="0" smtClean="0">
                <a:latin typeface="LMRoman10-Regular"/>
              </a:rPr>
              <a:t>¿Existen </a:t>
            </a:r>
            <a:r>
              <a:rPr lang="es-ES" sz="2000" dirty="0">
                <a:latin typeface="LMRoman10-Regular"/>
              </a:rPr>
              <a:t>conglomerados que se puedan localizar geográficamente por cantones para los casos de intoxicaciones por pesticidas?</a:t>
            </a:r>
          </a:p>
          <a:p>
            <a:pPr marL="285750" indent="-285750">
              <a:buFont typeface="Courier New" panose="02070309020205020404" pitchFamily="49" charset="0"/>
              <a:buChar char="o"/>
            </a:pPr>
            <a:endParaRPr lang="en-US" dirty="0" smtClean="0">
              <a:latin typeface="LMRoman10-Regular"/>
            </a:endParaRPr>
          </a:p>
        </p:txBody>
      </p:sp>
      <p:sp>
        <p:nvSpPr>
          <p:cNvPr id="4" name="Título 3"/>
          <p:cNvSpPr>
            <a:spLocks noGrp="1"/>
          </p:cNvSpPr>
          <p:nvPr>
            <p:ph type="title"/>
          </p:nvPr>
        </p:nvSpPr>
        <p:spPr>
          <a:xfrm>
            <a:off x="677334" y="609600"/>
            <a:ext cx="8596668" cy="801189"/>
          </a:xfrm>
        </p:spPr>
        <p:txBody>
          <a:bodyPr>
            <a:normAutofit/>
          </a:bodyPr>
          <a:lstStyle/>
          <a:p>
            <a:r>
              <a:rPr lang="es-CR" sz="4400" b="1" u="sng" dirty="0" smtClean="0"/>
              <a:t>Objetivo</a:t>
            </a:r>
            <a:endParaRPr lang="en-US" sz="4400" b="1" u="sng" dirty="0"/>
          </a:p>
        </p:txBody>
      </p:sp>
      <p:sp>
        <p:nvSpPr>
          <p:cNvPr id="5" name="Rectángulo 4"/>
          <p:cNvSpPr/>
          <p:nvPr/>
        </p:nvSpPr>
        <p:spPr>
          <a:xfrm>
            <a:off x="577186" y="1518057"/>
            <a:ext cx="9058849" cy="1015663"/>
          </a:xfrm>
          <a:prstGeom prst="rect">
            <a:avLst/>
          </a:prstGeom>
        </p:spPr>
        <p:txBody>
          <a:bodyPr wrap="square">
            <a:spAutoFit/>
          </a:bodyPr>
          <a:lstStyle/>
          <a:p>
            <a:pPr marL="342900" indent="-342900">
              <a:buFont typeface="Courier New" panose="02070309020205020404" pitchFamily="49" charset="0"/>
              <a:buChar char="o"/>
            </a:pPr>
            <a:r>
              <a:rPr lang="es-ES" sz="2000" dirty="0" smtClean="0">
                <a:latin typeface="LMRoman10-Regular"/>
              </a:rPr>
              <a:t>D</a:t>
            </a:r>
            <a:r>
              <a:rPr lang="es-ES" sz="2000" dirty="0" smtClean="0">
                <a:latin typeface="LMRoman10-Regular"/>
              </a:rPr>
              <a:t>eterminar </a:t>
            </a:r>
            <a:r>
              <a:rPr lang="es-ES" sz="2000" dirty="0">
                <a:latin typeface="LMRoman10-Regular"/>
              </a:rPr>
              <a:t>si existe correlación espacial para los casos de intoxicaciones por pesticidas, tomando en cuenta el sexo</a:t>
            </a:r>
            <a:r>
              <a:rPr lang="es-ES" sz="2000" dirty="0" smtClean="0">
                <a:latin typeface="LMRoman10-Regular"/>
              </a:rPr>
              <a:t>, edad, causa </a:t>
            </a:r>
            <a:r>
              <a:rPr lang="es-ES" sz="2000" dirty="0">
                <a:latin typeface="LMRoman10-Regular"/>
              </a:rPr>
              <a:t>de intoxicación y ruta de ingreso del pesticida.</a:t>
            </a:r>
            <a:endParaRPr lang="es-ES" sz="2000" dirty="0" smtClean="0">
              <a:latin typeface="LMRoman10-Regular"/>
            </a:endParaRPr>
          </a:p>
        </p:txBody>
      </p:sp>
      <p:sp>
        <p:nvSpPr>
          <p:cNvPr id="6" name="Título 3"/>
          <p:cNvSpPr txBox="1">
            <a:spLocks/>
          </p:cNvSpPr>
          <p:nvPr/>
        </p:nvSpPr>
        <p:spPr>
          <a:xfrm>
            <a:off x="673947" y="3063801"/>
            <a:ext cx="8596668" cy="8011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R" sz="4400" b="1" u="sng" dirty="0" smtClean="0"/>
              <a:t>Pregunta de investigación</a:t>
            </a:r>
            <a:endParaRPr lang="en-US" sz="4400" b="1" u="sng" dirty="0"/>
          </a:p>
        </p:txBody>
      </p:sp>
    </p:spTree>
    <p:extLst>
      <p:ext uri="{BB962C8B-B14F-4D97-AF65-F5344CB8AC3E}">
        <p14:creationId xmlns:p14="http://schemas.microsoft.com/office/powerpoint/2010/main" val="296827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400" b="1" u="sng" dirty="0" smtClean="0"/>
              <a:t>Metodología</a:t>
            </a:r>
            <a:endParaRPr lang="en-US" sz="4400" b="1" u="sng" dirty="0"/>
          </a:p>
        </p:txBody>
      </p:sp>
      <p:sp>
        <p:nvSpPr>
          <p:cNvPr id="3" name="Rectángulo 2"/>
          <p:cNvSpPr/>
          <p:nvPr/>
        </p:nvSpPr>
        <p:spPr>
          <a:xfrm>
            <a:off x="800560" y="1696390"/>
            <a:ext cx="8090264" cy="1477328"/>
          </a:xfrm>
          <a:prstGeom prst="rect">
            <a:avLst/>
          </a:prstGeom>
        </p:spPr>
        <p:txBody>
          <a:bodyPr wrap="square">
            <a:spAutoFit/>
          </a:bodyPr>
          <a:lstStyle/>
          <a:p>
            <a:endParaRPr lang="es-ES" dirty="0" smtClean="0">
              <a:latin typeface="LMRoman10-Regular"/>
            </a:endParaRPr>
          </a:p>
          <a:p>
            <a:pPr marL="285750" indent="-285750">
              <a:buFontTx/>
              <a:buChar char="-"/>
            </a:pPr>
            <a:endParaRPr lang="es-ES" dirty="0" smtClean="0">
              <a:latin typeface="LMRoman10-Regular"/>
            </a:endParaRPr>
          </a:p>
          <a:p>
            <a:endParaRPr lang="es-ES" dirty="0" smtClean="0">
              <a:latin typeface="LMRoman10-Regular"/>
            </a:endParaRPr>
          </a:p>
          <a:p>
            <a:pPr marL="285750" indent="-285750">
              <a:buFontTx/>
              <a:buChar char="-"/>
            </a:pPr>
            <a:endParaRPr lang="es-ES" dirty="0">
              <a:latin typeface="LMRoman10-Regular"/>
            </a:endParaRPr>
          </a:p>
          <a:p>
            <a:pPr marL="285750" indent="-285750">
              <a:buFontTx/>
              <a:buChar char="-"/>
            </a:pPr>
            <a:endParaRPr lang="en-US" dirty="0"/>
          </a:p>
        </p:txBody>
      </p:sp>
      <p:sp>
        <p:nvSpPr>
          <p:cNvPr id="5" name="Rectángulo 4"/>
          <p:cNvSpPr/>
          <p:nvPr/>
        </p:nvSpPr>
        <p:spPr>
          <a:xfrm>
            <a:off x="521258" y="1591887"/>
            <a:ext cx="8369566" cy="4955203"/>
          </a:xfrm>
          <a:prstGeom prst="rect">
            <a:avLst/>
          </a:prstGeom>
        </p:spPr>
        <p:txBody>
          <a:bodyPr wrap="square">
            <a:spAutoFit/>
          </a:bodyPr>
          <a:lstStyle/>
          <a:p>
            <a:pPr marL="285750" indent="-285750">
              <a:buFont typeface="Courier New" panose="02070309020205020404" pitchFamily="49" charset="0"/>
              <a:buChar char="o"/>
            </a:pPr>
            <a:r>
              <a:rPr lang="es-ES" sz="2000" dirty="0" smtClean="0"/>
              <a:t>Datos: Registros </a:t>
            </a:r>
            <a:r>
              <a:rPr lang="es-ES" sz="2000" dirty="0"/>
              <a:t>de consultas telefónicas del </a:t>
            </a:r>
            <a:r>
              <a:rPr lang="es-ES" sz="2000" b="1" dirty="0"/>
              <a:t>Centro Nacional de Control de Intoxicaciones</a:t>
            </a:r>
            <a:r>
              <a:rPr lang="es-ES" sz="2000" dirty="0"/>
              <a:t>. </a:t>
            </a:r>
            <a:endParaRPr lang="es-ES" sz="2000" dirty="0" smtClean="0"/>
          </a:p>
          <a:p>
            <a:endParaRPr lang="es-ES" sz="2000" dirty="0" smtClean="0"/>
          </a:p>
          <a:p>
            <a:pPr marL="285750" indent="-285750">
              <a:buFont typeface="Courier New" panose="02070309020205020404" pitchFamily="49" charset="0"/>
              <a:buChar char="o"/>
            </a:pPr>
            <a:r>
              <a:rPr lang="es-ES" sz="2000" dirty="0" smtClean="0"/>
              <a:t>El </a:t>
            </a:r>
            <a:r>
              <a:rPr lang="es-ES" sz="2000" dirty="0"/>
              <a:t>proceso </a:t>
            </a:r>
            <a:r>
              <a:rPr lang="es-ES" sz="2000" dirty="0" smtClean="0"/>
              <a:t>de registro de los casos de intoxicaciones se da por medio de llamadas </a:t>
            </a:r>
            <a:r>
              <a:rPr lang="es-ES" sz="2000" dirty="0"/>
              <a:t>telefónicas, estas pueden ser realizadas por profesionales en el área de salud como médicos y paramédicos o también por personas particulares. </a:t>
            </a:r>
            <a:endParaRPr lang="es-ES" sz="2000" dirty="0" smtClean="0"/>
          </a:p>
          <a:p>
            <a:pPr marL="285750" indent="-285750">
              <a:buFont typeface="Courier New" panose="02070309020205020404" pitchFamily="49" charset="0"/>
              <a:buChar char="o"/>
            </a:pPr>
            <a:endParaRPr lang="es-ES" sz="2000" dirty="0"/>
          </a:p>
          <a:p>
            <a:pPr marL="285750" indent="-285750">
              <a:buFont typeface="Courier New" panose="02070309020205020404" pitchFamily="49" charset="0"/>
              <a:buChar char="o"/>
            </a:pPr>
            <a:r>
              <a:rPr lang="es-ES" sz="2000" dirty="0" smtClean="0"/>
              <a:t>Un </a:t>
            </a:r>
            <a:r>
              <a:rPr lang="es-ES" sz="2000" dirty="0"/>
              <a:t>farmacéutico especializado en toxicología es el encargado de registrar la información referente al caso de la persona intoxicada en una hoja de registro de consulta toxicológicas, posteriormente se procesa la información de manera digital.</a:t>
            </a:r>
          </a:p>
          <a:p>
            <a:endParaRPr lang="es-ES" sz="2000" dirty="0"/>
          </a:p>
          <a:p>
            <a:pPr marL="285750" indent="-285750">
              <a:buFont typeface="Courier New" panose="02070309020205020404" pitchFamily="49" charset="0"/>
              <a:buChar char="o"/>
            </a:pPr>
            <a:r>
              <a:rPr lang="es-ES" sz="2000" dirty="0" smtClean="0"/>
              <a:t>11.038 </a:t>
            </a:r>
            <a:r>
              <a:rPr lang="es-ES" sz="2000" dirty="0"/>
              <a:t>casos de intoxicaciones durante el 2007 al 2014.</a:t>
            </a:r>
          </a:p>
          <a:p>
            <a:endParaRPr lang="es-ES" dirty="0"/>
          </a:p>
          <a:p>
            <a:endParaRPr lang="en-US" dirty="0"/>
          </a:p>
        </p:txBody>
      </p:sp>
    </p:spTree>
    <p:extLst>
      <p:ext uri="{BB962C8B-B14F-4D97-AF65-F5344CB8AC3E}">
        <p14:creationId xmlns:p14="http://schemas.microsoft.com/office/powerpoint/2010/main" val="264981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0580" y="1516501"/>
            <a:ext cx="8596668" cy="1826581"/>
          </a:xfrm>
        </p:spPr>
        <p:txBody>
          <a:bodyPr>
            <a:normAutofit/>
          </a:bodyPr>
          <a:lstStyle/>
          <a:p>
            <a:r>
              <a:rPr lang="es-CR" sz="6000" b="1" dirty="0" smtClean="0"/>
              <a:t>Principales Resultados</a:t>
            </a:r>
            <a:endParaRPr lang="en-US" sz="6000" b="1" dirty="0"/>
          </a:p>
        </p:txBody>
      </p:sp>
      <p:sp>
        <p:nvSpPr>
          <p:cNvPr id="4" name="Marcador de texto 3"/>
          <p:cNvSpPr>
            <a:spLocks noGrp="1"/>
          </p:cNvSpPr>
          <p:nvPr>
            <p:ph type="body" idx="1"/>
          </p:nvPr>
        </p:nvSpPr>
        <p:spPr/>
        <p:txBody>
          <a:bodyPr/>
          <a:lstStyle/>
          <a:p>
            <a:endParaRPr lang="en-US"/>
          </a:p>
        </p:txBody>
      </p:sp>
    </p:spTree>
    <p:extLst>
      <p:ext uri="{BB962C8B-B14F-4D97-AF65-F5344CB8AC3E}">
        <p14:creationId xmlns:p14="http://schemas.microsoft.com/office/powerpoint/2010/main" val="242897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513357" y="271418"/>
            <a:ext cx="7778690" cy="660400"/>
          </a:xfrm>
        </p:spPr>
        <p:txBody>
          <a:bodyPr/>
          <a:lstStyle/>
          <a:p>
            <a:pPr algn="r"/>
            <a:r>
              <a:rPr lang="es-CR" b="1" u="sng" dirty="0" smtClean="0"/>
              <a:t>Vecinos en el espacio</a:t>
            </a:r>
            <a:endParaRPr lang="en-US" b="1" u="sng" dirty="0"/>
          </a:p>
        </p:txBody>
      </p:sp>
      <p:sp>
        <p:nvSpPr>
          <p:cNvPr id="5" name="Rectángulo 4"/>
          <p:cNvSpPr/>
          <p:nvPr/>
        </p:nvSpPr>
        <p:spPr>
          <a:xfrm>
            <a:off x="426720" y="931818"/>
            <a:ext cx="6096000" cy="800219"/>
          </a:xfrm>
          <a:prstGeom prst="rect">
            <a:avLst/>
          </a:prstGeom>
        </p:spPr>
        <p:txBody>
          <a:bodyPr>
            <a:spAutoFit/>
          </a:bodyPr>
          <a:lstStyle/>
          <a:p>
            <a:endParaRPr lang="es-ES" dirty="0"/>
          </a:p>
          <a:p>
            <a:r>
              <a:rPr lang="es-ES" sz="2800" b="1" dirty="0"/>
              <a:t>1. Movimientos de Ajedrez</a:t>
            </a:r>
          </a:p>
        </p:txBody>
      </p:sp>
      <p:sp>
        <p:nvSpPr>
          <p:cNvPr id="6" name="Rectángulo 5"/>
          <p:cNvSpPr/>
          <p:nvPr/>
        </p:nvSpPr>
        <p:spPr>
          <a:xfrm>
            <a:off x="591259" y="2138345"/>
            <a:ext cx="750783" cy="369332"/>
          </a:xfrm>
          <a:prstGeom prst="rect">
            <a:avLst/>
          </a:prstGeom>
        </p:spPr>
        <p:txBody>
          <a:bodyPr wrap="none">
            <a:spAutoFit/>
          </a:bodyPr>
          <a:lstStyle/>
          <a:p>
            <a:r>
              <a:rPr lang="en-US" dirty="0"/>
              <a:t>Reina</a:t>
            </a:r>
          </a:p>
        </p:txBody>
      </p:sp>
      <p:sp>
        <p:nvSpPr>
          <p:cNvPr id="7" name="Rectángulo 6"/>
          <p:cNvSpPr/>
          <p:nvPr/>
        </p:nvSpPr>
        <p:spPr>
          <a:xfrm>
            <a:off x="6685135" y="2138345"/>
            <a:ext cx="720197" cy="369332"/>
          </a:xfrm>
          <a:prstGeom prst="rect">
            <a:avLst/>
          </a:prstGeom>
        </p:spPr>
        <p:txBody>
          <a:bodyPr wrap="none">
            <a:spAutoFit/>
          </a:bodyPr>
          <a:lstStyle/>
          <a:p>
            <a:r>
              <a:rPr lang="en-US" dirty="0"/>
              <a:t>Torre</a:t>
            </a:r>
          </a:p>
        </p:txBody>
      </p:sp>
      <p:pic>
        <p:nvPicPr>
          <p:cNvPr id="8" name="Imagen 7"/>
          <p:cNvPicPr>
            <a:picLocks noChangeAspect="1"/>
          </p:cNvPicPr>
          <p:nvPr/>
        </p:nvPicPr>
        <p:blipFill>
          <a:blip r:embed="rId2"/>
          <a:stretch>
            <a:fillRect/>
          </a:stretch>
        </p:blipFill>
        <p:spPr>
          <a:xfrm>
            <a:off x="241430" y="2538155"/>
            <a:ext cx="4321861" cy="2667205"/>
          </a:xfrm>
          <a:prstGeom prst="rect">
            <a:avLst/>
          </a:prstGeom>
        </p:spPr>
      </p:pic>
      <p:pic>
        <p:nvPicPr>
          <p:cNvPr id="9" name="Imagen 8"/>
          <p:cNvPicPr>
            <a:picLocks noChangeAspect="1"/>
          </p:cNvPicPr>
          <p:nvPr/>
        </p:nvPicPr>
        <p:blipFill>
          <a:blip r:embed="rId3"/>
          <a:stretch>
            <a:fillRect/>
          </a:stretch>
        </p:blipFill>
        <p:spPr>
          <a:xfrm>
            <a:off x="5084477" y="2433614"/>
            <a:ext cx="4450119" cy="2746359"/>
          </a:xfrm>
          <a:prstGeom prst="rect">
            <a:avLst/>
          </a:prstGeom>
        </p:spPr>
      </p:pic>
    </p:spTree>
    <p:extLst>
      <p:ext uri="{BB962C8B-B14F-4D97-AF65-F5344CB8AC3E}">
        <p14:creationId xmlns:p14="http://schemas.microsoft.com/office/powerpoint/2010/main" val="3245636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513357" y="271418"/>
            <a:ext cx="7778690" cy="660400"/>
          </a:xfrm>
        </p:spPr>
        <p:txBody>
          <a:bodyPr/>
          <a:lstStyle/>
          <a:p>
            <a:pPr algn="r"/>
            <a:r>
              <a:rPr lang="es-CR" b="1" u="sng" dirty="0" smtClean="0"/>
              <a:t>Vecinos en el espacio</a:t>
            </a:r>
            <a:endParaRPr lang="en-US" b="1" u="sng" dirty="0"/>
          </a:p>
        </p:txBody>
      </p:sp>
      <p:sp>
        <p:nvSpPr>
          <p:cNvPr id="5" name="Rectángulo 4"/>
          <p:cNvSpPr/>
          <p:nvPr/>
        </p:nvSpPr>
        <p:spPr>
          <a:xfrm>
            <a:off x="426720" y="931818"/>
            <a:ext cx="6096000" cy="800219"/>
          </a:xfrm>
          <a:prstGeom prst="rect">
            <a:avLst/>
          </a:prstGeom>
        </p:spPr>
        <p:txBody>
          <a:bodyPr>
            <a:spAutoFit/>
          </a:bodyPr>
          <a:lstStyle/>
          <a:p>
            <a:endParaRPr lang="es-ES" dirty="0"/>
          </a:p>
          <a:p>
            <a:r>
              <a:rPr lang="es-ES" sz="2800" b="1" dirty="0" smtClean="0"/>
              <a:t>2</a:t>
            </a:r>
            <a:r>
              <a:rPr lang="es-ES" sz="2800" b="1" dirty="0"/>
              <a:t>. Por Distancias</a:t>
            </a:r>
          </a:p>
        </p:txBody>
      </p:sp>
      <p:pic>
        <p:nvPicPr>
          <p:cNvPr id="2" name="Imagen 1"/>
          <p:cNvPicPr>
            <a:picLocks noChangeAspect="1"/>
          </p:cNvPicPr>
          <p:nvPr/>
        </p:nvPicPr>
        <p:blipFill>
          <a:blip r:embed="rId2"/>
          <a:stretch>
            <a:fillRect/>
          </a:stretch>
        </p:blipFill>
        <p:spPr>
          <a:xfrm>
            <a:off x="300512" y="2594563"/>
            <a:ext cx="4459746" cy="2752300"/>
          </a:xfrm>
          <a:prstGeom prst="rect">
            <a:avLst/>
          </a:prstGeom>
        </p:spPr>
      </p:pic>
      <p:sp>
        <p:nvSpPr>
          <p:cNvPr id="8" name="Rectángulo 7"/>
          <p:cNvSpPr/>
          <p:nvPr/>
        </p:nvSpPr>
        <p:spPr>
          <a:xfrm>
            <a:off x="591259" y="2138345"/>
            <a:ext cx="1045479" cy="369332"/>
          </a:xfrm>
          <a:prstGeom prst="rect">
            <a:avLst/>
          </a:prstGeom>
        </p:spPr>
        <p:txBody>
          <a:bodyPr wrap="none">
            <a:spAutoFit/>
          </a:bodyPr>
          <a:lstStyle/>
          <a:p>
            <a:r>
              <a:rPr lang="es-CR" dirty="0" smtClean="0"/>
              <a:t>1 vecino</a:t>
            </a:r>
            <a:endParaRPr lang="en-US" dirty="0"/>
          </a:p>
        </p:txBody>
      </p:sp>
      <p:sp>
        <p:nvSpPr>
          <p:cNvPr id="9" name="Rectángulo 8"/>
          <p:cNvSpPr/>
          <p:nvPr/>
        </p:nvSpPr>
        <p:spPr>
          <a:xfrm>
            <a:off x="5384267" y="2138345"/>
            <a:ext cx="1138453" cy="369332"/>
          </a:xfrm>
          <a:prstGeom prst="rect">
            <a:avLst/>
          </a:prstGeom>
        </p:spPr>
        <p:txBody>
          <a:bodyPr wrap="none">
            <a:spAutoFit/>
          </a:bodyPr>
          <a:lstStyle/>
          <a:p>
            <a:r>
              <a:rPr lang="es-CR" dirty="0"/>
              <a:t>2</a:t>
            </a:r>
            <a:r>
              <a:rPr lang="es-CR" dirty="0" smtClean="0"/>
              <a:t> vecinos</a:t>
            </a:r>
            <a:endParaRPr lang="en-US" dirty="0"/>
          </a:p>
        </p:txBody>
      </p:sp>
      <p:pic>
        <p:nvPicPr>
          <p:cNvPr id="10" name="Imagen 9"/>
          <p:cNvPicPr>
            <a:picLocks noChangeAspect="1"/>
          </p:cNvPicPr>
          <p:nvPr/>
        </p:nvPicPr>
        <p:blipFill>
          <a:blip r:embed="rId3"/>
          <a:stretch>
            <a:fillRect/>
          </a:stretch>
        </p:blipFill>
        <p:spPr>
          <a:xfrm>
            <a:off x="4879803" y="2507677"/>
            <a:ext cx="4600533" cy="2839186"/>
          </a:xfrm>
          <a:prstGeom prst="rect">
            <a:avLst/>
          </a:prstGeom>
        </p:spPr>
      </p:pic>
    </p:spTree>
    <p:extLst>
      <p:ext uri="{BB962C8B-B14F-4D97-AF65-F5344CB8AC3E}">
        <p14:creationId xmlns:p14="http://schemas.microsoft.com/office/powerpoint/2010/main" val="327911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513357" y="271418"/>
            <a:ext cx="7778690" cy="660400"/>
          </a:xfrm>
        </p:spPr>
        <p:txBody>
          <a:bodyPr/>
          <a:lstStyle/>
          <a:p>
            <a:pPr algn="r"/>
            <a:r>
              <a:rPr lang="es-CR" b="1" u="sng" dirty="0" smtClean="0"/>
              <a:t>Vecinos en el espacio</a:t>
            </a:r>
            <a:endParaRPr lang="en-US" b="1" u="sng" dirty="0"/>
          </a:p>
        </p:txBody>
      </p:sp>
      <p:sp>
        <p:nvSpPr>
          <p:cNvPr id="5" name="Rectángulo 4"/>
          <p:cNvSpPr/>
          <p:nvPr/>
        </p:nvSpPr>
        <p:spPr>
          <a:xfrm>
            <a:off x="426720" y="931818"/>
            <a:ext cx="6096000" cy="800219"/>
          </a:xfrm>
          <a:prstGeom prst="rect">
            <a:avLst/>
          </a:prstGeom>
        </p:spPr>
        <p:txBody>
          <a:bodyPr>
            <a:spAutoFit/>
          </a:bodyPr>
          <a:lstStyle/>
          <a:p>
            <a:endParaRPr lang="es-ES" dirty="0"/>
          </a:p>
          <a:p>
            <a:r>
              <a:rPr lang="es-ES" sz="2800" b="1" dirty="0" smtClean="0"/>
              <a:t>2</a:t>
            </a:r>
            <a:r>
              <a:rPr lang="es-ES" sz="2800" b="1" dirty="0"/>
              <a:t>. Por Distancias</a:t>
            </a:r>
          </a:p>
        </p:txBody>
      </p:sp>
      <p:sp>
        <p:nvSpPr>
          <p:cNvPr id="8" name="Rectángulo 7"/>
          <p:cNvSpPr/>
          <p:nvPr/>
        </p:nvSpPr>
        <p:spPr>
          <a:xfrm>
            <a:off x="1375031" y="2284362"/>
            <a:ext cx="1138453" cy="369332"/>
          </a:xfrm>
          <a:prstGeom prst="rect">
            <a:avLst/>
          </a:prstGeom>
        </p:spPr>
        <p:txBody>
          <a:bodyPr wrap="none">
            <a:spAutoFit/>
          </a:bodyPr>
          <a:lstStyle/>
          <a:p>
            <a:r>
              <a:rPr lang="es-CR" dirty="0"/>
              <a:t>4</a:t>
            </a:r>
            <a:r>
              <a:rPr lang="es-CR" dirty="0" smtClean="0"/>
              <a:t> vecinos</a:t>
            </a:r>
            <a:endParaRPr lang="en-US" dirty="0"/>
          </a:p>
        </p:txBody>
      </p:sp>
      <p:pic>
        <p:nvPicPr>
          <p:cNvPr id="3" name="Imagen 2"/>
          <p:cNvPicPr>
            <a:picLocks noChangeAspect="1"/>
          </p:cNvPicPr>
          <p:nvPr/>
        </p:nvPicPr>
        <p:blipFill>
          <a:blip r:embed="rId2"/>
          <a:stretch>
            <a:fillRect/>
          </a:stretch>
        </p:blipFill>
        <p:spPr>
          <a:xfrm>
            <a:off x="392232" y="2765974"/>
            <a:ext cx="4242503" cy="2618230"/>
          </a:xfrm>
          <a:prstGeom prst="rect">
            <a:avLst/>
          </a:prstGeom>
        </p:spPr>
      </p:pic>
      <p:pic>
        <p:nvPicPr>
          <p:cNvPr id="6" name="Imagen 5"/>
          <p:cNvPicPr>
            <a:picLocks noChangeAspect="1"/>
          </p:cNvPicPr>
          <p:nvPr/>
        </p:nvPicPr>
        <p:blipFill>
          <a:blip r:embed="rId3"/>
          <a:stretch>
            <a:fillRect/>
          </a:stretch>
        </p:blipFill>
        <p:spPr>
          <a:xfrm>
            <a:off x="5402702" y="2758197"/>
            <a:ext cx="4255104" cy="2626007"/>
          </a:xfrm>
          <a:prstGeom prst="rect">
            <a:avLst/>
          </a:prstGeom>
        </p:spPr>
      </p:pic>
      <p:sp>
        <p:nvSpPr>
          <p:cNvPr id="11" name="Rectángulo 10"/>
          <p:cNvSpPr/>
          <p:nvPr/>
        </p:nvSpPr>
        <p:spPr>
          <a:xfrm>
            <a:off x="5953493" y="2284362"/>
            <a:ext cx="720197" cy="369332"/>
          </a:xfrm>
          <a:prstGeom prst="rect">
            <a:avLst/>
          </a:prstGeom>
        </p:spPr>
        <p:txBody>
          <a:bodyPr wrap="none">
            <a:spAutoFit/>
          </a:bodyPr>
          <a:lstStyle/>
          <a:p>
            <a:r>
              <a:rPr lang="es-CR" dirty="0" smtClean="0"/>
              <a:t>Torre</a:t>
            </a:r>
            <a:endParaRPr lang="en-US" dirty="0"/>
          </a:p>
        </p:txBody>
      </p:sp>
    </p:spTree>
    <p:extLst>
      <p:ext uri="{BB962C8B-B14F-4D97-AF65-F5344CB8AC3E}">
        <p14:creationId xmlns:p14="http://schemas.microsoft.com/office/powerpoint/2010/main" val="224123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513357" y="271418"/>
            <a:ext cx="7778690" cy="660400"/>
          </a:xfrm>
        </p:spPr>
        <p:txBody>
          <a:bodyPr/>
          <a:lstStyle/>
          <a:p>
            <a:pPr algn="r"/>
            <a:r>
              <a:rPr lang="es-CR" b="1" u="sng" dirty="0" smtClean="0"/>
              <a:t>Vecinos en el espacio</a:t>
            </a:r>
            <a:endParaRPr lang="en-US" b="1" u="sng" dirty="0"/>
          </a:p>
        </p:txBody>
      </p:sp>
      <p:sp>
        <p:nvSpPr>
          <p:cNvPr id="5" name="Rectángulo 4"/>
          <p:cNvSpPr/>
          <p:nvPr/>
        </p:nvSpPr>
        <p:spPr>
          <a:xfrm>
            <a:off x="426720" y="931818"/>
            <a:ext cx="6096000" cy="800219"/>
          </a:xfrm>
          <a:prstGeom prst="rect">
            <a:avLst/>
          </a:prstGeom>
        </p:spPr>
        <p:txBody>
          <a:bodyPr>
            <a:spAutoFit/>
          </a:bodyPr>
          <a:lstStyle/>
          <a:p>
            <a:endParaRPr lang="es-ES" dirty="0"/>
          </a:p>
          <a:p>
            <a:r>
              <a:rPr lang="es-ES" sz="2800" b="1" dirty="0" smtClean="0"/>
              <a:t>2</a:t>
            </a:r>
            <a:r>
              <a:rPr lang="es-ES" sz="2800" b="1" dirty="0"/>
              <a:t>. Por Distancias</a:t>
            </a:r>
          </a:p>
        </p:txBody>
      </p:sp>
      <p:sp>
        <p:nvSpPr>
          <p:cNvPr id="8" name="Rectángulo 7"/>
          <p:cNvSpPr/>
          <p:nvPr/>
        </p:nvSpPr>
        <p:spPr>
          <a:xfrm>
            <a:off x="1348905" y="1875785"/>
            <a:ext cx="1138453" cy="369332"/>
          </a:xfrm>
          <a:prstGeom prst="rect">
            <a:avLst/>
          </a:prstGeom>
        </p:spPr>
        <p:txBody>
          <a:bodyPr wrap="none">
            <a:spAutoFit/>
          </a:bodyPr>
          <a:lstStyle/>
          <a:p>
            <a:r>
              <a:rPr lang="es-CR" dirty="0"/>
              <a:t>4</a:t>
            </a:r>
            <a:r>
              <a:rPr lang="es-CR" dirty="0" smtClean="0"/>
              <a:t> vecinos</a:t>
            </a:r>
            <a:endParaRPr lang="en-US" dirty="0"/>
          </a:p>
        </p:txBody>
      </p:sp>
      <p:pic>
        <p:nvPicPr>
          <p:cNvPr id="3" name="Imagen 2"/>
          <p:cNvPicPr>
            <a:picLocks noChangeAspect="1"/>
          </p:cNvPicPr>
          <p:nvPr/>
        </p:nvPicPr>
        <p:blipFill>
          <a:blip r:embed="rId2"/>
          <a:stretch>
            <a:fillRect/>
          </a:stretch>
        </p:blipFill>
        <p:spPr>
          <a:xfrm>
            <a:off x="94350" y="2185734"/>
            <a:ext cx="4242503" cy="2618230"/>
          </a:xfrm>
          <a:prstGeom prst="rect">
            <a:avLst/>
          </a:prstGeom>
        </p:spPr>
      </p:pic>
      <p:pic>
        <p:nvPicPr>
          <p:cNvPr id="6" name="Imagen 5"/>
          <p:cNvPicPr>
            <a:picLocks noChangeAspect="1"/>
          </p:cNvPicPr>
          <p:nvPr/>
        </p:nvPicPr>
        <p:blipFill>
          <a:blip r:embed="rId3"/>
          <a:stretch>
            <a:fillRect/>
          </a:stretch>
        </p:blipFill>
        <p:spPr>
          <a:xfrm>
            <a:off x="5402702" y="2177957"/>
            <a:ext cx="4255104" cy="2626007"/>
          </a:xfrm>
          <a:prstGeom prst="rect">
            <a:avLst/>
          </a:prstGeom>
        </p:spPr>
      </p:pic>
      <p:sp>
        <p:nvSpPr>
          <p:cNvPr id="11" name="Rectángulo 10"/>
          <p:cNvSpPr/>
          <p:nvPr/>
        </p:nvSpPr>
        <p:spPr>
          <a:xfrm>
            <a:off x="3301893" y="4803964"/>
            <a:ext cx="720197" cy="369332"/>
          </a:xfrm>
          <a:prstGeom prst="rect">
            <a:avLst/>
          </a:prstGeom>
        </p:spPr>
        <p:txBody>
          <a:bodyPr wrap="none">
            <a:spAutoFit/>
          </a:bodyPr>
          <a:lstStyle/>
          <a:p>
            <a:r>
              <a:rPr lang="es-CR" dirty="0" smtClean="0"/>
              <a:t>Torre</a:t>
            </a:r>
            <a:endParaRPr lang="en-US" dirty="0"/>
          </a:p>
        </p:txBody>
      </p:sp>
      <p:pic>
        <p:nvPicPr>
          <p:cNvPr id="2" name="Imagen 1"/>
          <p:cNvPicPr>
            <a:picLocks noChangeAspect="1"/>
          </p:cNvPicPr>
          <p:nvPr/>
        </p:nvPicPr>
        <p:blipFill>
          <a:blip r:embed="rId3"/>
          <a:stretch>
            <a:fillRect/>
          </a:stretch>
        </p:blipFill>
        <p:spPr>
          <a:xfrm>
            <a:off x="4194916" y="4619298"/>
            <a:ext cx="3281805" cy="2025342"/>
          </a:xfrm>
          <a:prstGeom prst="rect">
            <a:avLst/>
          </a:prstGeom>
        </p:spPr>
      </p:pic>
      <p:sp>
        <p:nvSpPr>
          <p:cNvPr id="9" name="Rectángulo 8"/>
          <p:cNvSpPr/>
          <p:nvPr/>
        </p:nvSpPr>
        <p:spPr>
          <a:xfrm>
            <a:off x="5802523" y="1875785"/>
            <a:ext cx="750783" cy="369332"/>
          </a:xfrm>
          <a:prstGeom prst="rect">
            <a:avLst/>
          </a:prstGeom>
        </p:spPr>
        <p:txBody>
          <a:bodyPr wrap="none">
            <a:spAutoFit/>
          </a:bodyPr>
          <a:lstStyle/>
          <a:p>
            <a:r>
              <a:rPr lang="es-CR" dirty="0" smtClean="0"/>
              <a:t>Reina</a:t>
            </a:r>
            <a:endParaRPr lang="en-US" dirty="0"/>
          </a:p>
        </p:txBody>
      </p:sp>
    </p:spTree>
    <p:extLst>
      <p:ext uri="{BB962C8B-B14F-4D97-AF65-F5344CB8AC3E}">
        <p14:creationId xmlns:p14="http://schemas.microsoft.com/office/powerpoint/2010/main" val="59519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101</TotalTime>
  <Words>398</Words>
  <Application>Microsoft Office PowerPoint</Application>
  <PresentationFormat>Panorámica</PresentationFormat>
  <Paragraphs>79</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Courier New</vt:lpstr>
      <vt:lpstr>LMRoman10-Regular</vt:lpstr>
      <vt:lpstr>Trebuchet MS</vt:lpstr>
      <vt:lpstr>Wingdings</vt:lpstr>
      <vt:lpstr>Wingdings 3</vt:lpstr>
      <vt:lpstr>Faceta</vt:lpstr>
      <vt:lpstr>Intoxicaciones por pesticidas en Costa Rica durante el periodo 2007 al 2014</vt:lpstr>
      <vt:lpstr>Introducción</vt:lpstr>
      <vt:lpstr>Objetivo</vt:lpstr>
      <vt:lpstr>Metodología</vt:lpstr>
      <vt:lpstr>Principales Resultados</vt:lpstr>
      <vt:lpstr>Vecinos en el espacio</vt:lpstr>
      <vt:lpstr>Vecinos en el espacio</vt:lpstr>
      <vt:lpstr>Vecinos en el espacio</vt:lpstr>
      <vt:lpstr>Vecinos en el espacio</vt:lpstr>
      <vt:lpstr>Pesos </vt:lpstr>
      <vt:lpstr>Distancias </vt:lpstr>
      <vt:lpstr>Auto correlación Espacial</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Ubicaciones de Volcanes en Japón</dc:title>
  <dc:creator>Natalia</dc:creator>
  <cp:lastModifiedBy>Natalia</cp:lastModifiedBy>
  <cp:revision>12</cp:revision>
  <dcterms:created xsi:type="dcterms:W3CDTF">2018-10-04T23:06:27Z</dcterms:created>
  <dcterms:modified xsi:type="dcterms:W3CDTF">2018-11-29T19:08:20Z</dcterms:modified>
</cp:coreProperties>
</file>