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75" r:id="rId7"/>
    <p:sldId id="274" r:id="rId8"/>
    <p:sldId id="276" r:id="rId9"/>
    <p:sldId id="277" r:id="rId10"/>
    <p:sldId id="278" r:id="rId11"/>
    <p:sldId id="279" r:id="rId12"/>
    <p:sldId id="280" r:id="rId13"/>
    <p:sldId id="267" r:id="rId14"/>
    <p:sldId id="28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79" d="100"/>
          <a:sy n="79" d="100"/>
        </p:scale>
        <p:origin x="110"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lum bright="70000" contrast="-70000"/>
          </a:blip>
          <a:stretch>
            <a:fillRect/>
          </a:stretch>
        </p:blipFill>
        <p:spPr>
          <a:xfrm>
            <a:off x="0" y="0"/>
            <a:ext cx="5050971" cy="6108068"/>
          </a:xfrm>
          <a:prstGeom prst="rect">
            <a:avLst/>
          </a:prstGeom>
        </p:spPr>
      </p:pic>
      <p:sp>
        <p:nvSpPr>
          <p:cNvPr id="2" name="Título 1"/>
          <p:cNvSpPr>
            <a:spLocks noGrp="1"/>
          </p:cNvSpPr>
          <p:nvPr>
            <p:ph type="ctrTitle"/>
          </p:nvPr>
        </p:nvSpPr>
        <p:spPr>
          <a:xfrm>
            <a:off x="4721730" y="2413955"/>
            <a:ext cx="5275710" cy="1436915"/>
          </a:xfrm>
        </p:spPr>
        <p:txBody>
          <a:bodyPr/>
          <a:lstStyle/>
          <a:p>
            <a:pPr algn="ctr"/>
            <a:r>
              <a:rPr lang="es-ES" sz="3600" b="1" dirty="0">
                <a:solidFill>
                  <a:srgbClr val="002060"/>
                </a:solidFill>
              </a:rPr>
              <a:t>Intoxicaciones por pesticidas en Costa Rica durante el periodo 2007 al 2014</a:t>
            </a:r>
            <a:endParaRPr lang="en-US" sz="3600" b="1" dirty="0">
              <a:solidFill>
                <a:srgbClr val="002060"/>
              </a:solidFill>
            </a:endParaRPr>
          </a:p>
        </p:txBody>
      </p:sp>
      <p:sp>
        <p:nvSpPr>
          <p:cNvPr id="3" name="Subtítulo 2"/>
          <p:cNvSpPr>
            <a:spLocks noGrp="1"/>
          </p:cNvSpPr>
          <p:nvPr>
            <p:ph type="subTitle" idx="1"/>
          </p:nvPr>
        </p:nvSpPr>
        <p:spPr>
          <a:xfrm>
            <a:off x="3936275" y="5591318"/>
            <a:ext cx="3134460" cy="1096899"/>
          </a:xfrm>
        </p:spPr>
        <p:txBody>
          <a:bodyPr>
            <a:normAutofit lnSpcReduction="10000"/>
          </a:bodyPr>
          <a:lstStyle/>
          <a:p>
            <a:pPr algn="l"/>
            <a:r>
              <a:rPr lang="en-US" dirty="0" err="1"/>
              <a:t>Integrantes</a:t>
            </a:r>
            <a:r>
              <a:rPr lang="en-US" dirty="0"/>
              <a:t>:</a:t>
            </a:r>
          </a:p>
          <a:p>
            <a:pPr algn="l"/>
            <a:r>
              <a:rPr lang="es-CR" dirty="0"/>
              <a:t>Andrés Arguedas Leiva</a:t>
            </a:r>
          </a:p>
          <a:p>
            <a:pPr algn="l"/>
            <a:r>
              <a:rPr lang="es-CR" dirty="0"/>
              <a:t>Natalia Díaz Ramírez</a:t>
            </a:r>
          </a:p>
          <a:p>
            <a:endParaRPr lang="en-US" dirty="0"/>
          </a:p>
          <a:p>
            <a:endParaRPr lang="en-US" dirty="0"/>
          </a:p>
        </p:txBody>
      </p:sp>
    </p:spTree>
    <p:extLst>
      <p:ext uri="{BB962C8B-B14F-4D97-AF65-F5344CB8AC3E}">
        <p14:creationId xmlns:p14="http://schemas.microsoft.com/office/powerpoint/2010/main" val="175559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9662423-7D37-4BC4-96E1-6D6407323695}"/>
              </a:ext>
            </a:extLst>
          </p:cNvPr>
          <p:cNvSpPr>
            <a:spLocks noGrp="1"/>
          </p:cNvSpPr>
          <p:nvPr>
            <p:ph type="title"/>
          </p:nvPr>
        </p:nvSpPr>
        <p:spPr/>
        <p:txBody>
          <a:bodyPr/>
          <a:lstStyle/>
          <a:p>
            <a:r>
              <a:rPr lang="es-CR" dirty="0"/>
              <a:t>Prueba I de Moran</a:t>
            </a:r>
          </a:p>
        </p:txBody>
      </p:sp>
      <p:sp>
        <p:nvSpPr>
          <p:cNvPr id="5" name="Marcador de texto 4">
            <a:extLst>
              <a:ext uri="{FF2B5EF4-FFF2-40B4-BE49-F238E27FC236}">
                <a16:creationId xmlns:a16="http://schemas.microsoft.com/office/drawing/2014/main" id="{B7F2C7BA-EB6A-4400-9246-5B41C07DE2E1}"/>
              </a:ext>
            </a:extLst>
          </p:cNvPr>
          <p:cNvSpPr>
            <a:spLocks noGrp="1"/>
          </p:cNvSpPr>
          <p:nvPr>
            <p:ph type="body" idx="1"/>
          </p:nvPr>
        </p:nvSpPr>
        <p:spPr/>
        <p:txBody>
          <a:bodyPr/>
          <a:lstStyle/>
          <a:p>
            <a:r>
              <a:rPr lang="es-CR" dirty="0"/>
              <a:t>Intoxicaciones totales</a:t>
            </a:r>
          </a:p>
        </p:txBody>
      </p:sp>
      <p:sp>
        <p:nvSpPr>
          <p:cNvPr id="6" name="Marcador de contenido 5">
            <a:extLst>
              <a:ext uri="{FF2B5EF4-FFF2-40B4-BE49-F238E27FC236}">
                <a16:creationId xmlns:a16="http://schemas.microsoft.com/office/drawing/2014/main" id="{549CE697-7CD7-4F76-A42D-F37B9DFF95D7}"/>
              </a:ext>
            </a:extLst>
          </p:cNvPr>
          <p:cNvSpPr>
            <a:spLocks noGrp="1"/>
          </p:cNvSpPr>
          <p:nvPr>
            <p:ph sz="half" idx="2"/>
          </p:nvPr>
        </p:nvSpPr>
        <p:spPr/>
        <p:txBody>
          <a:bodyPr/>
          <a:lstStyle/>
          <a:p>
            <a:r>
              <a:rPr lang="es-CR" b="1" dirty="0"/>
              <a:t>Residuos: </a:t>
            </a:r>
            <a:r>
              <a:rPr lang="es-CR" dirty="0"/>
              <a:t>p-</a:t>
            </a:r>
            <a:r>
              <a:rPr lang="es-CR" dirty="0" err="1"/>
              <a:t>value</a:t>
            </a:r>
            <a:r>
              <a:rPr lang="es-CR" dirty="0"/>
              <a:t> 0.71</a:t>
            </a:r>
          </a:p>
          <a:p>
            <a:r>
              <a:rPr lang="es-CR" b="1" dirty="0"/>
              <a:t>Punto de silla: </a:t>
            </a:r>
            <a:r>
              <a:rPr lang="es-CR" dirty="0"/>
              <a:t>p-</a:t>
            </a:r>
            <a:r>
              <a:rPr lang="es-CR" dirty="0" err="1"/>
              <a:t>value</a:t>
            </a:r>
            <a:r>
              <a:rPr lang="es-CR" dirty="0"/>
              <a:t> 0.7</a:t>
            </a:r>
          </a:p>
          <a:p>
            <a:r>
              <a:rPr lang="es-CR" b="1" dirty="0"/>
              <a:t>Exacto:</a:t>
            </a:r>
            <a:r>
              <a:rPr lang="es-CR" dirty="0"/>
              <a:t> p-</a:t>
            </a:r>
            <a:r>
              <a:rPr lang="es-CR" dirty="0" err="1"/>
              <a:t>value</a:t>
            </a:r>
            <a:r>
              <a:rPr lang="es-CR" dirty="0"/>
              <a:t> 0.7</a:t>
            </a:r>
          </a:p>
          <a:p>
            <a:r>
              <a:rPr lang="es-CR" b="1" dirty="0"/>
              <a:t>Permutaciones: </a:t>
            </a:r>
            <a:r>
              <a:rPr lang="es-CR" dirty="0"/>
              <a:t>p-</a:t>
            </a:r>
            <a:r>
              <a:rPr lang="es-CR" dirty="0" err="1"/>
              <a:t>value</a:t>
            </a:r>
            <a:r>
              <a:rPr lang="es-CR" dirty="0"/>
              <a:t> 0.69</a:t>
            </a:r>
          </a:p>
          <a:p>
            <a:r>
              <a:rPr lang="es-CR" b="1" dirty="0"/>
              <a:t>EBI tomando en cuenta la población: </a:t>
            </a:r>
            <a:r>
              <a:rPr lang="es-CR" dirty="0"/>
              <a:t>p-</a:t>
            </a:r>
            <a:r>
              <a:rPr lang="es-CR" dirty="0" err="1"/>
              <a:t>value</a:t>
            </a:r>
            <a:r>
              <a:rPr lang="es-CR" dirty="0"/>
              <a:t> 0.001</a:t>
            </a:r>
          </a:p>
        </p:txBody>
      </p:sp>
      <p:sp>
        <p:nvSpPr>
          <p:cNvPr id="7" name="Marcador de texto 6">
            <a:extLst>
              <a:ext uri="{FF2B5EF4-FFF2-40B4-BE49-F238E27FC236}">
                <a16:creationId xmlns:a16="http://schemas.microsoft.com/office/drawing/2014/main" id="{59D1D17D-D329-4FB9-8F60-89D0E8573C59}"/>
              </a:ext>
            </a:extLst>
          </p:cNvPr>
          <p:cNvSpPr>
            <a:spLocks noGrp="1"/>
          </p:cNvSpPr>
          <p:nvPr>
            <p:ph type="body" sz="quarter" idx="3"/>
          </p:nvPr>
        </p:nvSpPr>
        <p:spPr/>
        <p:txBody>
          <a:bodyPr/>
          <a:lstStyle/>
          <a:p>
            <a:r>
              <a:rPr lang="es-CR" dirty="0"/>
              <a:t>Intoxicaciones por 10 mil habitantes</a:t>
            </a:r>
          </a:p>
        </p:txBody>
      </p:sp>
      <p:sp>
        <p:nvSpPr>
          <p:cNvPr id="8" name="Marcador de contenido 7">
            <a:extLst>
              <a:ext uri="{FF2B5EF4-FFF2-40B4-BE49-F238E27FC236}">
                <a16:creationId xmlns:a16="http://schemas.microsoft.com/office/drawing/2014/main" id="{37200A68-AC0B-475A-A921-E28E118B8DEA}"/>
              </a:ext>
            </a:extLst>
          </p:cNvPr>
          <p:cNvSpPr>
            <a:spLocks noGrp="1"/>
          </p:cNvSpPr>
          <p:nvPr>
            <p:ph sz="quarter" idx="4"/>
          </p:nvPr>
        </p:nvSpPr>
        <p:spPr/>
        <p:txBody>
          <a:bodyPr/>
          <a:lstStyle/>
          <a:p>
            <a:r>
              <a:rPr lang="es-CR" b="1" dirty="0"/>
              <a:t>Residuos: </a:t>
            </a:r>
            <a:r>
              <a:rPr lang="es-CR" dirty="0"/>
              <a:t>p-</a:t>
            </a:r>
            <a:r>
              <a:rPr lang="es-CR" dirty="0" err="1"/>
              <a:t>value</a:t>
            </a:r>
            <a:r>
              <a:rPr lang="es-CR" dirty="0"/>
              <a:t> 7*e-8</a:t>
            </a:r>
          </a:p>
          <a:p>
            <a:r>
              <a:rPr lang="es-CR" b="1" dirty="0"/>
              <a:t>Punto de silla: </a:t>
            </a:r>
            <a:r>
              <a:rPr lang="es-CR" dirty="0"/>
              <a:t>p-</a:t>
            </a:r>
            <a:r>
              <a:rPr lang="es-CR" dirty="0" err="1"/>
              <a:t>value</a:t>
            </a:r>
            <a:r>
              <a:rPr lang="es-CR" dirty="0"/>
              <a:t>  2*e-6</a:t>
            </a:r>
          </a:p>
          <a:p>
            <a:r>
              <a:rPr lang="es-CR" b="1" dirty="0"/>
              <a:t>Exacto:</a:t>
            </a:r>
            <a:r>
              <a:rPr lang="es-CR" dirty="0"/>
              <a:t> p-</a:t>
            </a:r>
            <a:r>
              <a:rPr lang="es-CR" dirty="0" err="1"/>
              <a:t>value</a:t>
            </a:r>
            <a:r>
              <a:rPr lang="es-CR" dirty="0"/>
              <a:t> 2*e-6</a:t>
            </a:r>
          </a:p>
          <a:p>
            <a:endParaRPr lang="es-CR" dirty="0"/>
          </a:p>
        </p:txBody>
      </p:sp>
    </p:spTree>
    <p:extLst>
      <p:ext uri="{BB962C8B-B14F-4D97-AF65-F5344CB8AC3E}">
        <p14:creationId xmlns:p14="http://schemas.microsoft.com/office/powerpoint/2010/main" val="161592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7"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ítulo 6">
            <a:extLst>
              <a:ext uri="{FF2B5EF4-FFF2-40B4-BE49-F238E27FC236}">
                <a16:creationId xmlns:a16="http://schemas.microsoft.com/office/drawing/2014/main" id="{18311A63-9FE6-4A3B-AB69-CC016A5FA3BA}"/>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dirty="0" err="1"/>
              <a:t>Aglomeraciones</a:t>
            </a:r>
            <a:r>
              <a:rPr lang="en-US" sz="5400" dirty="0"/>
              <a:t> </a:t>
            </a:r>
            <a:r>
              <a:rPr lang="en-US" sz="5400" dirty="0" err="1"/>
              <a:t>en</a:t>
            </a:r>
            <a:r>
              <a:rPr lang="en-US" sz="5400" dirty="0"/>
              <a:t> </a:t>
            </a:r>
            <a:r>
              <a:rPr lang="en-US" sz="5400" dirty="0" err="1"/>
              <a:t>casos</a:t>
            </a:r>
            <a:r>
              <a:rPr lang="en-US" sz="5400" dirty="0"/>
              <a:t> </a:t>
            </a:r>
            <a:r>
              <a:rPr lang="en-US" sz="5400" dirty="0" err="1"/>
              <a:t>totales</a:t>
            </a:r>
            <a:endParaRPr lang="en-US" sz="5400" dirty="0"/>
          </a:p>
        </p:txBody>
      </p:sp>
      <p:sp>
        <p:nvSpPr>
          <p:cNvPr id="28" name="Rectangle 27">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11" name="Marcador de contenido 10">
            <a:extLst>
              <a:ext uri="{FF2B5EF4-FFF2-40B4-BE49-F238E27FC236}">
                <a16:creationId xmlns:a16="http://schemas.microsoft.com/office/drawing/2014/main" id="{8E5746AE-FF5E-4CE7-9184-16316FE11A4B}"/>
              </a:ext>
            </a:extLst>
          </p:cNvPr>
          <p:cNvPicPr>
            <a:picLocks noGrp="1" noChangeAspect="1"/>
          </p:cNvPicPr>
          <p:nvPr>
            <p:ph sz="half" idx="2"/>
          </p:nvPr>
        </p:nvPicPr>
        <p:blipFill rotWithShape="1">
          <a:blip r:embed="rId2"/>
          <a:srcRect l="3194" r="5546" b="-5"/>
          <a:stretch/>
        </p:blipFill>
        <p:spPr>
          <a:xfrm>
            <a:off x="20" y="3"/>
            <a:ext cx="6050260" cy="4091667"/>
          </a:xfrm>
          <a:prstGeom prst="rect">
            <a:avLst/>
          </a:prstGeom>
        </p:spPr>
      </p:pic>
      <p:pic>
        <p:nvPicPr>
          <p:cNvPr id="10" name="Marcador de contenido 9">
            <a:extLst>
              <a:ext uri="{FF2B5EF4-FFF2-40B4-BE49-F238E27FC236}">
                <a16:creationId xmlns:a16="http://schemas.microsoft.com/office/drawing/2014/main" id="{D02F2292-C2D3-4133-BB12-EEC8FE6DB559}"/>
              </a:ext>
            </a:extLst>
          </p:cNvPr>
          <p:cNvPicPr>
            <a:picLocks noGrp="1" noChangeAspect="1"/>
          </p:cNvPicPr>
          <p:nvPr>
            <p:ph sz="half" idx="1"/>
          </p:nvPr>
        </p:nvPicPr>
        <p:blipFill rotWithShape="1">
          <a:blip r:embed="rId3"/>
          <a:srcRect l="8759"/>
          <a:stretch/>
        </p:blipFill>
        <p:spPr>
          <a:xfrm>
            <a:off x="6141719" y="-683"/>
            <a:ext cx="6050280" cy="4092348"/>
          </a:xfrm>
          <a:prstGeom prst="rect">
            <a:avLst/>
          </a:prstGeom>
        </p:spPr>
      </p:pic>
    </p:spTree>
    <p:extLst>
      <p:ext uri="{BB962C8B-B14F-4D97-AF65-F5344CB8AC3E}">
        <p14:creationId xmlns:p14="http://schemas.microsoft.com/office/powerpoint/2010/main" val="12611788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1C74DC74-6B7A-4A44-9B5B-2DF04E1EDF66}"/>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a:t>Aglomeraciones en casos relativos</a:t>
            </a:r>
          </a:p>
        </p:txBody>
      </p:sp>
      <p:sp>
        <p:nvSpPr>
          <p:cNvPr id="23" name="Rectangle 22">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6" name="Marcador de contenido 5">
            <a:extLst>
              <a:ext uri="{FF2B5EF4-FFF2-40B4-BE49-F238E27FC236}">
                <a16:creationId xmlns:a16="http://schemas.microsoft.com/office/drawing/2014/main" id="{353321C6-4A94-4726-BD11-84843FF8D1F7}"/>
              </a:ext>
            </a:extLst>
          </p:cNvPr>
          <p:cNvPicPr>
            <a:picLocks noGrp="1" noChangeAspect="1"/>
          </p:cNvPicPr>
          <p:nvPr>
            <p:ph sz="half" idx="2"/>
          </p:nvPr>
        </p:nvPicPr>
        <p:blipFill rotWithShape="1">
          <a:blip r:embed="rId2"/>
          <a:srcRect l="5680" r="3060" b="-5"/>
          <a:stretch/>
        </p:blipFill>
        <p:spPr>
          <a:xfrm>
            <a:off x="20" y="3"/>
            <a:ext cx="6050260" cy="4091667"/>
          </a:xfrm>
          <a:prstGeom prst="rect">
            <a:avLst/>
          </a:prstGeom>
        </p:spPr>
      </p:pic>
      <p:pic>
        <p:nvPicPr>
          <p:cNvPr id="5" name="Marcador de contenido 4">
            <a:extLst>
              <a:ext uri="{FF2B5EF4-FFF2-40B4-BE49-F238E27FC236}">
                <a16:creationId xmlns:a16="http://schemas.microsoft.com/office/drawing/2014/main" id="{C2519F55-EB46-464D-944B-19936255D383}"/>
              </a:ext>
            </a:extLst>
          </p:cNvPr>
          <p:cNvPicPr>
            <a:picLocks noGrp="1" noChangeAspect="1"/>
          </p:cNvPicPr>
          <p:nvPr>
            <p:ph sz="half" idx="1"/>
          </p:nvPr>
        </p:nvPicPr>
        <p:blipFill rotWithShape="1">
          <a:blip r:embed="rId3"/>
          <a:srcRect l="8759"/>
          <a:stretch/>
        </p:blipFill>
        <p:spPr>
          <a:xfrm>
            <a:off x="6141719" y="-683"/>
            <a:ext cx="6050280" cy="4092348"/>
          </a:xfrm>
          <a:prstGeom prst="rect">
            <a:avLst/>
          </a:prstGeom>
        </p:spPr>
      </p:pic>
    </p:spTree>
    <p:extLst>
      <p:ext uri="{BB962C8B-B14F-4D97-AF65-F5344CB8AC3E}">
        <p14:creationId xmlns:p14="http://schemas.microsoft.com/office/powerpoint/2010/main" val="428750135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800" b="1" u="sng" dirty="0"/>
              <a:t>Conclusiones</a:t>
            </a:r>
            <a:endParaRPr lang="en-US" sz="4800" b="1" u="sng" dirty="0"/>
          </a:p>
        </p:txBody>
      </p:sp>
      <p:sp>
        <p:nvSpPr>
          <p:cNvPr id="3" name="Marcador de contenido 2">
            <a:extLst>
              <a:ext uri="{FF2B5EF4-FFF2-40B4-BE49-F238E27FC236}">
                <a16:creationId xmlns:a16="http://schemas.microsoft.com/office/drawing/2014/main" id="{8F7B97EA-68CF-49E6-BFC9-A4F923366F21}"/>
              </a:ext>
            </a:extLst>
          </p:cNvPr>
          <p:cNvSpPr>
            <a:spLocks noGrp="1"/>
          </p:cNvSpPr>
          <p:nvPr>
            <p:ph idx="1"/>
          </p:nvPr>
        </p:nvSpPr>
        <p:spPr/>
        <p:txBody>
          <a:bodyPr>
            <a:normAutofit/>
          </a:bodyPr>
          <a:lstStyle/>
          <a:p>
            <a:r>
              <a:rPr lang="es-CR" sz="2400" dirty="0"/>
              <a:t>Las relaciones espaciales entre los cantones son distintas dependiendo de si se usa la cantidad total de intoxicaciones o si se usa la tasa de intoxicaciones por 10 mil habitantes. </a:t>
            </a:r>
          </a:p>
          <a:p>
            <a:r>
              <a:rPr lang="es-CR" sz="2400" dirty="0"/>
              <a:t>Se encontraron conglomerados de cantones según la tasa de intoxicaciones por 10 mil habitantes, pero no hay aglomeraciones cuando se usa la cantidad total de intoxicaciones.</a:t>
            </a:r>
          </a:p>
        </p:txBody>
      </p:sp>
    </p:spTree>
    <p:extLst>
      <p:ext uri="{BB962C8B-B14F-4D97-AF65-F5344CB8AC3E}">
        <p14:creationId xmlns:p14="http://schemas.microsoft.com/office/powerpoint/2010/main" val="31812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E62FA-DDD9-4A9B-8D12-FBF5222D939F}"/>
              </a:ext>
            </a:extLst>
          </p:cNvPr>
          <p:cNvSpPr>
            <a:spLocks noGrp="1"/>
          </p:cNvSpPr>
          <p:nvPr>
            <p:ph type="title"/>
          </p:nvPr>
        </p:nvSpPr>
        <p:spPr/>
        <p:txBody>
          <a:bodyPr/>
          <a:lstStyle/>
          <a:p>
            <a:r>
              <a:rPr lang="es-CR" b="1" u="sng" dirty="0"/>
              <a:t>Conclusiones</a:t>
            </a:r>
            <a:endParaRPr lang="es-CR" dirty="0"/>
          </a:p>
        </p:txBody>
      </p:sp>
      <p:sp>
        <p:nvSpPr>
          <p:cNvPr id="3" name="Marcador de contenido 2">
            <a:extLst>
              <a:ext uri="{FF2B5EF4-FFF2-40B4-BE49-F238E27FC236}">
                <a16:creationId xmlns:a16="http://schemas.microsoft.com/office/drawing/2014/main" id="{B71CC9F7-8D56-4508-BEA6-BD6B5B680741}"/>
              </a:ext>
            </a:extLst>
          </p:cNvPr>
          <p:cNvSpPr>
            <a:spLocks noGrp="1"/>
          </p:cNvSpPr>
          <p:nvPr>
            <p:ph idx="1"/>
          </p:nvPr>
        </p:nvSpPr>
        <p:spPr/>
        <p:txBody>
          <a:bodyPr/>
          <a:lstStyle/>
          <a:p>
            <a:r>
              <a:rPr lang="es-CR" sz="2400" dirty="0"/>
              <a:t>Los datos usados en este artículo son la totalidad de casos entre el 2007 y el 2014, pero en el conjunto de datos también están separados según año.</a:t>
            </a:r>
          </a:p>
          <a:p>
            <a:r>
              <a:rPr lang="es-CR" sz="2400" dirty="0"/>
              <a:t>Puede ser útil estudiar no solo las relaciones espaciales sino también temporales, para ambos tipos de intoxicaciones, usando un modelo espacio temporal.</a:t>
            </a:r>
          </a:p>
          <a:p>
            <a:endParaRPr lang="es-CR" dirty="0"/>
          </a:p>
        </p:txBody>
      </p:sp>
    </p:spTree>
    <p:extLst>
      <p:ext uri="{BB962C8B-B14F-4D97-AF65-F5344CB8AC3E}">
        <p14:creationId xmlns:p14="http://schemas.microsoft.com/office/powerpoint/2010/main" val="66146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u="sng" dirty="0"/>
              <a:t>Referencias</a:t>
            </a:r>
            <a:endParaRPr lang="en-US" b="1" u="sng" dirty="0"/>
          </a:p>
        </p:txBody>
      </p:sp>
      <p:sp>
        <p:nvSpPr>
          <p:cNvPr id="4" name="Título 1"/>
          <p:cNvSpPr txBox="1">
            <a:spLocks/>
          </p:cNvSpPr>
          <p:nvPr/>
        </p:nvSpPr>
        <p:spPr>
          <a:xfrm>
            <a:off x="6520529" y="5164124"/>
            <a:ext cx="354043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R" b="1" dirty="0"/>
              <a:t>Gracias …</a:t>
            </a:r>
            <a:endParaRPr lang="en-US" b="1" dirty="0"/>
          </a:p>
        </p:txBody>
      </p:sp>
      <p:sp>
        <p:nvSpPr>
          <p:cNvPr id="5" name="Rectángulo 4"/>
          <p:cNvSpPr/>
          <p:nvPr/>
        </p:nvSpPr>
        <p:spPr>
          <a:xfrm>
            <a:off x="827313" y="1470805"/>
            <a:ext cx="8307977" cy="3693319"/>
          </a:xfrm>
          <a:prstGeom prst="rect">
            <a:avLst/>
          </a:prstGeom>
        </p:spPr>
        <p:txBody>
          <a:bodyPr wrap="square">
            <a:spAutoFit/>
          </a:bodyPr>
          <a:lstStyle/>
          <a:p>
            <a:r>
              <a:rPr lang="es-ES" dirty="0"/>
              <a:t>Martínez, C., Gómez, S. (2007). Riesgo </a:t>
            </a:r>
            <a:r>
              <a:rPr lang="es-ES" dirty="0" err="1"/>
              <a:t>genotóxico</a:t>
            </a:r>
            <a:r>
              <a:rPr lang="es-ES" dirty="0"/>
              <a:t> por exposición a plaguicidas en trabajadores agrícolas. Revista Internacional de Contaminación Ambiental: 23 (4), 185-200.</a:t>
            </a:r>
          </a:p>
          <a:p>
            <a:endParaRPr lang="es-ES" dirty="0"/>
          </a:p>
          <a:p>
            <a:endParaRPr lang="es-ES" dirty="0"/>
          </a:p>
          <a:p>
            <a:r>
              <a:rPr lang="es-ES" dirty="0"/>
              <a:t>Grillet,M.,Martínez,J.,</a:t>
            </a:r>
            <a:r>
              <a:rPr lang="es-ES" dirty="0" err="1"/>
              <a:t>Barrera,R</a:t>
            </a:r>
            <a:r>
              <a:rPr lang="es-ES" dirty="0"/>
              <a:t>.(2009). Focos calientes de transmisión de malaria: Implicaciones para un control orientado y efectivo en </a:t>
            </a:r>
            <a:r>
              <a:rPr lang="es-ES" dirty="0" err="1"/>
              <a:t>Venezuela.Boletin</a:t>
            </a:r>
            <a:r>
              <a:rPr lang="es-ES" dirty="0"/>
              <a:t> de </a:t>
            </a:r>
            <a:r>
              <a:rPr lang="es-ES" dirty="0" err="1"/>
              <a:t>Malariologia</a:t>
            </a:r>
            <a:r>
              <a:rPr lang="es-ES" dirty="0"/>
              <a:t> y salud Ambiental:29(2),193-208.</a:t>
            </a:r>
          </a:p>
          <a:p>
            <a:endParaRPr lang="es-ES" dirty="0"/>
          </a:p>
          <a:p>
            <a:endParaRPr lang="es-ES" dirty="0"/>
          </a:p>
          <a:p>
            <a:r>
              <a:rPr lang="es-ES" dirty="0"/>
              <a:t>Santamaría, C.(2003).El análisis espacial como herramienta para evaluar alarmas por cáncer. Población y Salud en Mesoamerica:1(1),1-9.</a:t>
            </a:r>
          </a:p>
          <a:p>
            <a:endParaRPr lang="es-ES" dirty="0"/>
          </a:p>
        </p:txBody>
      </p:sp>
    </p:spTree>
    <p:extLst>
      <p:ext uri="{BB962C8B-B14F-4D97-AF65-F5344CB8AC3E}">
        <p14:creationId xmlns:p14="http://schemas.microsoft.com/office/powerpoint/2010/main" val="50151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8294" y="148046"/>
            <a:ext cx="8596668" cy="1320800"/>
          </a:xfrm>
        </p:spPr>
        <p:txBody>
          <a:bodyPr>
            <a:normAutofit/>
          </a:bodyPr>
          <a:lstStyle/>
          <a:p>
            <a:r>
              <a:rPr lang="en-US" sz="4800" b="1" u="sng" dirty="0" err="1"/>
              <a:t>Introducci</a:t>
            </a:r>
            <a:r>
              <a:rPr lang="es-CR" sz="4800" b="1" u="sng" dirty="0" err="1"/>
              <a:t>ón</a:t>
            </a:r>
            <a:endParaRPr lang="en-US" sz="4800" b="1" u="sng" dirty="0"/>
          </a:p>
        </p:txBody>
      </p:sp>
      <p:sp>
        <p:nvSpPr>
          <p:cNvPr id="3" name="Rectángulo 2"/>
          <p:cNvSpPr/>
          <p:nvPr/>
        </p:nvSpPr>
        <p:spPr>
          <a:xfrm>
            <a:off x="607665" y="1251131"/>
            <a:ext cx="8815009" cy="5016758"/>
          </a:xfrm>
          <a:prstGeom prst="rect">
            <a:avLst/>
          </a:prstGeom>
        </p:spPr>
        <p:txBody>
          <a:bodyPr wrap="square">
            <a:spAutoFit/>
          </a:bodyPr>
          <a:lstStyle/>
          <a:p>
            <a:pPr marL="342900" indent="-342900">
              <a:buFont typeface="Wingdings" panose="05000000000000000000" pitchFamily="2" charset="2"/>
              <a:buChar char="q"/>
            </a:pPr>
            <a:r>
              <a:rPr lang="es-ES" sz="2000" dirty="0"/>
              <a:t>Las intoxicaciones por pesticidas son un problema de salud pública a nivel mundial debido mortalidad que pueden causar.</a:t>
            </a:r>
          </a:p>
          <a:p>
            <a:endParaRPr lang="es-ES" sz="2000" dirty="0"/>
          </a:p>
          <a:p>
            <a:pPr marL="342900" indent="-342900">
              <a:buFont typeface="Wingdings" panose="05000000000000000000" pitchFamily="2" charset="2"/>
              <a:buChar char="q"/>
            </a:pPr>
            <a:r>
              <a:rPr lang="es-ES" sz="2000" dirty="0"/>
              <a:t>Destacan causas como:</a:t>
            </a:r>
          </a:p>
          <a:p>
            <a:endParaRPr lang="es-ES" sz="2000" dirty="0"/>
          </a:p>
          <a:p>
            <a:pPr marL="742950" lvl="1" indent="-285750">
              <a:buFont typeface="Courier New" panose="02070309020205020404" pitchFamily="49" charset="0"/>
              <a:buChar char="o"/>
            </a:pPr>
            <a:r>
              <a:rPr lang="es-ES" sz="2000" dirty="0"/>
              <a:t>Intento suicida (en adolescentes)</a:t>
            </a:r>
          </a:p>
          <a:p>
            <a:pPr marL="742950" lvl="1" indent="-285750">
              <a:buFont typeface="Courier New" panose="02070309020205020404" pitchFamily="49" charset="0"/>
              <a:buChar char="o"/>
            </a:pPr>
            <a:r>
              <a:rPr lang="es-ES" sz="2000" dirty="0"/>
              <a:t>Causa ocupacional (en trabajadores dedicados a labores agrícolas)</a:t>
            </a:r>
          </a:p>
          <a:p>
            <a:pPr marL="742950" lvl="1" indent="-285750">
              <a:buFont typeface="Courier New" panose="02070309020205020404" pitchFamily="49" charset="0"/>
              <a:buChar char="o"/>
            </a:pPr>
            <a:r>
              <a:rPr lang="es-ES" sz="2000" dirty="0"/>
              <a:t>Causa accidental (en niños).</a:t>
            </a:r>
          </a:p>
          <a:p>
            <a:pPr marL="285750" indent="-285750">
              <a:buFont typeface="Courier New" panose="02070309020205020404" pitchFamily="49" charset="0"/>
              <a:buChar char="o"/>
            </a:pPr>
            <a:endParaRPr lang="es-ES" sz="2000" dirty="0"/>
          </a:p>
          <a:p>
            <a:endParaRPr lang="es-ES" sz="2000" dirty="0"/>
          </a:p>
          <a:p>
            <a:pPr marL="342900" indent="-342900">
              <a:buFont typeface="Wingdings" panose="05000000000000000000" pitchFamily="2" charset="2"/>
              <a:buChar char="q"/>
            </a:pPr>
            <a:r>
              <a:rPr lang="es-ES" sz="2000" dirty="0"/>
              <a:t> Los efectos dependen de: </a:t>
            </a:r>
          </a:p>
          <a:p>
            <a:endParaRPr lang="es-ES" sz="2000" dirty="0"/>
          </a:p>
          <a:p>
            <a:pPr marL="742950" lvl="1" indent="-285750">
              <a:buFont typeface="Courier New" panose="02070309020205020404" pitchFamily="49" charset="0"/>
              <a:buChar char="o"/>
            </a:pPr>
            <a:r>
              <a:rPr lang="es-ES" sz="2000" dirty="0"/>
              <a:t>La toxicidad</a:t>
            </a:r>
          </a:p>
          <a:p>
            <a:pPr marL="742950" lvl="1" indent="-285750">
              <a:buFont typeface="Courier New" panose="02070309020205020404" pitchFamily="49" charset="0"/>
              <a:buChar char="o"/>
            </a:pPr>
            <a:r>
              <a:rPr lang="es-ES" sz="2000" dirty="0"/>
              <a:t>La dosis</a:t>
            </a:r>
          </a:p>
          <a:p>
            <a:pPr marL="742950" lvl="1" indent="-285750">
              <a:buFont typeface="Courier New" panose="02070309020205020404" pitchFamily="49" charset="0"/>
              <a:buChar char="o"/>
            </a:pPr>
            <a:r>
              <a:rPr lang="es-ES" sz="2000" dirty="0"/>
              <a:t>La forma de ingreso al organismo </a:t>
            </a:r>
          </a:p>
          <a:p>
            <a:pPr marL="742950" lvl="1" indent="-285750">
              <a:buFont typeface="Courier New" panose="02070309020205020404" pitchFamily="49" charset="0"/>
              <a:buChar char="o"/>
            </a:pPr>
            <a:r>
              <a:rPr lang="es-ES" sz="2000" dirty="0"/>
              <a:t>El tiempo de exposición</a:t>
            </a:r>
            <a:endParaRPr lang="en-US" sz="2000" dirty="0"/>
          </a:p>
        </p:txBody>
      </p:sp>
      <p:pic>
        <p:nvPicPr>
          <p:cNvPr id="6" name="Imagen 5"/>
          <p:cNvPicPr>
            <a:picLocks noChangeAspect="1"/>
          </p:cNvPicPr>
          <p:nvPr/>
        </p:nvPicPr>
        <p:blipFill>
          <a:blip r:embed="rId2"/>
          <a:stretch>
            <a:fillRect/>
          </a:stretch>
        </p:blipFill>
        <p:spPr>
          <a:xfrm>
            <a:off x="7592106" y="1782664"/>
            <a:ext cx="1830568" cy="1256405"/>
          </a:xfrm>
          <a:prstGeom prst="rect">
            <a:avLst/>
          </a:prstGeom>
          <a:ln>
            <a:noFill/>
          </a:ln>
          <a:effectLst>
            <a:softEdge rad="112500"/>
          </a:effectLst>
        </p:spPr>
      </p:pic>
      <p:pic>
        <p:nvPicPr>
          <p:cNvPr id="8" name="Imagen 7"/>
          <p:cNvPicPr>
            <a:picLocks noChangeAspect="1"/>
          </p:cNvPicPr>
          <p:nvPr/>
        </p:nvPicPr>
        <p:blipFill>
          <a:blip r:embed="rId3"/>
          <a:stretch>
            <a:fillRect/>
          </a:stretch>
        </p:blipFill>
        <p:spPr>
          <a:xfrm>
            <a:off x="6415156" y="3492225"/>
            <a:ext cx="3007518" cy="1691729"/>
          </a:xfrm>
          <a:prstGeom prst="rect">
            <a:avLst/>
          </a:prstGeom>
          <a:ln>
            <a:noFill/>
          </a:ln>
          <a:effectLst>
            <a:softEdge rad="112500"/>
          </a:effectLst>
        </p:spPr>
      </p:pic>
    </p:spTree>
    <p:extLst>
      <p:ext uri="{BB962C8B-B14F-4D97-AF65-F5344CB8AC3E}">
        <p14:creationId xmlns:p14="http://schemas.microsoft.com/office/powerpoint/2010/main" val="339965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73947" y="4213332"/>
            <a:ext cx="8865326" cy="984885"/>
          </a:xfrm>
          <a:prstGeom prst="rect">
            <a:avLst/>
          </a:prstGeom>
        </p:spPr>
        <p:txBody>
          <a:bodyPr wrap="square">
            <a:spAutoFit/>
          </a:bodyPr>
          <a:lstStyle/>
          <a:p>
            <a:pPr marL="285750" indent="-285750">
              <a:buFont typeface="Courier New" panose="02070309020205020404" pitchFamily="49" charset="0"/>
              <a:buChar char="o"/>
            </a:pPr>
            <a:r>
              <a:rPr lang="es-ES" sz="2000" dirty="0">
                <a:latin typeface="LMRoman10-Regular"/>
              </a:rPr>
              <a:t>¿Existen conglomerados que se puedan localizar geográficamente por cantones para los casos de intoxicaciones por pesticidas?</a:t>
            </a:r>
          </a:p>
          <a:p>
            <a:pPr marL="285750" indent="-285750">
              <a:buFont typeface="Courier New" panose="02070309020205020404" pitchFamily="49" charset="0"/>
              <a:buChar char="o"/>
            </a:pPr>
            <a:r>
              <a:rPr lang="es-CR" dirty="0">
                <a:latin typeface="LMRoman10-Regular"/>
              </a:rPr>
              <a:t>En caso de que existan, ¿serán distintas si se toma en cuenta la población del cantón?</a:t>
            </a:r>
            <a:endParaRPr lang="en-US" dirty="0">
              <a:latin typeface="LMRoman10-Regular"/>
            </a:endParaRPr>
          </a:p>
        </p:txBody>
      </p:sp>
      <p:sp>
        <p:nvSpPr>
          <p:cNvPr id="4" name="Título 3"/>
          <p:cNvSpPr>
            <a:spLocks noGrp="1"/>
          </p:cNvSpPr>
          <p:nvPr>
            <p:ph type="title"/>
          </p:nvPr>
        </p:nvSpPr>
        <p:spPr>
          <a:xfrm>
            <a:off x="677334" y="609600"/>
            <a:ext cx="8596668" cy="801189"/>
          </a:xfrm>
        </p:spPr>
        <p:txBody>
          <a:bodyPr>
            <a:normAutofit/>
          </a:bodyPr>
          <a:lstStyle/>
          <a:p>
            <a:r>
              <a:rPr lang="es-CR" sz="4400" b="1" u="sng" dirty="0"/>
              <a:t>Objetivo</a:t>
            </a:r>
            <a:endParaRPr lang="en-US" sz="4400" b="1" u="sng" dirty="0"/>
          </a:p>
        </p:txBody>
      </p:sp>
      <p:sp>
        <p:nvSpPr>
          <p:cNvPr id="5" name="Rectángulo 4"/>
          <p:cNvSpPr/>
          <p:nvPr/>
        </p:nvSpPr>
        <p:spPr>
          <a:xfrm>
            <a:off x="577186" y="1518057"/>
            <a:ext cx="9058849" cy="1015663"/>
          </a:xfrm>
          <a:prstGeom prst="rect">
            <a:avLst/>
          </a:prstGeom>
        </p:spPr>
        <p:txBody>
          <a:bodyPr wrap="square">
            <a:spAutoFit/>
          </a:bodyPr>
          <a:lstStyle/>
          <a:p>
            <a:pPr marL="342900" indent="-342900">
              <a:buFont typeface="Courier New" panose="02070309020205020404" pitchFamily="49" charset="0"/>
              <a:buChar char="o"/>
            </a:pPr>
            <a:r>
              <a:rPr lang="es-CR" sz="2000" dirty="0">
                <a:latin typeface="LMRoman10-Regular"/>
              </a:rPr>
              <a:t>Determinar si existen aglomeraciones de cantones con respecto a la cantidad de intoxicaciones por pesticida, tanto de forma absoluta, como con respecto a la población del cantón.</a:t>
            </a:r>
            <a:endParaRPr lang="es-ES" sz="2000" dirty="0">
              <a:latin typeface="LMRoman10-Regular"/>
            </a:endParaRPr>
          </a:p>
        </p:txBody>
      </p:sp>
      <p:sp>
        <p:nvSpPr>
          <p:cNvPr id="6" name="Título 3"/>
          <p:cNvSpPr txBox="1">
            <a:spLocks/>
          </p:cNvSpPr>
          <p:nvPr/>
        </p:nvSpPr>
        <p:spPr>
          <a:xfrm>
            <a:off x="673947" y="3063801"/>
            <a:ext cx="8596668" cy="8011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R" sz="4400" b="1" u="sng" dirty="0"/>
              <a:t>Pregunta de investigación</a:t>
            </a:r>
            <a:endParaRPr lang="en-US" sz="4400" b="1" u="sng" dirty="0"/>
          </a:p>
        </p:txBody>
      </p:sp>
    </p:spTree>
    <p:extLst>
      <p:ext uri="{BB962C8B-B14F-4D97-AF65-F5344CB8AC3E}">
        <p14:creationId xmlns:p14="http://schemas.microsoft.com/office/powerpoint/2010/main" val="296827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4400" b="1" u="sng" dirty="0"/>
              <a:t>Metodología</a:t>
            </a:r>
            <a:endParaRPr lang="en-US" sz="4400" b="1" u="sng" dirty="0"/>
          </a:p>
        </p:txBody>
      </p:sp>
      <p:sp>
        <p:nvSpPr>
          <p:cNvPr id="3" name="Rectángulo 2"/>
          <p:cNvSpPr/>
          <p:nvPr/>
        </p:nvSpPr>
        <p:spPr>
          <a:xfrm>
            <a:off x="800560" y="1696390"/>
            <a:ext cx="8090264" cy="1477328"/>
          </a:xfrm>
          <a:prstGeom prst="rect">
            <a:avLst/>
          </a:prstGeom>
        </p:spPr>
        <p:txBody>
          <a:bodyPr wrap="square">
            <a:spAutoFit/>
          </a:bodyPr>
          <a:lstStyle/>
          <a:p>
            <a:endParaRPr lang="es-ES" dirty="0">
              <a:latin typeface="LMRoman10-Regular"/>
            </a:endParaRPr>
          </a:p>
          <a:p>
            <a:pPr marL="285750" indent="-285750">
              <a:buFontTx/>
              <a:buChar char="-"/>
            </a:pPr>
            <a:endParaRPr lang="es-ES" dirty="0">
              <a:latin typeface="LMRoman10-Regular"/>
            </a:endParaRPr>
          </a:p>
          <a:p>
            <a:endParaRPr lang="es-ES" dirty="0">
              <a:latin typeface="LMRoman10-Regular"/>
            </a:endParaRPr>
          </a:p>
          <a:p>
            <a:pPr marL="285750" indent="-285750">
              <a:buFontTx/>
              <a:buChar char="-"/>
            </a:pPr>
            <a:endParaRPr lang="es-ES" dirty="0">
              <a:latin typeface="LMRoman10-Regular"/>
            </a:endParaRPr>
          </a:p>
          <a:p>
            <a:pPr marL="285750" indent="-285750">
              <a:buFontTx/>
              <a:buChar char="-"/>
            </a:pPr>
            <a:endParaRPr lang="en-US" dirty="0"/>
          </a:p>
        </p:txBody>
      </p:sp>
      <p:sp>
        <p:nvSpPr>
          <p:cNvPr id="5" name="Rectángulo 4"/>
          <p:cNvSpPr/>
          <p:nvPr/>
        </p:nvSpPr>
        <p:spPr>
          <a:xfrm>
            <a:off x="521258" y="1591887"/>
            <a:ext cx="8369566" cy="4955203"/>
          </a:xfrm>
          <a:prstGeom prst="rect">
            <a:avLst/>
          </a:prstGeom>
        </p:spPr>
        <p:txBody>
          <a:bodyPr wrap="square">
            <a:spAutoFit/>
          </a:bodyPr>
          <a:lstStyle/>
          <a:p>
            <a:pPr marL="285750" indent="-285750">
              <a:buFont typeface="Courier New" panose="02070309020205020404" pitchFamily="49" charset="0"/>
              <a:buChar char="o"/>
            </a:pPr>
            <a:r>
              <a:rPr lang="es-ES" sz="2000" dirty="0"/>
              <a:t>Datos: Registros de consultas telefónicas del </a:t>
            </a:r>
            <a:r>
              <a:rPr lang="es-ES" sz="2000" b="1" dirty="0"/>
              <a:t>Centro Nacional de Control de Intoxicaciones</a:t>
            </a:r>
            <a:r>
              <a:rPr lang="es-ES" sz="2000" dirty="0"/>
              <a:t>. </a:t>
            </a:r>
          </a:p>
          <a:p>
            <a:endParaRPr lang="es-ES" sz="2000" dirty="0"/>
          </a:p>
          <a:p>
            <a:pPr marL="285750" indent="-285750">
              <a:buFont typeface="Courier New" panose="02070309020205020404" pitchFamily="49" charset="0"/>
              <a:buChar char="o"/>
            </a:pPr>
            <a:r>
              <a:rPr lang="es-ES" sz="2000" dirty="0"/>
              <a:t>El proceso de registro de los casos de intoxicaciones se da por medio de llamadas telefónicas, estas pueden ser realizadas por profesionales en el área de salud como médicos y paramédicos o también por personas particulares. </a:t>
            </a:r>
          </a:p>
          <a:p>
            <a:pPr marL="285750" indent="-285750">
              <a:buFont typeface="Courier New" panose="02070309020205020404" pitchFamily="49" charset="0"/>
              <a:buChar char="o"/>
            </a:pPr>
            <a:endParaRPr lang="es-ES" sz="2000" dirty="0"/>
          </a:p>
          <a:p>
            <a:pPr marL="285750" indent="-285750">
              <a:buFont typeface="Courier New" panose="02070309020205020404" pitchFamily="49" charset="0"/>
              <a:buChar char="o"/>
            </a:pPr>
            <a:r>
              <a:rPr lang="es-ES" sz="2000" dirty="0"/>
              <a:t>Un farmacéutico especializado en toxicología es el encargado de registrar la información referente al caso de la persona intoxicada en una hoja de registro de consulta toxicológicas, posteriormente se procesa la información de manera digital.</a:t>
            </a:r>
          </a:p>
          <a:p>
            <a:endParaRPr lang="es-ES" sz="2000" dirty="0"/>
          </a:p>
          <a:p>
            <a:pPr marL="285750" indent="-285750">
              <a:buFont typeface="Courier New" panose="02070309020205020404" pitchFamily="49" charset="0"/>
              <a:buChar char="o"/>
            </a:pPr>
            <a:r>
              <a:rPr lang="es-ES" sz="2000" dirty="0"/>
              <a:t>11.038 casos de intoxicaciones durante el 2007 al 2014.</a:t>
            </a:r>
          </a:p>
          <a:p>
            <a:endParaRPr lang="es-ES" dirty="0"/>
          </a:p>
          <a:p>
            <a:endParaRPr lang="en-US" dirty="0"/>
          </a:p>
        </p:txBody>
      </p:sp>
    </p:spTree>
    <p:extLst>
      <p:ext uri="{BB962C8B-B14F-4D97-AF65-F5344CB8AC3E}">
        <p14:creationId xmlns:p14="http://schemas.microsoft.com/office/powerpoint/2010/main" val="264981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0580" y="1516501"/>
            <a:ext cx="8596668" cy="1826581"/>
          </a:xfrm>
        </p:spPr>
        <p:txBody>
          <a:bodyPr>
            <a:normAutofit/>
          </a:bodyPr>
          <a:lstStyle/>
          <a:p>
            <a:r>
              <a:rPr lang="es-CR" sz="6000" b="1" dirty="0"/>
              <a:t>Principales Resultados</a:t>
            </a:r>
            <a:endParaRPr lang="en-US" sz="6000" b="1" dirty="0"/>
          </a:p>
        </p:txBody>
      </p:sp>
      <p:sp>
        <p:nvSpPr>
          <p:cNvPr id="4" name="Marcador de texto 3"/>
          <p:cNvSpPr>
            <a:spLocks noGrp="1"/>
          </p:cNvSpPr>
          <p:nvPr>
            <p:ph type="body" idx="1"/>
          </p:nvPr>
        </p:nvSpPr>
        <p:spPr/>
        <p:txBody>
          <a:bodyPr/>
          <a:lstStyle/>
          <a:p>
            <a:endParaRPr lang="en-US"/>
          </a:p>
        </p:txBody>
      </p:sp>
    </p:spTree>
    <p:extLst>
      <p:ext uri="{BB962C8B-B14F-4D97-AF65-F5344CB8AC3E}">
        <p14:creationId xmlns:p14="http://schemas.microsoft.com/office/powerpoint/2010/main" val="24289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5815DCEC-638F-4F93-824A-240206086BF8}"/>
              </a:ext>
            </a:extLst>
          </p:cNvPr>
          <p:cNvPicPr>
            <a:picLocks noGrp="1" noChangeAspect="1"/>
          </p:cNvPicPr>
          <p:nvPr>
            <p:ph idx="1"/>
          </p:nvPr>
        </p:nvPicPr>
        <p:blipFill>
          <a:blip r:embed="rId2"/>
          <a:stretch>
            <a:fillRect/>
          </a:stretch>
        </p:blipFill>
        <p:spPr>
          <a:xfrm>
            <a:off x="2377876" y="1131994"/>
            <a:ext cx="7438125" cy="4590386"/>
          </a:xfrm>
          <a:prstGeom prst="rect">
            <a:avLst/>
          </a:prstGeom>
        </p:spPr>
      </p:pic>
    </p:spTree>
    <p:extLst>
      <p:ext uri="{BB962C8B-B14F-4D97-AF65-F5344CB8AC3E}">
        <p14:creationId xmlns:p14="http://schemas.microsoft.com/office/powerpoint/2010/main" val="195661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11">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14">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9"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0"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45D71D87-30FC-416E-A060-29224187B1A7}"/>
              </a:ext>
            </a:extLst>
          </p:cNvPr>
          <p:cNvPicPr>
            <a:picLocks noGrp="1" noChangeAspect="1"/>
          </p:cNvPicPr>
          <p:nvPr>
            <p:ph idx="1"/>
          </p:nvPr>
        </p:nvPicPr>
        <p:blipFill>
          <a:blip r:embed="rId2"/>
          <a:stretch>
            <a:fillRect/>
          </a:stretch>
        </p:blipFill>
        <p:spPr>
          <a:xfrm>
            <a:off x="2377876" y="1131994"/>
            <a:ext cx="7438125" cy="4590386"/>
          </a:xfrm>
          <a:prstGeom prst="rect">
            <a:avLst/>
          </a:prstGeom>
        </p:spPr>
      </p:pic>
    </p:spTree>
    <p:extLst>
      <p:ext uri="{BB962C8B-B14F-4D97-AF65-F5344CB8AC3E}">
        <p14:creationId xmlns:p14="http://schemas.microsoft.com/office/powerpoint/2010/main" val="308752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CC062-1022-44ED-9E18-1651EC0985D1}"/>
              </a:ext>
            </a:extLst>
          </p:cNvPr>
          <p:cNvSpPr>
            <a:spLocks noGrp="1"/>
          </p:cNvSpPr>
          <p:nvPr>
            <p:ph type="title"/>
          </p:nvPr>
        </p:nvSpPr>
        <p:spPr>
          <a:xfrm>
            <a:off x="677334" y="609600"/>
            <a:ext cx="8596668" cy="1320800"/>
          </a:xfrm>
        </p:spPr>
        <p:txBody>
          <a:bodyPr anchor="t">
            <a:normAutofit/>
          </a:bodyPr>
          <a:lstStyle/>
          <a:p>
            <a:r>
              <a:rPr lang="es-CR" dirty="0"/>
              <a:t>Vecinos en el espacio</a:t>
            </a:r>
          </a:p>
        </p:txBody>
      </p:sp>
      <p:pic>
        <p:nvPicPr>
          <p:cNvPr id="11" name="Marcador de contenido 3">
            <a:extLst>
              <a:ext uri="{FF2B5EF4-FFF2-40B4-BE49-F238E27FC236}">
                <a16:creationId xmlns:a16="http://schemas.microsoft.com/office/drawing/2014/main" id="{8DC0080D-7299-4B9B-B702-AE4CEDEC70B1}"/>
              </a:ext>
            </a:extLst>
          </p:cNvPr>
          <p:cNvPicPr>
            <a:picLocks noChangeAspect="1"/>
          </p:cNvPicPr>
          <p:nvPr/>
        </p:nvPicPr>
        <p:blipFill>
          <a:blip r:embed="rId2"/>
          <a:stretch>
            <a:fillRect/>
          </a:stretch>
        </p:blipFill>
        <p:spPr>
          <a:xfrm>
            <a:off x="817474" y="2159331"/>
            <a:ext cx="5283289" cy="3260543"/>
          </a:xfrm>
          <a:prstGeom prst="rect">
            <a:avLst/>
          </a:prstGeom>
        </p:spPr>
      </p:pic>
      <p:sp>
        <p:nvSpPr>
          <p:cNvPr id="12" name="Content Placeholder 8">
            <a:extLst>
              <a:ext uri="{FF2B5EF4-FFF2-40B4-BE49-F238E27FC236}">
                <a16:creationId xmlns:a16="http://schemas.microsoft.com/office/drawing/2014/main" id="{411D6797-EBC3-440B-BAB3-FADBD65EB7A3}"/>
              </a:ext>
            </a:extLst>
          </p:cNvPr>
          <p:cNvSpPr>
            <a:spLocks noGrp="1"/>
          </p:cNvSpPr>
          <p:nvPr>
            <p:ph idx="1"/>
          </p:nvPr>
        </p:nvSpPr>
        <p:spPr>
          <a:xfrm>
            <a:off x="6416039" y="2160589"/>
            <a:ext cx="2927185" cy="3880773"/>
          </a:xfrm>
        </p:spPr>
        <p:txBody>
          <a:bodyPr>
            <a:normAutofit/>
          </a:bodyPr>
          <a:lstStyle/>
          <a:p>
            <a:pPr>
              <a:buFont typeface="+mj-lt"/>
              <a:buAutoNum type="alphaLcParenR"/>
            </a:pPr>
            <a:r>
              <a:rPr lang="en-US" sz="1500" dirty="0"/>
              <a:t>Reina</a:t>
            </a:r>
          </a:p>
          <a:p>
            <a:pPr>
              <a:buFont typeface="+mj-lt"/>
              <a:buAutoNum type="alphaLcParenR"/>
            </a:pPr>
            <a:r>
              <a:rPr lang="en-US" sz="1500" dirty="0"/>
              <a:t>Torre</a:t>
            </a:r>
          </a:p>
          <a:p>
            <a:pPr>
              <a:buFont typeface="+mj-lt"/>
              <a:buAutoNum type="alphaLcParenR"/>
            </a:pPr>
            <a:r>
              <a:rPr lang="en-US" sz="1500" dirty="0" err="1"/>
              <a:t>kNN</a:t>
            </a:r>
            <a:r>
              <a:rPr lang="en-US" sz="1500" dirty="0"/>
              <a:t> con k=1</a:t>
            </a:r>
          </a:p>
          <a:p>
            <a:pPr>
              <a:buFont typeface="+mj-lt"/>
              <a:buAutoNum type="alphaLcParenR"/>
            </a:pPr>
            <a:r>
              <a:rPr lang="en-US" sz="1500" dirty="0" err="1"/>
              <a:t>kNN</a:t>
            </a:r>
            <a:r>
              <a:rPr lang="en-US" sz="1500" dirty="0"/>
              <a:t> con k=2</a:t>
            </a:r>
          </a:p>
          <a:p>
            <a:pPr>
              <a:buFont typeface="+mj-lt"/>
              <a:buAutoNum type="alphaLcParenR"/>
            </a:pPr>
            <a:r>
              <a:rPr lang="en-US" sz="1500" dirty="0" err="1"/>
              <a:t>kNN</a:t>
            </a:r>
            <a:r>
              <a:rPr lang="en-US" sz="1500" dirty="0"/>
              <a:t> con k=4</a:t>
            </a:r>
          </a:p>
          <a:p>
            <a:pPr>
              <a:buFont typeface="+mj-lt"/>
              <a:buAutoNum type="alphaLcParenR"/>
            </a:pPr>
            <a:r>
              <a:rPr lang="en-US" sz="1500" dirty="0" err="1"/>
              <a:t>kNN</a:t>
            </a:r>
            <a:r>
              <a:rPr lang="en-US" sz="1500" dirty="0"/>
              <a:t> con </a:t>
            </a:r>
            <a:r>
              <a:rPr lang="en-US" sz="1500" dirty="0" err="1"/>
              <a:t>distancia</a:t>
            </a:r>
            <a:r>
              <a:rPr lang="en-US" sz="1500" dirty="0"/>
              <a:t> </a:t>
            </a:r>
            <a:r>
              <a:rPr lang="en-US" sz="1500" dirty="0" err="1"/>
              <a:t>máxima</a:t>
            </a:r>
            <a:endParaRPr lang="en-US" sz="1500" dirty="0"/>
          </a:p>
        </p:txBody>
      </p:sp>
    </p:spTree>
    <p:extLst>
      <p:ext uri="{BB962C8B-B14F-4D97-AF65-F5344CB8AC3E}">
        <p14:creationId xmlns:p14="http://schemas.microsoft.com/office/powerpoint/2010/main" val="83339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AF0A5-101B-4DBA-AFC8-59F8B34C97DC}"/>
              </a:ext>
            </a:extLst>
          </p:cNvPr>
          <p:cNvSpPr>
            <a:spLocks noGrp="1"/>
          </p:cNvSpPr>
          <p:nvPr>
            <p:ph type="title"/>
          </p:nvPr>
        </p:nvSpPr>
        <p:spPr>
          <a:xfrm>
            <a:off x="677334" y="609600"/>
            <a:ext cx="8596668" cy="1320800"/>
          </a:xfrm>
        </p:spPr>
        <p:txBody>
          <a:bodyPr anchor="t">
            <a:normAutofit/>
          </a:bodyPr>
          <a:lstStyle/>
          <a:p>
            <a:r>
              <a:rPr lang="es-CR" dirty="0"/>
              <a:t>Pesos entre vecinos</a:t>
            </a:r>
          </a:p>
        </p:txBody>
      </p:sp>
      <p:pic>
        <p:nvPicPr>
          <p:cNvPr id="7" name="Marcador de contenido 3">
            <a:extLst>
              <a:ext uri="{FF2B5EF4-FFF2-40B4-BE49-F238E27FC236}">
                <a16:creationId xmlns:a16="http://schemas.microsoft.com/office/drawing/2014/main" id="{0A1D538C-0967-43E0-BEDB-0AFA532BF7C6}"/>
              </a:ext>
            </a:extLst>
          </p:cNvPr>
          <p:cNvPicPr>
            <a:picLocks noChangeAspect="1"/>
          </p:cNvPicPr>
          <p:nvPr/>
        </p:nvPicPr>
        <p:blipFill>
          <a:blip r:embed="rId2"/>
          <a:stretch>
            <a:fillRect/>
          </a:stretch>
        </p:blipFill>
        <p:spPr>
          <a:xfrm>
            <a:off x="817474" y="2159331"/>
            <a:ext cx="5283289" cy="3260543"/>
          </a:xfrm>
          <a:prstGeom prst="rect">
            <a:avLst/>
          </a:prstGeom>
        </p:spPr>
      </p:pic>
      <p:sp>
        <p:nvSpPr>
          <p:cNvPr id="9" name="Content Placeholder 8">
            <a:extLst>
              <a:ext uri="{FF2B5EF4-FFF2-40B4-BE49-F238E27FC236}">
                <a16:creationId xmlns:a16="http://schemas.microsoft.com/office/drawing/2014/main" id="{843C3539-CF0F-4933-8C19-88F6FB113578}"/>
              </a:ext>
            </a:extLst>
          </p:cNvPr>
          <p:cNvSpPr>
            <a:spLocks noGrp="1"/>
          </p:cNvSpPr>
          <p:nvPr>
            <p:ph idx="1"/>
          </p:nvPr>
        </p:nvSpPr>
        <p:spPr>
          <a:xfrm>
            <a:off x="6416039" y="2160589"/>
            <a:ext cx="2927185" cy="3880773"/>
          </a:xfrm>
        </p:spPr>
        <p:txBody>
          <a:bodyPr>
            <a:normAutofit/>
          </a:bodyPr>
          <a:lstStyle/>
          <a:p>
            <a:r>
              <a:rPr lang="en-US" sz="1500" dirty="0" err="1"/>
              <a:t>Estilo</a:t>
            </a:r>
            <a:r>
              <a:rPr lang="en-US" sz="1500" dirty="0"/>
              <a:t> W:</a:t>
            </a:r>
          </a:p>
          <a:p>
            <a:pPr lvl="1"/>
            <a:r>
              <a:rPr lang="en-US" sz="1300" dirty="0" err="1"/>
              <a:t>Estandarización</a:t>
            </a:r>
            <a:r>
              <a:rPr lang="en-US" sz="1300" dirty="0"/>
              <a:t> por fila</a:t>
            </a:r>
          </a:p>
          <a:p>
            <a:r>
              <a:rPr lang="en-US" sz="1500" dirty="0" err="1"/>
              <a:t>Estilo</a:t>
            </a:r>
            <a:r>
              <a:rPr lang="en-US" sz="1500" dirty="0"/>
              <a:t> B:</a:t>
            </a:r>
          </a:p>
          <a:p>
            <a:pPr lvl="1"/>
            <a:r>
              <a:rPr lang="en-US" sz="1300" dirty="0" err="1"/>
              <a:t>Binario</a:t>
            </a:r>
            <a:endParaRPr lang="en-US" sz="1300" dirty="0"/>
          </a:p>
          <a:p>
            <a:r>
              <a:rPr lang="en-US" sz="1500" dirty="0" err="1"/>
              <a:t>Estilo</a:t>
            </a:r>
            <a:r>
              <a:rPr lang="en-US" sz="1500" dirty="0"/>
              <a:t> S:</a:t>
            </a:r>
          </a:p>
          <a:p>
            <a:pPr lvl="1"/>
            <a:r>
              <a:rPr lang="en-US" sz="1300" dirty="0" err="1"/>
              <a:t>Estandarización</a:t>
            </a:r>
            <a:r>
              <a:rPr lang="en-US" sz="1300" dirty="0"/>
              <a:t> de la </a:t>
            </a:r>
            <a:r>
              <a:rPr lang="en-US" sz="1300" dirty="0" err="1"/>
              <a:t>variancia</a:t>
            </a:r>
            <a:endParaRPr lang="en-US" sz="1300" dirty="0"/>
          </a:p>
        </p:txBody>
      </p:sp>
    </p:spTree>
    <p:extLst>
      <p:ext uri="{BB962C8B-B14F-4D97-AF65-F5344CB8AC3E}">
        <p14:creationId xmlns:p14="http://schemas.microsoft.com/office/powerpoint/2010/main" val="4136730137"/>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TotalTime>
  <Words>592</Words>
  <Application>Microsoft Office PowerPoint</Application>
  <PresentationFormat>Panorámica</PresentationFormat>
  <Paragraphs>79</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Courier New</vt:lpstr>
      <vt:lpstr>LMRoman10-Regular</vt:lpstr>
      <vt:lpstr>Trebuchet MS</vt:lpstr>
      <vt:lpstr>Wingdings</vt:lpstr>
      <vt:lpstr>Wingdings 3</vt:lpstr>
      <vt:lpstr>Faceta</vt:lpstr>
      <vt:lpstr>Intoxicaciones por pesticidas en Costa Rica durante el periodo 2007 al 2014</vt:lpstr>
      <vt:lpstr>Introducción</vt:lpstr>
      <vt:lpstr>Objetivo</vt:lpstr>
      <vt:lpstr>Metodología</vt:lpstr>
      <vt:lpstr>Principales Resultados</vt:lpstr>
      <vt:lpstr>Presentación de PowerPoint</vt:lpstr>
      <vt:lpstr>Presentación de PowerPoint</vt:lpstr>
      <vt:lpstr>Vecinos en el espacio</vt:lpstr>
      <vt:lpstr>Pesos entre vecinos</vt:lpstr>
      <vt:lpstr>Prueba I de Moran</vt:lpstr>
      <vt:lpstr>Aglomeraciones en casos totales</vt:lpstr>
      <vt:lpstr>Aglomeraciones en casos relativos</vt:lpstr>
      <vt:lpstr>Conclusiones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Intoxicaciones por pesticidas en Costa Rica durante el periodo 2007 al 2014</dc:title>
  <dc:creator>Andres Arguedas</dc:creator>
  <cp:lastModifiedBy>Andres Arguedas</cp:lastModifiedBy>
  <cp:revision>1</cp:revision>
  <dcterms:created xsi:type="dcterms:W3CDTF">2018-11-29T22:50:39Z</dcterms:created>
  <dcterms:modified xsi:type="dcterms:W3CDTF">2018-11-29T22:54:37Z</dcterms:modified>
</cp:coreProperties>
</file>