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1bd10f15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d10f15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1bd10f151e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bd10f151e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5" name="Shape 815"/>
        <p:cNvGrpSpPr/>
        <p:nvPr/>
      </p:nvGrpSpPr>
      <p:grpSpPr>
        <a:xfrm>
          <a:off x="0" y="0"/>
          <a:ext cx="0" cy="0"/>
          <a:chOff x="0" y="0"/>
          <a:chExt cx="0" cy="0"/>
        </a:xfrm>
      </p:grpSpPr>
      <p:sp>
        <p:nvSpPr>
          <p:cNvPr id="816" name="Google Shape;816;g1bfea8a10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7" name="Google Shape;817;g1bfea8a10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1" name="Shape 821"/>
        <p:cNvGrpSpPr/>
        <p:nvPr/>
      </p:nvGrpSpPr>
      <p:grpSpPr>
        <a:xfrm>
          <a:off x="0" y="0"/>
          <a:ext cx="0" cy="0"/>
          <a:chOff x="0" y="0"/>
          <a:chExt cx="0" cy="0"/>
        </a:xfrm>
      </p:grpSpPr>
      <p:sp>
        <p:nvSpPr>
          <p:cNvPr id="822" name="Google Shape;822;g1bfea8a10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bfea8a10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9" name="Shape 829"/>
        <p:cNvGrpSpPr/>
        <p:nvPr/>
      </p:nvGrpSpPr>
      <p:grpSpPr>
        <a:xfrm>
          <a:off x="0" y="0"/>
          <a:ext cx="0" cy="0"/>
          <a:chOff x="0" y="0"/>
          <a:chExt cx="0" cy="0"/>
        </a:xfrm>
      </p:grpSpPr>
      <p:sp>
        <p:nvSpPr>
          <p:cNvPr id="830" name="Google Shape;830;g1bfea8a10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bfea8a10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5" name="Shape 835"/>
        <p:cNvGrpSpPr/>
        <p:nvPr/>
      </p:nvGrpSpPr>
      <p:grpSpPr>
        <a:xfrm>
          <a:off x="0" y="0"/>
          <a:ext cx="0" cy="0"/>
          <a:chOff x="0" y="0"/>
          <a:chExt cx="0" cy="0"/>
        </a:xfrm>
      </p:grpSpPr>
      <p:sp>
        <p:nvSpPr>
          <p:cNvPr id="836" name="Google Shape;836;g1bd6de8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bd6de8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looks like on TensorBoard</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Google Shape;842;g4cb222212c3f275d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4cb222212c3f275d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7" name="Shape 847"/>
        <p:cNvGrpSpPr/>
        <p:nvPr/>
      </p:nvGrpSpPr>
      <p:grpSpPr>
        <a:xfrm>
          <a:off x="0" y="0"/>
          <a:ext cx="0" cy="0"/>
          <a:chOff x="0" y="0"/>
          <a:chExt cx="0" cy="0"/>
        </a:xfrm>
      </p:grpSpPr>
      <p:sp>
        <p:nvSpPr>
          <p:cNvPr id="848" name="Google Shape;848;g4cb222212c3f275d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9" name="Google Shape;849;g4cb222212c3f275d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1bd9898b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d9898b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1bd10f151e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bd10f151e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1bd10f151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bd10f151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1bd10f151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d10f151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1df700e68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df700e68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1bd9898b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d9898b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1df700e68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df700e68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1bd10f151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d10f151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These are more compact than constants in the graph def, resulting in faster startup (especially in distributed where the graph must be send to all workers)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cb222212c3f275d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cb222212c3f275d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1bd10f151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bd10f151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cb222212c3f275d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cb222212c3f275d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4cb222212c3f275d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4cb222212c3f275d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cb222212c3f275d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cb222212c3f275d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 create a sequence of num evenly-spaced values are generated beginning at start. If num &gt; 1, the values in the sequence increase by stop - start / num - 1, so that the last one is exactly stop.</a:t>
            </a:r>
            <a:endParaRPr/>
          </a:p>
          <a:p>
            <a:pPr indent="0" lvl="0" marL="0" rtl="0" algn="l">
              <a:lnSpc>
                <a:spcPct val="115000"/>
              </a:lnSpc>
              <a:spcBef>
                <a:spcPts val="1600"/>
              </a:spcBef>
              <a:spcAft>
                <a:spcPts val="0"/>
              </a:spcAft>
              <a:buNone/>
            </a:pPr>
            <a:r>
              <a:rPr lang="en">
                <a:latin typeface="Georgia"/>
                <a:ea typeface="Georgia"/>
                <a:cs typeface="Georgia"/>
                <a:sym typeface="Georgia"/>
              </a:rPr>
              <a:t> create a sequence of numbers that begins at start and extends by increments of delta up to but not including limit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bfb21316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bfb2131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Y</a:t>
            </a:r>
            <a:r>
              <a:rPr lang="en"/>
              <a:t>ou’ll often see use of tf.truncated_normal() instead of</a:t>
            </a:r>
            <a:r>
              <a:rPr lang="en"/>
              <a:t> tf.random_normal()</a:t>
            </a:r>
            <a:r>
              <a:rPr lang="en"/>
              <a:t>, as it doesn’t create any values more than two standard deviations away from its mean.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bfb21316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bfb21316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1df700e686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df700e686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Should i keep this or nah?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 sure it adds much that isn’t already in the slides -straka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cb222212c3f275d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cb222212c3f275d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2ee508db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e508db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you read the documentation to understand which one to use. High level,, tf.div does TensorFlow’s style division, while tf.divide does exactly Python’s style division.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cb222212c3f275d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cb222212c3f275d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2ee508db2e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ee508db2e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1bd10f151e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bd10f151e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2ee508db2e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e508db2e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2ee508db2e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ee508db2e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2ee508db2e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e508db2e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2ee508db2e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e508db2e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2ee508db2e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ee508db2e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2ee508db2e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ee508db2e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Single values will be converted to 0-d tensors (or scalars), lists of values will be converted to 1-d tensors (vectors), lists of lists of values will be converted to 2-d</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tensors (matrices), and so 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4cb222212c3f275d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4cb222212c3f275d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https://www.tensorflow.org/api_docs/python/tf/DType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cb222212c3f275d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cb222212c3f275d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2ee508db2e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ee508db2e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4cb222212c3f275d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4cb222212c3f275d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Georgia"/>
                <a:ea typeface="Georgia"/>
                <a:cs typeface="Georgia"/>
                <a:sym typeface="Georgia"/>
              </a:rPr>
              <a:t>Using Python types to specify TensorFlow objects is quick and easy, and it is useful for prototyping ideas. However, there is an important pitfall in doing it this way. Python types lack the ability to explicitly state the data type, but TensorFlow’s data types are more specific. For example, all integers are the same type, but TensorFlow has 8-bit, 16-bit, 32-bit, and 64-bit integers available. Therefore, if you use a Python type, TensorFlow has to infer which data type you mean. </a:t>
            </a:r>
            <a:endParaRPr>
              <a:latin typeface="Georgia"/>
              <a:ea typeface="Georgia"/>
              <a:cs typeface="Georgia"/>
              <a:sym typeface="Georgia"/>
            </a:endParaRPr>
          </a:p>
          <a:p>
            <a:pPr indent="0" lvl="0" marL="0" rtl="0" algn="l">
              <a:lnSpc>
                <a:spcPct val="115000"/>
              </a:lnSpc>
              <a:spcBef>
                <a:spcPts val="0"/>
              </a:spcBef>
              <a:spcAft>
                <a:spcPts val="0"/>
              </a:spcAft>
              <a:buNone/>
            </a:pPr>
            <a:r>
              <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1df700e6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f700e6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choice:</a:t>
            </a:r>
            <a:endParaRPr/>
          </a:p>
          <a:p>
            <a:pPr indent="0" lvl="0" marL="0" rtl="0" algn="l">
              <a:spcBef>
                <a:spcPts val="0"/>
              </a:spcBef>
              <a:spcAft>
                <a:spcPts val="0"/>
              </a:spcAft>
              <a:buNone/>
            </a:pPr>
            <a:r>
              <a:rPr lang="en"/>
              <a:t>sess = tf.Session() instead of with tf.Session()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2ee508db2e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ee508db2e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Georgia"/>
              <a:ea typeface="Georgia"/>
              <a:cs typeface="Georgia"/>
              <a:sym typeface="Georgia"/>
            </a:endParaRPr>
          </a:p>
          <a:p>
            <a:pPr indent="0" lvl="0" marL="0" rtl="0" algn="l">
              <a:lnSpc>
                <a:spcPct val="115000"/>
              </a:lnSpc>
              <a:spcBef>
                <a:spcPts val="0"/>
              </a:spcBef>
              <a:spcAft>
                <a:spcPts val="0"/>
              </a:spcAft>
              <a:buNone/>
            </a:pPr>
            <a:r>
              <a:rPr lang="en">
                <a:latin typeface="Georgia"/>
                <a:ea typeface="Georgia"/>
                <a:cs typeface="Georgia"/>
                <a:sym typeface="Georgia"/>
              </a:rPr>
              <a:t>It’s possible to convert the data into the appropriate type when you pass it into TensorFlow, but certain data types still may be difficult to declare correctly, such as complex numbers. Because of this, it is recommended to created hand-defined Tensor objects as NumPy arrays.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4cb222212c3f275d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4cb222212c3f275d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g1beedf50e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beedf50e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1beedf50e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beedf50e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graph definition is stored in a protobuf (protocol buffers, Google's language-neutral, platform-neutral, extensible mechanism for serializing structured data – think XML, but smaller, faster, and simpler.)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2ee508db2e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ee508db2e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2ee508db2e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ee508db2e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4cb222212c3f275d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4cb222212c3f275d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2ee508db2e_1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ee508db2e_1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2ee508db2e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ee508db2e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2ee508db2e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ee508db2e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1df700e68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df700e68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choice:</a:t>
            </a:r>
            <a:endParaRPr/>
          </a:p>
          <a:p>
            <a:pPr indent="0" lvl="0" marL="0" rtl="0" algn="l">
              <a:spcBef>
                <a:spcPts val="0"/>
              </a:spcBef>
              <a:spcAft>
                <a:spcPts val="0"/>
              </a:spcAft>
              <a:buNone/>
            </a:pPr>
            <a:r>
              <a:rPr lang="en"/>
              <a:t>sess = tf.Session() instead of with tf.Session()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2ee508db2e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ee508db2e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2ee508db2e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ee508db2e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As a shortcut, TF allows you to omit the `.value` in many cases, so you can pass values of vars to other ops as tf.add(x, ...) rather than tf.add(x.value,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g1df700e68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df700e686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1bd10f151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bd10f151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1bf2cc2b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bf2cc2b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8" name="Shape 498"/>
        <p:cNvGrpSpPr/>
        <p:nvPr/>
      </p:nvGrpSpPr>
      <p:grpSpPr>
        <a:xfrm>
          <a:off x="0" y="0"/>
          <a:ext cx="0" cy="0"/>
          <a:chOff x="0" y="0"/>
          <a:chExt cx="0" cy="0"/>
        </a:xfrm>
      </p:grpSpPr>
      <p:sp>
        <p:nvSpPr>
          <p:cNvPr id="499" name="Google Shape;499;g1bf2cc2b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bf2cc2b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5" name="Shape 505"/>
        <p:cNvGrpSpPr/>
        <p:nvPr/>
      </p:nvGrpSpPr>
      <p:grpSpPr>
        <a:xfrm>
          <a:off x="0" y="0"/>
          <a:ext cx="0" cy="0"/>
          <a:chOff x="0" y="0"/>
          <a:chExt cx="0" cy="0"/>
        </a:xfrm>
      </p:grpSpPr>
      <p:sp>
        <p:nvSpPr>
          <p:cNvPr id="506" name="Google Shape;506;g4cb222212c3f275d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4cb222212c3f275d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g4cb222212c3f275d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4cb222212c3f275d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have to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Google Shape;520;g4cb222212c3f275d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4cb222212c3f275d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1bf2cc2b4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bf2cc2b4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df700e68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df700e68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 choice:</a:t>
            </a:r>
            <a:endParaRPr/>
          </a:p>
          <a:p>
            <a:pPr indent="0" lvl="0" marL="0" rtl="0" algn="l">
              <a:spcBef>
                <a:spcPts val="0"/>
              </a:spcBef>
              <a:spcAft>
                <a:spcPts val="0"/>
              </a:spcAft>
              <a:buNone/>
            </a:pPr>
            <a:r>
              <a:rPr lang="en"/>
              <a:t>sess = tf.Session() instead of with tf.Session()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4" name="Shape 534"/>
        <p:cNvGrpSpPr/>
        <p:nvPr/>
      </p:nvGrpSpPr>
      <p:grpSpPr>
        <a:xfrm>
          <a:off x="0" y="0"/>
          <a:ext cx="0" cy="0"/>
          <a:chOff x="0" y="0"/>
          <a:chExt cx="0" cy="0"/>
        </a:xfrm>
      </p:grpSpPr>
      <p:sp>
        <p:nvSpPr>
          <p:cNvPr id="535" name="Google Shape;535;g1bf2cc2b4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bf2cc2b4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1bf2cc2b4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bf2cc2b4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don’t need to initialize variable because assign_op does it for you. In fact, initializer op is the assign op that assigns the variable’s initial value to the variable itself.</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1bf2cc2b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bf2cc2b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6" name="Shape 556"/>
        <p:cNvGrpSpPr/>
        <p:nvPr/>
      </p:nvGrpSpPr>
      <p:grpSpPr>
        <a:xfrm>
          <a:off x="0" y="0"/>
          <a:ext cx="0" cy="0"/>
          <a:chOff x="0" y="0"/>
          <a:chExt cx="0" cy="0"/>
        </a:xfrm>
      </p:grpSpPr>
      <p:sp>
        <p:nvSpPr>
          <p:cNvPr id="557" name="Google Shape;557;g1bd9898b6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bd9898b6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3" name="Shape 563"/>
        <p:cNvGrpSpPr/>
        <p:nvPr/>
      </p:nvGrpSpPr>
      <p:grpSpPr>
        <a:xfrm>
          <a:off x="0" y="0"/>
          <a:ext cx="0" cy="0"/>
          <a:chOff x="0" y="0"/>
          <a:chExt cx="0" cy="0"/>
        </a:xfrm>
      </p:grpSpPr>
      <p:sp>
        <p:nvSpPr>
          <p:cNvPr id="564" name="Google Shape;564;g1bd9898b6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bd9898b6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1bf2cc2b4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bf2cc2b4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assign_add() and assign_sub() can’t initialize the variable my_var for you because these ops need the original value of my_var</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bf2cc2b44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bf2cc2b4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1c0aab257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1c0aab257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1c0aab257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1c0aab257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1bf2cc2b4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bf2cc2b4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Sometimes, we will have two more two independent ops but you’d like to specify which op should be run first, then you use tf.Graph.control_dependencies(control_inputs)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1bd10f151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d10f151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choose where to put your files. I find it easier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1df700e68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df700e68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Google Shape;614;g2fbf2b00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fbf2b00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Google Shape;621;g4cb222212c3f275d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4cb222212c3f275d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7" name="Shape 627"/>
        <p:cNvGrpSpPr/>
        <p:nvPr/>
      </p:nvGrpSpPr>
      <p:grpSpPr>
        <a:xfrm>
          <a:off x="0" y="0"/>
          <a:ext cx="0" cy="0"/>
          <a:chOff x="0" y="0"/>
          <a:chExt cx="0" cy="0"/>
        </a:xfrm>
      </p:grpSpPr>
      <p:sp>
        <p:nvSpPr>
          <p:cNvPr id="628" name="Google Shape;628;g1bd9898b6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1bd9898b6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4" name="Shape 634"/>
        <p:cNvGrpSpPr/>
        <p:nvPr/>
      </p:nvGrpSpPr>
      <p:grpSpPr>
        <a:xfrm>
          <a:off x="0" y="0"/>
          <a:ext cx="0" cy="0"/>
          <a:chOff x="0" y="0"/>
          <a:chExt cx="0" cy="0"/>
        </a:xfrm>
      </p:grpSpPr>
      <p:sp>
        <p:nvSpPr>
          <p:cNvPr id="635" name="Google Shape;635;g1bd9898b6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bd9898b6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1" name="Shape 641"/>
        <p:cNvGrpSpPr/>
        <p:nvPr/>
      </p:nvGrpSpPr>
      <p:grpSpPr>
        <a:xfrm>
          <a:off x="0" y="0"/>
          <a:ext cx="0" cy="0"/>
          <a:chOff x="0" y="0"/>
          <a:chExt cx="0" cy="0"/>
        </a:xfrm>
      </p:grpSpPr>
      <p:sp>
        <p:nvSpPr>
          <p:cNvPr id="642" name="Google Shape;642;g4cb222212c3f275d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4cb222212c3f275d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8" name="Shape 648"/>
        <p:cNvGrpSpPr/>
        <p:nvPr/>
      </p:nvGrpSpPr>
      <p:grpSpPr>
        <a:xfrm>
          <a:off x="0" y="0"/>
          <a:ext cx="0" cy="0"/>
          <a:chOff x="0" y="0"/>
          <a:chExt cx="0" cy="0"/>
        </a:xfrm>
      </p:grpSpPr>
      <p:sp>
        <p:nvSpPr>
          <p:cNvPr id="649" name="Google Shape;649;g4cb222212c3f275d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4cb222212c3f275d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5" name="Shape 655"/>
        <p:cNvGrpSpPr/>
        <p:nvPr/>
      </p:nvGrpSpPr>
      <p:grpSpPr>
        <a:xfrm>
          <a:off x="0" y="0"/>
          <a:ext cx="0" cy="0"/>
          <a:chOff x="0" y="0"/>
          <a:chExt cx="0" cy="0"/>
        </a:xfrm>
      </p:grpSpPr>
      <p:sp>
        <p:nvSpPr>
          <p:cNvPr id="656" name="Google Shape;656;g2ee508db2e_1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ee508db2e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1bd9898b6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bd9898b6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8" name="Shape 668"/>
        <p:cNvGrpSpPr/>
        <p:nvPr/>
      </p:nvGrpSpPr>
      <p:grpSpPr>
        <a:xfrm>
          <a:off x="0" y="0"/>
          <a:ext cx="0" cy="0"/>
          <a:chOff x="0" y="0"/>
          <a:chExt cx="0" cy="0"/>
        </a:xfrm>
      </p:grpSpPr>
      <p:sp>
        <p:nvSpPr>
          <p:cNvPr id="669" name="Google Shape;669;g2ee508db2e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2ee508db2e_1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1bd10f151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bd10f151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5" name="Shape 675"/>
        <p:cNvGrpSpPr/>
        <p:nvPr/>
      </p:nvGrpSpPr>
      <p:grpSpPr>
        <a:xfrm>
          <a:off x="0" y="0"/>
          <a:ext cx="0" cy="0"/>
          <a:chOff x="0" y="0"/>
          <a:chExt cx="0" cy="0"/>
        </a:xfrm>
      </p:grpSpPr>
      <p:sp>
        <p:nvSpPr>
          <p:cNvPr id="676" name="Google Shape;676;g1bd9898b6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1bd9898b6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g1bdcd6bd2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1bdcd6bd2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1" name="Shape 691"/>
        <p:cNvGrpSpPr/>
        <p:nvPr/>
      </p:nvGrpSpPr>
      <p:grpSpPr>
        <a:xfrm>
          <a:off x="0" y="0"/>
          <a:ext cx="0" cy="0"/>
          <a:chOff x="0" y="0"/>
          <a:chExt cx="0" cy="0"/>
        </a:xfrm>
      </p:grpSpPr>
      <p:sp>
        <p:nvSpPr>
          <p:cNvPr id="692" name="Google Shape;692;g1bd9898b6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bd9898b6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we can feed_dict any tensors. placeholders are just a way to indicate that sth must be fed</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4cb222212c3f275d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4cb222212c3f275d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6" name="Shape 706"/>
        <p:cNvGrpSpPr/>
        <p:nvPr/>
      </p:nvGrpSpPr>
      <p:grpSpPr>
        <a:xfrm>
          <a:off x="0" y="0"/>
          <a:ext cx="0" cy="0"/>
          <a:chOff x="0" y="0"/>
          <a:chExt cx="0" cy="0"/>
        </a:xfrm>
      </p:grpSpPr>
      <p:sp>
        <p:nvSpPr>
          <p:cNvPr id="707" name="Google Shape;707;g1bdcd6bd2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bdcd6bd2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2" name="Shape 712"/>
        <p:cNvGrpSpPr/>
        <p:nvPr/>
      </p:nvGrpSpPr>
      <p:grpSpPr>
        <a:xfrm>
          <a:off x="0" y="0"/>
          <a:ext cx="0" cy="0"/>
          <a:chOff x="0" y="0"/>
          <a:chExt cx="0" cy="0"/>
        </a:xfrm>
      </p:grpSpPr>
      <p:sp>
        <p:nvSpPr>
          <p:cNvPr id="713" name="Google Shape;713;g1c003f98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c003f98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8" name="Shape 718"/>
        <p:cNvGrpSpPr/>
        <p:nvPr/>
      </p:nvGrpSpPr>
      <p:grpSpPr>
        <a:xfrm>
          <a:off x="0" y="0"/>
          <a:ext cx="0" cy="0"/>
          <a:chOff x="0" y="0"/>
          <a:chExt cx="0" cy="0"/>
        </a:xfrm>
      </p:grpSpPr>
      <p:sp>
        <p:nvSpPr>
          <p:cNvPr id="719" name="Google Shape;719;g1bfb2131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1bfb213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session will look at the graph, trying to think: hmm, how can I get the value of a, then it computes all the nodes that leads to a.</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4cb222212c3f275d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4cb222212c3f275d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When you have a large graph and just want to test out certain parts, you can provide dummy values so TensorFlow won’t waste time doing unnecessary computations.</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1" name="Shape 731"/>
        <p:cNvGrpSpPr/>
        <p:nvPr/>
      </p:nvGrpSpPr>
      <p:grpSpPr>
        <a:xfrm>
          <a:off x="0" y="0"/>
          <a:ext cx="0" cy="0"/>
          <a:chOff x="0" y="0"/>
          <a:chExt cx="0" cy="0"/>
        </a:xfrm>
      </p:grpSpPr>
      <p:sp>
        <p:nvSpPr>
          <p:cNvPr id="732" name="Google Shape;732;g1bfea8a1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bfea8a1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1bfea8a1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1bfea8a1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cb222212c3f275d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cb222212c3f275d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333333"/>
                </a:solidFill>
                <a:highlight>
                  <a:srgbClr val="FFFFFF"/>
                </a:highlight>
              </a:rPr>
              <a:t>let students look at the written graph def first (its a protobuf). show them that the values of `tf.constant()` nodes are stored in the graph def. that's why you only use constant nodes for small values (and variables or readers for larger ones)</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5" name="Shape 745"/>
        <p:cNvGrpSpPr/>
        <p:nvPr/>
      </p:nvGrpSpPr>
      <p:grpSpPr>
        <a:xfrm>
          <a:off x="0" y="0"/>
          <a:ext cx="0" cy="0"/>
          <a:chOff x="0" y="0"/>
          <a:chExt cx="0" cy="0"/>
        </a:xfrm>
      </p:grpSpPr>
      <p:sp>
        <p:nvSpPr>
          <p:cNvPr id="746" name="Google Shape;746;g1bfea8a10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1bfea8a1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1" name="Shape 751"/>
        <p:cNvGrpSpPr/>
        <p:nvPr/>
      </p:nvGrpSpPr>
      <p:grpSpPr>
        <a:xfrm>
          <a:off x="0" y="0"/>
          <a:ext cx="0" cy="0"/>
          <a:chOff x="0" y="0"/>
          <a:chExt cx="0" cy="0"/>
        </a:xfrm>
      </p:grpSpPr>
      <p:sp>
        <p:nvSpPr>
          <p:cNvPr id="752" name="Google Shape;752;g1bfea8a10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3" name="Google Shape;753;g1bfea8a10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8" name="Shape 758"/>
        <p:cNvGrpSpPr/>
        <p:nvPr/>
      </p:nvGrpSpPr>
      <p:grpSpPr>
        <a:xfrm>
          <a:off x="0" y="0"/>
          <a:ext cx="0" cy="0"/>
          <a:chOff x="0" y="0"/>
          <a:chExt cx="0" cy="0"/>
        </a:xfrm>
      </p:grpSpPr>
      <p:sp>
        <p:nvSpPr>
          <p:cNvPr id="759" name="Google Shape;759;g2ee508db2e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2ee508db2e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5" name="Shape 765"/>
        <p:cNvGrpSpPr/>
        <p:nvPr/>
      </p:nvGrpSpPr>
      <p:grpSpPr>
        <a:xfrm>
          <a:off x="0" y="0"/>
          <a:ext cx="0" cy="0"/>
          <a:chOff x="0" y="0"/>
          <a:chExt cx="0" cy="0"/>
        </a:xfrm>
      </p:grpSpPr>
      <p:sp>
        <p:nvSpPr>
          <p:cNvPr id="766" name="Google Shape;766;g1bfea8a10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1bfea8a10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g1bfea8a10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bfea8a10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Looks normal</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9" name="Shape 779"/>
        <p:cNvGrpSpPr/>
        <p:nvPr/>
      </p:nvGrpSpPr>
      <p:grpSpPr>
        <a:xfrm>
          <a:off x="0" y="0"/>
          <a:ext cx="0" cy="0"/>
          <a:chOff x="0" y="0"/>
          <a:chExt cx="0" cy="0"/>
        </a:xfrm>
      </p:grpSpPr>
      <p:sp>
        <p:nvSpPr>
          <p:cNvPr id="780" name="Google Shape;780;g1c003f984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c003f984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7" name="Shape 787"/>
        <p:cNvGrpSpPr/>
        <p:nvPr/>
      </p:nvGrpSpPr>
      <p:grpSpPr>
        <a:xfrm>
          <a:off x="0" y="0"/>
          <a:ext cx="0" cy="0"/>
          <a:chOff x="0" y="0"/>
          <a:chExt cx="0" cy="0"/>
        </a:xfrm>
      </p:grpSpPr>
      <p:sp>
        <p:nvSpPr>
          <p:cNvPr id="788" name="Google Shape;788;g1bfea8a10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bfea8a10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tensorflow.python.framework.errors_impl.FailedPreconditionError: Attempting to use uninitialized value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5" name="Shape 795"/>
        <p:cNvGrpSpPr/>
        <p:nvPr/>
      </p:nvGrpSpPr>
      <p:grpSpPr>
        <a:xfrm>
          <a:off x="0" y="0"/>
          <a:ext cx="0" cy="0"/>
          <a:chOff x="0" y="0"/>
          <a:chExt cx="0" cy="0"/>
        </a:xfrm>
      </p:grpSpPr>
      <p:sp>
        <p:nvSpPr>
          <p:cNvPr id="796" name="Google Shape;796;g1bfea8a10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1bfea8a10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3" name="Shape 803"/>
        <p:cNvGrpSpPr/>
        <p:nvPr/>
      </p:nvGrpSpPr>
      <p:grpSpPr>
        <a:xfrm>
          <a:off x="0" y="0"/>
          <a:ext cx="0" cy="0"/>
          <a:chOff x="0" y="0"/>
          <a:chExt cx="0" cy="0"/>
        </a:xfrm>
      </p:grpSpPr>
      <p:sp>
        <p:nvSpPr>
          <p:cNvPr id="804" name="Google Shape;804;g1bfb21316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bfb21316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9" name="Shape 809"/>
        <p:cNvGrpSpPr/>
        <p:nvPr/>
      </p:nvGrpSpPr>
      <p:grpSpPr>
        <a:xfrm>
          <a:off x="0" y="0"/>
          <a:ext cx="0" cy="0"/>
          <a:chOff x="0" y="0"/>
          <a:chExt cx="0" cy="0"/>
        </a:xfrm>
      </p:grpSpPr>
      <p:sp>
        <p:nvSpPr>
          <p:cNvPr id="810" name="Google Shape;810;g1bfea8a10f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1bfea8a10f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from GitHub</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1600"/>
              </a:spcBef>
              <a:spcAft>
                <a:spcPts val="0"/>
              </a:spcAft>
              <a:buClr>
                <a:schemeClr val="lt2"/>
              </a:buClr>
              <a:buSzPts val="1400"/>
              <a:buChar char="○"/>
              <a:defRPr>
                <a:solidFill>
                  <a:schemeClr val="lt2"/>
                </a:solidFill>
              </a:defRPr>
            </a:lvl2pPr>
            <a:lvl3pPr indent="-317500" lvl="2" marL="1371600" rtl="0">
              <a:lnSpc>
                <a:spcPct val="115000"/>
              </a:lnSpc>
              <a:spcBef>
                <a:spcPts val="1600"/>
              </a:spcBef>
              <a:spcAft>
                <a:spcPts val="0"/>
              </a:spcAft>
              <a:buClr>
                <a:schemeClr val="lt2"/>
              </a:buClr>
              <a:buSzPts val="1400"/>
              <a:buChar char="■"/>
              <a:defRPr>
                <a:solidFill>
                  <a:schemeClr val="lt2"/>
                </a:solidFill>
              </a:defRPr>
            </a:lvl3pPr>
            <a:lvl4pPr indent="-317500" lvl="3" marL="1828800" rtl="0">
              <a:lnSpc>
                <a:spcPct val="115000"/>
              </a:lnSpc>
              <a:spcBef>
                <a:spcPts val="1600"/>
              </a:spcBef>
              <a:spcAft>
                <a:spcPts val="0"/>
              </a:spcAft>
              <a:buClr>
                <a:schemeClr val="lt2"/>
              </a:buClr>
              <a:buSzPts val="1400"/>
              <a:buChar char="●"/>
              <a:defRPr>
                <a:solidFill>
                  <a:schemeClr val="lt2"/>
                </a:solidFill>
              </a:defRPr>
            </a:lvl4pPr>
            <a:lvl5pPr indent="-317500" lvl="4" marL="2286000" rtl="0">
              <a:lnSpc>
                <a:spcPct val="115000"/>
              </a:lnSpc>
              <a:spcBef>
                <a:spcPts val="1600"/>
              </a:spcBef>
              <a:spcAft>
                <a:spcPts val="0"/>
              </a:spcAft>
              <a:buClr>
                <a:schemeClr val="lt2"/>
              </a:buClr>
              <a:buSzPts val="1400"/>
              <a:buChar char="○"/>
              <a:defRPr>
                <a:solidFill>
                  <a:schemeClr val="lt2"/>
                </a:solidFill>
              </a:defRPr>
            </a:lvl5pPr>
            <a:lvl6pPr indent="-317500" lvl="5" marL="2743200" rtl="0">
              <a:lnSpc>
                <a:spcPct val="115000"/>
              </a:lnSpc>
              <a:spcBef>
                <a:spcPts val="1600"/>
              </a:spcBef>
              <a:spcAft>
                <a:spcPts val="0"/>
              </a:spcAft>
              <a:buClr>
                <a:schemeClr val="lt2"/>
              </a:buClr>
              <a:buSzPts val="1400"/>
              <a:buChar char="■"/>
              <a:defRPr>
                <a:solidFill>
                  <a:schemeClr val="lt2"/>
                </a:solidFill>
              </a:defRPr>
            </a:lvl6pPr>
            <a:lvl7pPr indent="-317500" lvl="6" marL="3200400" rtl="0">
              <a:lnSpc>
                <a:spcPct val="115000"/>
              </a:lnSpc>
              <a:spcBef>
                <a:spcPts val="1600"/>
              </a:spcBef>
              <a:spcAft>
                <a:spcPts val="0"/>
              </a:spcAft>
              <a:buClr>
                <a:schemeClr val="lt2"/>
              </a:buClr>
              <a:buSzPts val="1400"/>
              <a:buChar char="●"/>
              <a:defRPr>
                <a:solidFill>
                  <a:schemeClr val="lt2"/>
                </a:solidFill>
              </a:defRPr>
            </a:lvl7pPr>
            <a:lvl8pPr indent="-317500" lvl="7" marL="3657600" rtl="0">
              <a:lnSpc>
                <a:spcPct val="115000"/>
              </a:lnSpc>
              <a:spcBef>
                <a:spcPts val="1600"/>
              </a:spcBef>
              <a:spcAft>
                <a:spcPts val="0"/>
              </a:spcAft>
              <a:buClr>
                <a:schemeClr val="lt2"/>
              </a:buClr>
              <a:buSzPts val="1400"/>
              <a:buChar char="○"/>
              <a:defRPr>
                <a:solidFill>
                  <a:schemeClr val="lt2"/>
                </a:solidFill>
              </a:defRPr>
            </a:lvl8pPr>
            <a:lvl9pPr indent="-317500" lvl="8" marL="4114800" rtl="0">
              <a:lnSpc>
                <a:spcPct val="115000"/>
              </a:lnSpc>
              <a:spcBef>
                <a:spcPts val="1600"/>
              </a:spcBef>
              <a:spcAft>
                <a:spcPts val="160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15.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hyperlink" Target="mailto:huyenn@stanford.ed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1.xml"/><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0.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1.gi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 Id="rId3" Type="http://schemas.openxmlformats.org/officeDocument/2006/relationships/image" Target="../media/image13.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12.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687375" y="1760613"/>
            <a:ext cx="8145000" cy="103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TensorFlow Ops</a:t>
            </a:r>
            <a:endParaRPr>
              <a:latin typeface="Georgia"/>
              <a:ea typeface="Georgia"/>
              <a:cs typeface="Georgia"/>
              <a:sym typeface="Georgia"/>
            </a:endParaRPr>
          </a:p>
        </p:txBody>
      </p:sp>
      <p:sp>
        <p:nvSpPr>
          <p:cNvPr id="100" name="Google Shape;100;p25"/>
          <p:cNvSpPr txBox="1"/>
          <p:nvPr>
            <p:ph idx="1" type="subTitle"/>
          </p:nvPr>
        </p:nvSpPr>
        <p:spPr>
          <a:xfrm>
            <a:off x="311700" y="2834125"/>
            <a:ext cx="8520600" cy="1075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Georgia"/>
                <a:ea typeface="Georgia"/>
                <a:cs typeface="Georgia"/>
                <a:sym typeface="Georgia"/>
              </a:rPr>
              <a:t>CS 20:  TensorFlow for Deep Learning Research</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Lecture 2</a:t>
            </a:r>
            <a:endParaRPr sz="1800">
              <a:latin typeface="Georgia"/>
              <a:ea typeface="Georgia"/>
              <a:cs typeface="Georgia"/>
              <a:sym typeface="Georgia"/>
            </a:endParaRPr>
          </a:p>
          <a:p>
            <a:pPr indent="0" lvl="0" marL="0" rtl="0" algn="ctr">
              <a:spcBef>
                <a:spcPts val="0"/>
              </a:spcBef>
              <a:spcAft>
                <a:spcPts val="0"/>
              </a:spcAft>
              <a:buNone/>
            </a:pPr>
            <a:r>
              <a:rPr lang="en" sz="1800">
                <a:latin typeface="Georgia"/>
                <a:ea typeface="Georgia"/>
                <a:cs typeface="Georgia"/>
                <a:sym typeface="Georgia"/>
              </a:rPr>
              <a:t>1/17/2017</a:t>
            </a:r>
            <a:endParaRPr sz="1800">
              <a:latin typeface="Georgia"/>
              <a:ea typeface="Georgia"/>
              <a:cs typeface="Georgia"/>
              <a:sym typeface="Georgia"/>
            </a:endParaRPr>
          </a:p>
        </p:txBody>
      </p:sp>
      <p:sp>
        <p:nvSpPr>
          <p:cNvPr id="101" name="Google Shape;101;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5"/>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3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writer.close()</a:t>
            </a:r>
            <a:endParaRPr sz="1400">
              <a:solidFill>
                <a:srgbClr val="FFFFFF"/>
              </a:solidFill>
              <a:latin typeface="Consolas"/>
              <a:ea typeface="Consolas"/>
              <a:cs typeface="Consolas"/>
              <a:sym typeface="Consolas"/>
            </a:endParaRPr>
          </a:p>
        </p:txBody>
      </p:sp>
      <p:sp>
        <p:nvSpPr>
          <p:cNvPr id="167" name="Google Shape;16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pic>
        <p:nvPicPr>
          <p:cNvPr id="168" name="Google Shape;168;p34"/>
          <p:cNvPicPr preferRelativeResize="0"/>
          <p:nvPr/>
        </p:nvPicPr>
        <p:blipFill>
          <a:blip r:embed="rId3">
            <a:alphaModFix/>
          </a:blip>
          <a:stretch>
            <a:fillRect/>
          </a:stretch>
        </p:blipFill>
        <p:spPr>
          <a:xfrm>
            <a:off x="2663675" y="3091400"/>
            <a:ext cx="3694700" cy="1290425"/>
          </a:xfrm>
          <a:prstGeom prst="rect">
            <a:avLst/>
          </a:prstGeom>
          <a:noFill/>
          <a:ln>
            <a:noFill/>
          </a:ln>
        </p:spPr>
      </p:pic>
      <p:sp>
        <p:nvSpPr>
          <p:cNvPr id="169" name="Google Shape;16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8" name="Shape 818"/>
        <p:cNvGrpSpPr/>
        <p:nvPr/>
      </p:nvGrpSpPr>
      <p:grpSpPr>
        <a:xfrm>
          <a:off x="0" y="0"/>
          <a:ext cx="0" cy="0"/>
          <a:chOff x="0" y="0"/>
          <a:chExt cx="0" cy="0"/>
        </a:xfrm>
      </p:grpSpPr>
      <p:sp>
        <p:nvSpPr>
          <p:cNvPr id="819" name="Google Shape;819;p124"/>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One of the most common TF non-bug bugs I’ve seen on GitHub</a:t>
            </a:r>
            <a:endParaRPr b="1">
              <a:latin typeface="Georgia"/>
              <a:ea typeface="Georgia"/>
              <a:cs typeface="Georgia"/>
              <a:sym typeface="Georgia"/>
            </a:endParaRPr>
          </a:p>
        </p:txBody>
      </p:sp>
      <p:sp>
        <p:nvSpPr>
          <p:cNvPr id="820" name="Google Shape;820;p1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4" name="Shape 824"/>
        <p:cNvGrpSpPr/>
        <p:nvPr/>
      </p:nvGrpSpPr>
      <p:grpSpPr>
        <a:xfrm>
          <a:off x="0" y="0"/>
          <a:ext cx="0" cy="0"/>
          <a:chOff x="0" y="0"/>
          <a:chExt cx="0" cy="0"/>
        </a:xfrm>
      </p:grpSpPr>
      <p:sp>
        <p:nvSpPr>
          <p:cNvPr id="825" name="Google Shape;825;p125"/>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Separate definition of ops from computing/running ops</a:t>
            </a:r>
            <a:r>
              <a:rPr lang="en" sz="1800">
                <a:solidFill>
                  <a:srgbClr val="FFFFFF"/>
                </a:solidFill>
                <a:latin typeface="Georgia"/>
                <a:ea typeface="Georgia"/>
                <a:cs typeface="Georgia"/>
                <a:sym typeface="Georgia"/>
              </a:rPr>
              <a:t> </a:t>
            </a:r>
            <a:endParaRPr sz="1800">
              <a:solidFill>
                <a:srgbClr val="FFFFFF"/>
              </a:solidFill>
              <a:latin typeface="Georgia"/>
              <a:ea typeface="Georgia"/>
              <a:cs typeface="Georgia"/>
              <a:sym typeface="Georgia"/>
            </a:endParaRPr>
          </a:p>
          <a:p>
            <a:pPr indent="-342900" lvl="0" marL="457200" rtl="0" algn="l">
              <a:spcBef>
                <a:spcPts val="0"/>
              </a:spcBef>
              <a:spcAft>
                <a:spcPts val="0"/>
              </a:spcAft>
              <a:buClr>
                <a:srgbClr val="FFFFFF"/>
              </a:buClr>
              <a:buSzPts val="1800"/>
              <a:buFont typeface="Georgia"/>
              <a:buAutoNum type="arabicPeriod"/>
            </a:pPr>
            <a:r>
              <a:rPr lang="en" sz="1800">
                <a:solidFill>
                  <a:srgbClr val="FFFFFF"/>
                </a:solidFill>
                <a:latin typeface="Georgia"/>
                <a:ea typeface="Georgia"/>
                <a:cs typeface="Georgia"/>
                <a:sym typeface="Georgia"/>
              </a:rPr>
              <a:t>Use Python property to ensure function is also loaded once the first time it is called*</a:t>
            </a:r>
            <a:endParaRPr sz="1800">
              <a:solidFill>
                <a:srgbClr val="FFFFFF"/>
              </a:solidFill>
              <a:latin typeface="Georgia"/>
              <a:ea typeface="Georgia"/>
              <a:cs typeface="Georgia"/>
              <a:sym typeface="Georgia"/>
            </a:endParaRPr>
          </a:p>
        </p:txBody>
      </p:sp>
      <p:sp>
        <p:nvSpPr>
          <p:cNvPr id="826" name="Google Shape;826;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Solution</a:t>
            </a:r>
            <a:endParaRPr b="1">
              <a:latin typeface="Georgia"/>
              <a:ea typeface="Georgia"/>
              <a:cs typeface="Georgia"/>
              <a:sym typeface="Georgia"/>
            </a:endParaRPr>
          </a:p>
        </p:txBody>
      </p:sp>
      <p:sp>
        <p:nvSpPr>
          <p:cNvPr id="827" name="Google Shape;827;p1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8" name="Google Shape;828;p125"/>
          <p:cNvSpPr txBox="1"/>
          <p:nvPr/>
        </p:nvSpPr>
        <p:spPr>
          <a:xfrm>
            <a:off x="220375" y="4541650"/>
            <a:ext cx="48867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 This is not a Python class so I won’t go into it here. But if you don’t know how to use this property, you’re welcome to ask me!</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2" name="Shape 832"/>
        <p:cNvGrpSpPr/>
        <p:nvPr/>
      </p:nvGrpSpPr>
      <p:grpSpPr>
        <a:xfrm>
          <a:off x="0" y="0"/>
          <a:ext cx="0" cy="0"/>
          <a:chOff x="0" y="0"/>
          <a:chExt cx="0" cy="0"/>
        </a:xfrm>
      </p:grpSpPr>
      <p:sp>
        <p:nvSpPr>
          <p:cNvPr id="833" name="Google Shape;833;p126"/>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Putting it together: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Let’s build a machine learning model!</a:t>
            </a:r>
            <a:endParaRPr b="1">
              <a:latin typeface="Georgia"/>
              <a:ea typeface="Georgia"/>
              <a:cs typeface="Georgia"/>
              <a:sym typeface="Georgia"/>
            </a:endParaRPr>
          </a:p>
        </p:txBody>
      </p:sp>
      <p:sp>
        <p:nvSpPr>
          <p:cNvPr id="834" name="Google Shape;834;p1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8" name="Shape 838"/>
        <p:cNvGrpSpPr/>
        <p:nvPr/>
      </p:nvGrpSpPr>
      <p:grpSpPr>
        <a:xfrm>
          <a:off x="0" y="0"/>
          <a:ext cx="0" cy="0"/>
          <a:chOff x="0" y="0"/>
          <a:chExt cx="0" cy="0"/>
        </a:xfrm>
      </p:grpSpPr>
      <p:sp>
        <p:nvSpPr>
          <p:cNvPr id="839" name="Google Shape;839;p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0" name="Google Shape;840;p127"/>
          <p:cNvPicPr preferRelativeResize="0"/>
          <p:nvPr/>
        </p:nvPicPr>
        <p:blipFill>
          <a:blip r:embed="rId3">
            <a:alphaModFix/>
          </a:blip>
          <a:stretch>
            <a:fillRect/>
          </a:stretch>
        </p:blipFill>
        <p:spPr>
          <a:xfrm>
            <a:off x="488175" y="263063"/>
            <a:ext cx="8167658" cy="4617369"/>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Google Shape;845;p128"/>
          <p:cNvSpPr txBox="1"/>
          <p:nvPr>
            <p:ph type="title"/>
          </p:nvPr>
        </p:nvSpPr>
        <p:spPr>
          <a:xfrm>
            <a:off x="2074800" y="1521050"/>
            <a:ext cx="499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We will construct this model next time!!</a:t>
            </a:r>
            <a:endParaRPr b="1">
              <a:latin typeface="Georgia"/>
              <a:ea typeface="Georgia"/>
              <a:cs typeface="Georgia"/>
              <a:sym typeface="Georgia"/>
            </a:endParaRPr>
          </a:p>
        </p:txBody>
      </p:sp>
      <p:sp>
        <p:nvSpPr>
          <p:cNvPr id="846" name="Google Shape;846;p1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0" name="Shape 850"/>
        <p:cNvGrpSpPr/>
        <p:nvPr/>
      </p:nvGrpSpPr>
      <p:grpSpPr>
        <a:xfrm>
          <a:off x="0" y="0"/>
          <a:ext cx="0" cy="0"/>
          <a:chOff x="0" y="0"/>
          <a:chExt cx="0" cy="0"/>
        </a:xfrm>
      </p:grpSpPr>
      <p:sp>
        <p:nvSpPr>
          <p:cNvPr id="851" name="Google Shape;851;p129"/>
          <p:cNvSpPr txBox="1"/>
          <p:nvPr>
            <p:ph type="title"/>
          </p:nvPr>
        </p:nvSpPr>
        <p:spPr>
          <a:xfrm>
            <a:off x="311700" y="5212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Next class</a:t>
            </a:r>
            <a:endParaRPr b="1">
              <a:latin typeface="Georgia"/>
              <a:ea typeface="Georgia"/>
              <a:cs typeface="Georgia"/>
              <a:sym typeface="Georgia"/>
            </a:endParaRPr>
          </a:p>
        </p:txBody>
      </p:sp>
      <p:sp>
        <p:nvSpPr>
          <p:cNvPr id="852" name="Google Shape;852;p129"/>
          <p:cNvSpPr txBox="1"/>
          <p:nvPr>
            <p:ph idx="1" type="body"/>
          </p:nvPr>
        </p:nvSpPr>
        <p:spPr>
          <a:xfrm>
            <a:off x="311700" y="1330250"/>
            <a:ext cx="7491900" cy="31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Linear regression</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Control Flow</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tf.data</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Optimizers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Logistic regression on MNIST</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Feedback: </a:t>
            </a:r>
            <a:r>
              <a:rPr lang="en" u="sng">
                <a:solidFill>
                  <a:schemeClr val="hlink"/>
                </a:solidFill>
                <a:latin typeface="Georgia"/>
                <a:ea typeface="Georgia"/>
                <a:cs typeface="Georgia"/>
                <a:sym typeface="Georgia"/>
                <a:hlinkClick r:id="rId3"/>
              </a:rPr>
              <a:t>huyenn@stanford.edu</a:t>
            </a:r>
            <a:endParaRPr>
              <a:latin typeface="Georgia"/>
              <a:ea typeface="Georgia"/>
              <a:cs typeface="Georgia"/>
              <a:sym typeface="Georgia"/>
            </a:endParaRPr>
          </a:p>
          <a:p>
            <a:pPr indent="0" lvl="0" marL="0" rtl="0" algn="l">
              <a:spcBef>
                <a:spcPts val="1600"/>
              </a:spcBef>
              <a:spcAft>
                <a:spcPts val="1600"/>
              </a:spcAft>
              <a:buNone/>
            </a:pPr>
            <a:r>
              <a:rPr lang="en">
                <a:latin typeface="Georgia"/>
                <a:ea typeface="Georgia"/>
                <a:cs typeface="Georgia"/>
                <a:sym typeface="Georgia"/>
              </a:rPr>
              <a:t>Thanks!</a:t>
            </a:r>
            <a:endParaRPr>
              <a:latin typeface="Georgia"/>
              <a:ea typeface="Georgia"/>
              <a:cs typeface="Georgia"/>
              <a:sym typeface="Georgia"/>
            </a:endParaRPr>
          </a:p>
        </p:txBody>
      </p:sp>
      <p:sp>
        <p:nvSpPr>
          <p:cNvPr id="853" name="Google Shape;853;p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writer.close()</a:t>
            </a:r>
            <a:endParaRPr sz="1400">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75" name="Google Shape;17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76" name="Google Shape;176;p35"/>
          <p:cNvSpPr txBox="1"/>
          <p:nvPr/>
        </p:nvSpPr>
        <p:spPr>
          <a:xfrm>
            <a:off x="2601600" y="4338625"/>
            <a:ext cx="5103600" cy="10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Times New Roman"/>
                <a:ea typeface="Times New Roman"/>
                <a:cs typeface="Times New Roman"/>
                <a:sym typeface="Times New Roman"/>
              </a:rPr>
              <a:t>Question</a:t>
            </a:r>
            <a:r>
              <a:rPr lang="en">
                <a:solidFill>
                  <a:srgbClr val="FFFFFF"/>
                </a:solidFill>
                <a:latin typeface="Times New Roman"/>
                <a:ea typeface="Times New Roman"/>
                <a:cs typeface="Times New Roman"/>
                <a:sym typeface="Times New Roman"/>
              </a:rPr>
              <a:t>:</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How to change Const, Const_1 to the names we give the variables?</a:t>
            </a:r>
            <a:endParaRPr>
              <a:solidFill>
                <a:srgbClr val="FFFFFF"/>
              </a:solidFill>
              <a:latin typeface="Times New Roman"/>
              <a:ea typeface="Times New Roman"/>
              <a:cs typeface="Times New Roman"/>
              <a:sym typeface="Times New Roman"/>
            </a:endParaRPr>
          </a:p>
        </p:txBody>
      </p:sp>
      <p:sp>
        <p:nvSpPr>
          <p:cNvPr id="177" name="Google Shape;177;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35"/>
          <p:cNvPicPr preferRelativeResize="0"/>
          <p:nvPr/>
        </p:nvPicPr>
        <p:blipFill>
          <a:blip r:embed="rId3">
            <a:alphaModFix/>
          </a:blip>
          <a:stretch>
            <a:fillRect/>
          </a:stretch>
        </p:blipFill>
        <p:spPr>
          <a:xfrm>
            <a:off x="2663675" y="3091400"/>
            <a:ext cx="3694700" cy="1290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a = tf.constant(2,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 </a:t>
            </a:r>
            <a:r>
              <a:rPr b="1" lang="en" sz="1400">
                <a:solidFill>
                  <a:srgbClr val="FFFFFF"/>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rgbClr val="FFFFFF"/>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writer = tf.summary.FileWriter('./graphs', tf.get_default_graph())</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 # &gt;&gt; 5</a:t>
            </a:r>
            <a:endParaRPr sz="1400">
              <a:solidFill>
                <a:srgbClr val="FFFFFF"/>
              </a:solidFill>
              <a:latin typeface="Consolas"/>
              <a:ea typeface="Consolas"/>
              <a:cs typeface="Consolas"/>
              <a:sym typeface="Consolas"/>
            </a:endParaRPr>
          </a:p>
        </p:txBody>
      </p:sp>
      <p:sp>
        <p:nvSpPr>
          <p:cNvPr id="184" name="Google Shape;18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sp>
        <p:nvSpPr>
          <p:cNvPr id="185" name="Google Shape;185;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a = tf.constant(2,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b</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 </a:t>
            </a:r>
            <a:r>
              <a:rPr b="1" lang="en" sz="1400">
                <a:solidFill>
                  <a:schemeClr val="dk1"/>
                </a:solidFill>
                <a:highlight>
                  <a:schemeClr val="accent3"/>
                </a:highlight>
                <a:latin typeface="Consolas"/>
                <a:ea typeface="Consolas"/>
                <a:cs typeface="Consolas"/>
                <a:sym typeface="Consolas"/>
              </a:rPr>
              <a:t>name=</a:t>
            </a:r>
            <a:r>
              <a:rPr lang="en" sz="1400">
                <a:solidFill>
                  <a:schemeClr val="dk1"/>
                </a:solidFill>
                <a:highlight>
                  <a:schemeClr val="accent3"/>
                </a:highlight>
                <a:latin typeface="Consolas"/>
                <a:ea typeface="Consolas"/>
                <a:cs typeface="Consolas"/>
                <a:sym typeface="Consolas"/>
              </a:rPr>
              <a:t>'</a:t>
            </a:r>
            <a:r>
              <a:rPr b="1" lang="en" sz="1400">
                <a:solidFill>
                  <a:schemeClr val="dk1"/>
                </a:solidFill>
                <a:highlight>
                  <a:schemeClr val="accent3"/>
                </a:highlight>
                <a:latin typeface="Consolas"/>
                <a:ea typeface="Consolas"/>
                <a:cs typeface="Consolas"/>
                <a:sym typeface="Consolas"/>
              </a:rPr>
              <a:t>add</a:t>
            </a:r>
            <a:r>
              <a:rPr lang="en" sz="1400">
                <a:solidFill>
                  <a:schemeClr val="dk1"/>
                </a:solidFill>
                <a:highlight>
                  <a:schemeClr val="accent3"/>
                </a:highlight>
                <a:latin typeface="Consolas"/>
                <a:ea typeface="Consolas"/>
                <a:cs typeface="Consolas"/>
                <a:sym typeface="Consolas"/>
              </a:rPr>
              <a:t>'</a:t>
            </a:r>
            <a:r>
              <a:rPr lang="en" sz="1400">
                <a:solidFill>
                  <a:schemeClr val="dk1"/>
                </a:solidFill>
                <a:latin typeface="Consolas"/>
                <a:ea typeface="Consolas"/>
                <a:cs typeface="Consolas"/>
                <a:sym typeface="Consolas"/>
              </a:rPr>
              <a:t>)</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writer = tf.summary.FileWriter('./graphs', tf.get_default_graph())</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 # &gt;&gt; 5</a:t>
            </a:r>
            <a:endParaRPr sz="1400">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191" name="Google Shape;191;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Explicitly name them</a:t>
            </a:r>
            <a:endParaRPr b="1">
              <a:latin typeface="Georgia"/>
              <a:ea typeface="Georgia"/>
              <a:cs typeface="Georgia"/>
              <a:sym typeface="Georgia"/>
            </a:endParaRPr>
          </a:p>
        </p:txBody>
      </p:sp>
      <p:pic>
        <p:nvPicPr>
          <p:cNvPr id="192" name="Google Shape;192;p37"/>
          <p:cNvPicPr preferRelativeResize="0"/>
          <p:nvPr/>
        </p:nvPicPr>
        <p:blipFill>
          <a:blip r:embed="rId3">
            <a:alphaModFix/>
          </a:blip>
          <a:stretch>
            <a:fillRect/>
          </a:stretch>
        </p:blipFill>
        <p:spPr>
          <a:xfrm>
            <a:off x="4889352" y="1152475"/>
            <a:ext cx="3104700" cy="1414375"/>
          </a:xfrm>
          <a:prstGeom prst="rect">
            <a:avLst/>
          </a:prstGeom>
          <a:noFill/>
          <a:ln>
            <a:noFill/>
          </a:ln>
        </p:spPr>
      </p:pic>
      <p:sp>
        <p:nvSpPr>
          <p:cNvPr id="193" name="Google Shape;193;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8"/>
          <p:cNvSpPr txBox="1"/>
          <p:nvPr>
            <p:ph type="title"/>
          </p:nvPr>
        </p:nvSpPr>
        <p:spPr>
          <a:xfrm>
            <a:off x="397800" y="1521050"/>
            <a:ext cx="8520600" cy="135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 can do much more than just visualizing your graphs.</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Learn to use TensorBoard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well and often!</a:t>
            </a:r>
            <a:endParaRPr b="1">
              <a:latin typeface="Georgia"/>
              <a:ea typeface="Georgia"/>
              <a:cs typeface="Georgia"/>
              <a:sym typeface="Georgia"/>
            </a:endParaRPr>
          </a:p>
        </p:txBody>
      </p:sp>
      <p:sp>
        <p:nvSpPr>
          <p:cNvPr id="199" name="Google Shape;199;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9"/>
          <p:cNvSpPr txBox="1"/>
          <p:nvPr>
            <p:ph type="ctrTitle"/>
          </p:nvPr>
        </p:nvSpPr>
        <p:spPr>
          <a:xfrm>
            <a:off x="687375" y="2058524"/>
            <a:ext cx="8145000" cy="166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Constants, Sequences, Variables, Ops</a:t>
            </a:r>
            <a:endParaRPr>
              <a:latin typeface="Georgia"/>
              <a:ea typeface="Georgia"/>
              <a:cs typeface="Georgia"/>
              <a:sym typeface="Georgia"/>
            </a:endParaRPr>
          </a:p>
        </p:txBody>
      </p:sp>
      <p:sp>
        <p:nvSpPr>
          <p:cNvPr id="205" name="Google Shape;20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6" name="Google Shape;206;p39"/>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a = tf.constant([2, 2],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tf.constant([[0, 1], [2, 3]], name=</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b</a:t>
            </a:r>
            <a:r>
              <a:rPr lang="en" sz="1400">
                <a:solidFill>
                  <a:srgbClr val="FFFFFF"/>
                </a:solidFill>
                <a:latin typeface="Times New Roman"/>
                <a:ea typeface="Times New Roman"/>
                <a:cs typeface="Times New Roman"/>
                <a:sym typeface="Times New Roman"/>
              </a:rPr>
              <a:t>'</a:t>
            </a:r>
            <a:r>
              <a:rPr lang="en" sz="12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sz="1200">
              <a:solidFill>
                <a:srgbClr val="FFFFFF"/>
              </a:solidFill>
              <a:latin typeface="Consolas"/>
              <a:ea typeface="Consolas"/>
              <a:cs typeface="Consolas"/>
              <a:sym typeface="Consolas"/>
            </a:endParaRPr>
          </a:p>
        </p:txBody>
      </p:sp>
      <p:sp>
        <p:nvSpPr>
          <p:cNvPr id="212" name="Google Shape;212;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a:t>
            </a:r>
            <a:endParaRPr b="1">
              <a:latin typeface="Georgia"/>
              <a:ea typeface="Georgia"/>
              <a:cs typeface="Georgia"/>
              <a:sym typeface="Georgia"/>
            </a:endParaRPr>
          </a:p>
        </p:txBody>
      </p:sp>
      <p:sp>
        <p:nvSpPr>
          <p:cNvPr id="213" name="Google Shape;213;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40"/>
          <p:cNvSpPr txBox="1"/>
          <p:nvPr/>
        </p:nvSpPr>
        <p:spPr>
          <a:xfrm>
            <a:off x="5751150" y="1585975"/>
            <a:ext cx="2829300" cy="17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Consolas"/>
                <a:ea typeface="Consolas"/>
                <a:cs typeface="Consolas"/>
                <a:sym typeface="Consolas"/>
              </a:rPr>
              <a:t>tf.constant(</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value,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dtype=None,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shape=None,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name='Const',</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    verify_shape=False</a:t>
            </a:r>
            <a:endParaRPr sz="1600">
              <a:solidFill>
                <a:srgbClr val="FFFFFF"/>
              </a:solidFill>
              <a:latin typeface="Consolas"/>
              <a:ea typeface="Consolas"/>
              <a:cs typeface="Consolas"/>
              <a:sym typeface="Consolas"/>
            </a:endParaRPr>
          </a:p>
          <a:p>
            <a:pPr indent="0" lvl="0" marL="0" rtl="0" algn="l">
              <a:spcBef>
                <a:spcPts val="0"/>
              </a:spcBef>
              <a:spcAft>
                <a:spcPts val="0"/>
              </a:spcAft>
              <a:buNone/>
            </a:pPr>
            <a:r>
              <a:rPr lang="en" sz="1600">
                <a:solidFill>
                  <a:srgbClr val="FFFFFF"/>
                </a:solidFill>
                <a:latin typeface="Consolas"/>
                <a:ea typeface="Consolas"/>
                <a:cs typeface="Consolas"/>
                <a:sym typeface="Consolas"/>
              </a:rPr>
              <a:t>)</a:t>
            </a:r>
            <a:endParaRPr sz="1600">
              <a:solidFill>
                <a:srgbClr val="FFFFFF"/>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4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import tensorflow as tf</a:t>
            </a:r>
            <a:endParaRPr sz="1200">
              <a:solidFill>
                <a:schemeClr val="dk1"/>
              </a:solidFill>
              <a:latin typeface="Consolas"/>
              <a:ea typeface="Consolas"/>
              <a:cs typeface="Consolas"/>
              <a:sym typeface="Consolas"/>
            </a:endParaRPr>
          </a:p>
          <a:p>
            <a:pPr indent="0" lvl="0" marL="0" rtl="0" algn="l">
              <a:spcBef>
                <a:spcPts val="1600"/>
              </a:spcBef>
              <a:spcAft>
                <a:spcPts val="0"/>
              </a:spcAft>
              <a:buNone/>
            </a:pPr>
            <a:r>
              <a:rPr lang="en" sz="1200">
                <a:solidFill>
                  <a:schemeClr val="dk1"/>
                </a:solidFill>
                <a:latin typeface="Consolas"/>
                <a:ea typeface="Consolas"/>
                <a:cs typeface="Consolas"/>
                <a:sym typeface="Consolas"/>
              </a:rPr>
              <a:t>a = tf.constant([2, 2],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b = tf.constant([[0, 1], [2, 3]], name=</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b</a:t>
            </a:r>
            <a:r>
              <a:rPr lang="en" sz="1400">
                <a:solidFill>
                  <a:schemeClr val="dk1"/>
                </a:solidFill>
                <a:latin typeface="Times New Roman"/>
                <a:ea typeface="Times New Roman"/>
                <a:cs typeface="Times New Roman"/>
                <a:sym typeface="Times New Roman"/>
              </a:rPr>
              <a:t>'</a:t>
            </a:r>
            <a:r>
              <a:rPr lang="en" sz="1200">
                <a:solidFill>
                  <a:schemeClr val="dk1"/>
                </a:solidFill>
                <a:latin typeface="Consolas"/>
                <a:ea typeface="Consolas"/>
                <a:cs typeface="Consolas"/>
                <a:sym typeface="Consolas"/>
              </a:rPr>
              <a: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x = tf.multiply(a, b, name='mul')</a:t>
            </a:r>
            <a:endParaRPr sz="1200">
              <a:solidFill>
                <a:schemeClr val="dk1"/>
              </a:solidFill>
              <a:latin typeface="Consolas"/>
              <a:ea typeface="Consolas"/>
              <a:cs typeface="Consolas"/>
              <a:sym typeface="Consolas"/>
            </a:endParaRPr>
          </a:p>
          <a:p>
            <a:pPr indent="0" lvl="0" marL="0" rtl="0" algn="l">
              <a:spcBef>
                <a:spcPts val="160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print(sess.run(x))</a:t>
            </a:r>
            <a:endParaRPr sz="12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  &gt;&gt;  [[0 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[4 6]]</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200">
              <a:solidFill>
                <a:srgbClr val="FFFFFF"/>
              </a:solidFill>
              <a:latin typeface="Consolas"/>
              <a:ea typeface="Consolas"/>
              <a:cs typeface="Consolas"/>
              <a:sym typeface="Consolas"/>
            </a:endParaRPr>
          </a:p>
        </p:txBody>
      </p:sp>
      <p:sp>
        <p:nvSpPr>
          <p:cNvPr id="220" name="Google Shape;220;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a:t>
            </a:r>
            <a:r>
              <a:rPr b="1" lang="en">
                <a:latin typeface="Georgia"/>
                <a:ea typeface="Georgia"/>
                <a:cs typeface="Georgia"/>
                <a:sym typeface="Georgia"/>
              </a:rPr>
              <a:t>onstants</a:t>
            </a:r>
            <a:endParaRPr b="1">
              <a:latin typeface="Georgia"/>
              <a:ea typeface="Georgia"/>
              <a:cs typeface="Georgia"/>
              <a:sym typeface="Georgia"/>
            </a:endParaRPr>
          </a:p>
        </p:txBody>
      </p:sp>
      <p:sp>
        <p:nvSpPr>
          <p:cNvPr id="221" name="Google Shape;221;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41"/>
          <p:cNvSpPr txBox="1"/>
          <p:nvPr/>
        </p:nvSpPr>
        <p:spPr>
          <a:xfrm>
            <a:off x="4624500" y="2161150"/>
            <a:ext cx="2496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Broadcasting similar to NumPy</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a:t>
            </a:r>
            <a:r>
              <a:rPr b="1" lang="en">
                <a:latin typeface="Georgia"/>
                <a:ea typeface="Georgia"/>
                <a:cs typeface="Georgia"/>
                <a:sym typeface="Georgia"/>
              </a:rPr>
              <a:t> a specific value</a:t>
            </a:r>
            <a:endParaRPr b="1">
              <a:latin typeface="Georgia"/>
              <a:ea typeface="Georgia"/>
              <a:cs typeface="Georgia"/>
              <a:sym typeface="Georgia"/>
            </a:endParaRPr>
          </a:p>
        </p:txBody>
      </p:sp>
      <p:sp>
        <p:nvSpPr>
          <p:cNvPr id="228" name="Google Shape;228;p4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tf.zeros(shape, dtype=tf.float32, name=None)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creates a tensor of shape and all elements will be zeros</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tf.zeros([2, 3], tf.int32) ==&gt; [[0, 0, 0], [0, 0, 0]]</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29" name="Google Shape;229;p42"/>
          <p:cNvSpPr txBox="1"/>
          <p:nvPr/>
        </p:nvSpPr>
        <p:spPr>
          <a:xfrm>
            <a:off x="5959125" y="1987375"/>
            <a:ext cx="2496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numpy.zeros</a:t>
            </a:r>
            <a:endParaRPr>
              <a:solidFill>
                <a:srgbClr val="FFFFFF"/>
              </a:solidFill>
              <a:latin typeface="Times New Roman"/>
              <a:ea typeface="Times New Roman"/>
              <a:cs typeface="Times New Roman"/>
              <a:sym typeface="Times New Roman"/>
            </a:endParaRPr>
          </a:p>
        </p:txBody>
      </p:sp>
      <p:sp>
        <p:nvSpPr>
          <p:cNvPr id="230" name="Google Shape;230;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36" name="Google Shape;236;p4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tf.zeros_like(input_tensor, dtype=None, name=None, optimize=True)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creates a tensor of shape and type (unless type is specified) as the input_tensor but all elements are zeros.</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 input_tensor is [[0, 1], [2, 3], [4, 5]]</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tf.zeros_like(input_tensor) </a:t>
            </a:r>
            <a:r>
              <a:rPr lang="en" sz="1400">
                <a:solidFill>
                  <a:srgbClr val="FFFFFF"/>
                </a:solidFill>
                <a:latin typeface="Consolas"/>
                <a:ea typeface="Consolas"/>
                <a:cs typeface="Consolas"/>
                <a:sym typeface="Consolas"/>
              </a:rPr>
              <a:t>==&gt;</a:t>
            </a:r>
            <a:r>
              <a:rPr lang="en" sz="1400">
                <a:solidFill>
                  <a:srgbClr val="FFFFFF"/>
                </a:solidFill>
                <a:latin typeface="Consolas"/>
                <a:ea typeface="Consolas"/>
                <a:cs typeface="Consolas"/>
                <a:sym typeface="Consolas"/>
              </a:rPr>
              <a:t> [[0, 0], [0, 0], [0, 0]]</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37" name="Google Shape;237;p43"/>
          <p:cNvSpPr txBox="1"/>
          <p:nvPr/>
        </p:nvSpPr>
        <p:spPr>
          <a:xfrm>
            <a:off x="5936200" y="2283750"/>
            <a:ext cx="24966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numpy.zeros_like</a:t>
            </a:r>
            <a:endParaRPr>
              <a:solidFill>
                <a:srgbClr val="FFFFFF"/>
              </a:solidFill>
              <a:latin typeface="Times New Roman"/>
              <a:ea typeface="Times New Roman"/>
              <a:cs typeface="Times New Roman"/>
              <a:sym typeface="Times New Roman"/>
            </a:endParaRPr>
          </a:p>
        </p:txBody>
      </p:sp>
      <p:sp>
        <p:nvSpPr>
          <p:cNvPr id="238" name="Google Shape;238;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44" name="Google Shape;244;p4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tf.ones(shape, dtype=tf.float32, name=None)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tf.ones_like(input_tensor, dtype=None, name=None, optimize=True)</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45" name="Google Shape;245;p44"/>
          <p:cNvSpPr txBox="1"/>
          <p:nvPr/>
        </p:nvSpPr>
        <p:spPr>
          <a:xfrm>
            <a:off x="6373775" y="2502125"/>
            <a:ext cx="20424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numpy.ones, numpy.ones_like</a:t>
            </a:r>
            <a:endParaRPr>
              <a:solidFill>
                <a:srgbClr val="FFFFFF"/>
              </a:solidFill>
              <a:latin typeface="Times New Roman"/>
              <a:ea typeface="Times New Roman"/>
              <a:cs typeface="Times New Roman"/>
              <a:sym typeface="Times New Roman"/>
            </a:endParaRPr>
          </a:p>
        </p:txBody>
      </p:sp>
      <p:sp>
        <p:nvSpPr>
          <p:cNvPr id="246" name="Google Shape;246;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Tensors filled with a specific value</a:t>
            </a:r>
            <a:endParaRPr b="1">
              <a:latin typeface="Georgia"/>
              <a:ea typeface="Georgia"/>
              <a:cs typeface="Georgia"/>
              <a:sym typeface="Georgia"/>
            </a:endParaRPr>
          </a:p>
        </p:txBody>
      </p:sp>
      <p:sp>
        <p:nvSpPr>
          <p:cNvPr id="252" name="Google Shape;252;p4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tf.fill(dims, value, name=None) </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creates a tensor filled with a scalar value.</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tf.fill([2, 3], 8) ==&gt; [[8, 8, 8], [8, 8, 8]]</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0"/>
              </a:spcAft>
              <a:buNone/>
            </a:pPr>
            <a:r>
              <a:t/>
            </a:r>
            <a:endParaRPr sz="1400">
              <a:latin typeface="Georgia"/>
              <a:ea typeface="Georgia"/>
              <a:cs typeface="Georgia"/>
              <a:sym typeface="Georgia"/>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253" name="Google Shape;253;p45"/>
          <p:cNvSpPr txBox="1"/>
          <p:nvPr/>
        </p:nvSpPr>
        <p:spPr>
          <a:xfrm>
            <a:off x="5480825" y="1924625"/>
            <a:ext cx="3079200" cy="14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Similar to NumPy.full</a:t>
            </a:r>
            <a:endParaRPr>
              <a:solidFill>
                <a:srgbClr val="FFFFFF"/>
              </a:solidFill>
              <a:latin typeface="Times New Roman"/>
              <a:ea typeface="Times New Roman"/>
              <a:cs typeface="Times New Roman"/>
              <a:sym typeface="Times New Roman"/>
            </a:endParaRPr>
          </a:p>
        </p:txBody>
      </p:sp>
      <p:sp>
        <p:nvSpPr>
          <p:cNvPr id="254" name="Google Shape;254;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Constants as sequences</a:t>
            </a:r>
            <a:endParaRPr b="1">
              <a:latin typeface="Georgia"/>
              <a:ea typeface="Georgia"/>
              <a:cs typeface="Georgia"/>
              <a:sym typeface="Georgia"/>
            </a:endParaRPr>
          </a:p>
        </p:txBody>
      </p:sp>
      <p:sp>
        <p:nvSpPr>
          <p:cNvPr id="260" name="Google Shape;260;p4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tf.lin_space(start, stop, num, name=None) </a:t>
            </a:r>
            <a:br>
              <a:rPr b="1"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tf.lin_space(10.0, 13.0, 4) ==&gt; [10. 11. 12. 13.]</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b="1" lang="en">
                <a:solidFill>
                  <a:srgbClr val="FFFFFF"/>
                </a:solidFill>
                <a:latin typeface="Consolas"/>
                <a:ea typeface="Consolas"/>
                <a:cs typeface="Consolas"/>
                <a:sym typeface="Consolas"/>
              </a:rPr>
              <a:t>tf.range(start, limit=None, delta=1, dtype=None, name='range')</a:t>
            </a:r>
            <a:br>
              <a:rPr lang="en">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tf.range(3, 18, 3) ==&gt; [3 6 9 12 15]</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tf.range(5) ==&gt; [0 1 2 3 4]</a:t>
            </a:r>
            <a:endParaRPr sz="1400">
              <a:solidFill>
                <a:srgbClr val="FFFFFF"/>
              </a:solidFill>
              <a:latin typeface="Consolas"/>
              <a:ea typeface="Consolas"/>
              <a:cs typeface="Consolas"/>
              <a:sym typeface="Consolas"/>
            </a:endParaRPr>
          </a:p>
        </p:txBody>
      </p:sp>
      <p:sp>
        <p:nvSpPr>
          <p:cNvPr id="261" name="Google Shape;261;p46"/>
          <p:cNvSpPr txBox="1"/>
          <p:nvPr/>
        </p:nvSpPr>
        <p:spPr>
          <a:xfrm>
            <a:off x="5415900" y="1152475"/>
            <a:ext cx="33627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p:txBody>
      </p:sp>
      <p:sp>
        <p:nvSpPr>
          <p:cNvPr id="262" name="Google Shape;262;p46"/>
          <p:cNvSpPr txBox="1"/>
          <p:nvPr/>
        </p:nvSpPr>
        <p:spPr>
          <a:xfrm>
            <a:off x="4525325" y="3191150"/>
            <a:ext cx="3865800" cy="13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NOT THE SAME AS NUMPY SEQUENCES</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Tensor objects are not iterable</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Consolas"/>
                <a:ea typeface="Consolas"/>
                <a:cs typeface="Consolas"/>
                <a:sym typeface="Consolas"/>
              </a:rPr>
              <a:t>for _ in tf.range(4): # TypeError</a:t>
            </a:r>
            <a:endParaRPr>
              <a:solidFill>
                <a:srgbClr val="FFFFFF"/>
              </a:solidFill>
              <a:latin typeface="Consolas"/>
              <a:ea typeface="Consolas"/>
              <a:cs typeface="Consolas"/>
              <a:sym typeface="Consolas"/>
            </a:endParaRPr>
          </a:p>
        </p:txBody>
      </p:sp>
      <p:sp>
        <p:nvSpPr>
          <p:cNvPr id="263" name="Google Shape;263;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a:t>
            </a:r>
            <a:r>
              <a:rPr b="1" lang="en">
                <a:latin typeface="Georgia"/>
                <a:ea typeface="Georgia"/>
                <a:cs typeface="Georgia"/>
                <a:sym typeface="Georgia"/>
              </a:rPr>
              <a:t>Constants</a:t>
            </a:r>
            <a:endParaRPr b="1">
              <a:latin typeface="Georgia"/>
              <a:ea typeface="Georgia"/>
              <a:cs typeface="Georgia"/>
              <a:sym typeface="Georgia"/>
            </a:endParaRPr>
          </a:p>
        </p:txBody>
      </p:sp>
      <p:sp>
        <p:nvSpPr>
          <p:cNvPr id="269" name="Google Shape;269;p4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74930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74930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tf.random_normal</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tf.truncated_normal</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tf.random_uniform</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tf.random_shuffle</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tf.random_crop</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tf.multinomial</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tf.random_gamma</a:t>
            </a:r>
            <a:endParaRPr b="1" sz="1400">
              <a:solidFill>
                <a:srgbClr val="FFFFFF"/>
              </a:solidFill>
              <a:latin typeface="Consolas"/>
              <a:ea typeface="Consolas"/>
              <a:cs typeface="Consolas"/>
              <a:sym typeface="Consolas"/>
            </a:endParaRPr>
          </a:p>
        </p:txBody>
      </p:sp>
      <p:sp>
        <p:nvSpPr>
          <p:cNvPr id="270" name="Google Shape;270;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Randomly Generated Constants</a:t>
            </a:r>
            <a:endParaRPr b="1">
              <a:latin typeface="Georgia"/>
              <a:ea typeface="Georgia"/>
              <a:cs typeface="Georgia"/>
              <a:sym typeface="Georgia"/>
            </a:endParaRPr>
          </a:p>
        </p:txBody>
      </p:sp>
      <p:sp>
        <p:nvSpPr>
          <p:cNvPr id="276" name="Google Shape;276;p4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0"/>
              </a:spcAft>
              <a:buNone/>
            </a:pPr>
            <a:r>
              <a:t/>
            </a:r>
            <a:endParaRPr b="1" sz="1400">
              <a:solidFill>
                <a:schemeClr val="dk1"/>
              </a:solidFill>
              <a:latin typeface="Consolas"/>
              <a:ea typeface="Consolas"/>
              <a:cs typeface="Consolas"/>
              <a:sym typeface="Consolas"/>
            </a:endParaRPr>
          </a:p>
          <a:p>
            <a:pPr indent="0" lvl="0" marL="0" rtl="0" algn="ctr">
              <a:spcBef>
                <a:spcPts val="1600"/>
              </a:spcBef>
              <a:spcAft>
                <a:spcPts val="1600"/>
              </a:spcAft>
              <a:buNone/>
            </a:pPr>
            <a:r>
              <a:rPr b="1" lang="en">
                <a:solidFill>
                  <a:schemeClr val="dk1"/>
                </a:solidFill>
                <a:latin typeface="Consolas"/>
                <a:ea typeface="Consolas"/>
                <a:cs typeface="Consolas"/>
                <a:sym typeface="Consolas"/>
              </a:rPr>
              <a:t>tf.set_random_seed(seed)</a:t>
            </a:r>
            <a:endParaRPr b="1">
              <a:solidFill>
                <a:srgbClr val="FFFFFF"/>
              </a:solidFill>
              <a:latin typeface="Consolas"/>
              <a:ea typeface="Consolas"/>
              <a:cs typeface="Consolas"/>
              <a:sym typeface="Consolas"/>
            </a:endParaRPr>
          </a:p>
        </p:txBody>
      </p:sp>
      <p:sp>
        <p:nvSpPr>
          <p:cNvPr id="277" name="Google Shape;277;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Operations</a:t>
            </a:r>
            <a:endParaRPr b="1">
              <a:latin typeface="Georgia"/>
              <a:ea typeface="Georgia"/>
              <a:cs typeface="Georgia"/>
              <a:sym typeface="Georgia"/>
            </a:endParaRPr>
          </a:p>
        </p:txBody>
      </p:sp>
      <p:pic>
        <p:nvPicPr>
          <p:cNvPr id="283" name="Google Shape;283;p49"/>
          <p:cNvPicPr preferRelativeResize="0"/>
          <p:nvPr/>
        </p:nvPicPr>
        <p:blipFill>
          <a:blip r:embed="rId3">
            <a:alphaModFix/>
          </a:blip>
          <a:stretch>
            <a:fillRect/>
          </a:stretch>
        </p:blipFill>
        <p:spPr>
          <a:xfrm>
            <a:off x="0" y="1313598"/>
            <a:ext cx="9144001" cy="2747705"/>
          </a:xfrm>
          <a:prstGeom prst="rect">
            <a:avLst/>
          </a:prstGeom>
          <a:noFill/>
          <a:ln>
            <a:noFill/>
          </a:ln>
        </p:spPr>
      </p:pic>
      <p:sp>
        <p:nvSpPr>
          <p:cNvPr id="284" name="Google Shape;284;p49"/>
          <p:cNvSpPr txBox="1"/>
          <p:nvPr/>
        </p:nvSpPr>
        <p:spPr>
          <a:xfrm>
            <a:off x="0" y="4778400"/>
            <a:ext cx="35781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latin typeface="Times New Roman"/>
                <a:ea typeface="Times New Roman"/>
                <a:cs typeface="Times New Roman"/>
                <a:sym typeface="Times New Roman"/>
              </a:rPr>
              <a:t>Buduma. </a:t>
            </a:r>
            <a:r>
              <a:rPr i="1" lang="en" sz="1100">
                <a:solidFill>
                  <a:srgbClr val="FFFFFF"/>
                </a:solidFill>
                <a:latin typeface="Times New Roman"/>
                <a:ea typeface="Times New Roman"/>
                <a:cs typeface="Times New Roman"/>
                <a:sym typeface="Times New Roman"/>
              </a:rPr>
              <a:t>Fundamentals of Deep Learning</a:t>
            </a:r>
            <a:r>
              <a:rPr lang="en" sz="1100">
                <a:solidFill>
                  <a:srgbClr val="FFFFFF"/>
                </a:solidFill>
                <a:latin typeface="Times New Roman"/>
                <a:ea typeface="Times New Roman"/>
                <a:cs typeface="Times New Roman"/>
                <a:sym typeface="Times New Roman"/>
              </a:rPr>
              <a:t>. O’Reilly, 2017</a:t>
            </a:r>
            <a:endParaRPr sz="1100">
              <a:solidFill>
                <a:srgbClr val="FFFFFF"/>
              </a:solidFill>
              <a:latin typeface="Times New Roman"/>
              <a:ea typeface="Times New Roman"/>
              <a:cs typeface="Times New Roman"/>
              <a:sym typeface="Times New Roman"/>
            </a:endParaRPr>
          </a:p>
        </p:txBody>
      </p:sp>
      <p:sp>
        <p:nvSpPr>
          <p:cNvPr id="285" name="Google Shape;28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Arithmetic Ops</a:t>
            </a:r>
            <a:endParaRPr b="1">
              <a:latin typeface="Georgia"/>
              <a:ea typeface="Georgia"/>
              <a:cs typeface="Georgia"/>
              <a:sym typeface="Georgia"/>
            </a:endParaRPr>
          </a:p>
        </p:txBody>
      </p:sp>
      <p:sp>
        <p:nvSpPr>
          <p:cNvPr id="291" name="Google Shape;291;p50"/>
          <p:cNvSpPr txBox="1"/>
          <p:nvPr/>
        </p:nvSpPr>
        <p:spPr>
          <a:xfrm>
            <a:off x="4497700" y="1378150"/>
            <a:ext cx="3503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Pretty standard, quite similar to numpy.</a:t>
            </a:r>
            <a:endParaRPr>
              <a:solidFill>
                <a:srgbClr val="FFFFFF"/>
              </a:solidFill>
              <a:latin typeface="Times New Roman"/>
              <a:ea typeface="Times New Roman"/>
              <a:cs typeface="Times New Roman"/>
              <a:sym typeface="Times New Roman"/>
            </a:endParaRPr>
          </a:p>
        </p:txBody>
      </p:sp>
      <p:sp>
        <p:nvSpPr>
          <p:cNvPr id="292" name="Google Shape;292;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3" name="Google Shape;293;p50"/>
          <p:cNvPicPr preferRelativeResize="0"/>
          <p:nvPr/>
        </p:nvPicPr>
        <p:blipFill>
          <a:blip r:embed="rId3">
            <a:alphaModFix/>
          </a:blip>
          <a:stretch>
            <a:fillRect/>
          </a:stretch>
        </p:blipFill>
        <p:spPr>
          <a:xfrm>
            <a:off x="1168925" y="1129475"/>
            <a:ext cx="2922627" cy="38209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Wizard of Div</a:t>
            </a:r>
            <a:endParaRPr b="1">
              <a:latin typeface="Georgia"/>
              <a:ea typeface="Georgia"/>
              <a:cs typeface="Georgia"/>
              <a:sym typeface="Georgia"/>
            </a:endParaRPr>
          </a:p>
        </p:txBody>
      </p:sp>
      <p:sp>
        <p:nvSpPr>
          <p:cNvPr id="299" name="Google Shape;299;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0" name="Google Shape;300;p5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a = tf.constant([2, 2], name='a')</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b = tf.constant([[0, 1], [2, 3]], name='b')</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print(sess.run(tf.div(b, a)))             ⇒ [[0 0] [1 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print(sess.run(tf.divide(b, a)))          ⇒ [[0. 0.5] [1. 1.5]]</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print(sess.run(tf.truediv(b, a)))         ⇒ [[0. 0.5] [1. 1.5]]</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print(sess.run(tf.floordiv(b, a)))        ⇒ [[0 0] [1 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print(sess.run(tf.realdiv(b, a)))         ⇒ # Error: only works for real values</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print(sess.run(tf.truncatediv(b, a)))     ⇒ [[0 0] [1 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print(sess.run(tf.floor_div(b, a)))       ⇒ [[0 0] [1 1]]</a:t>
            </a:r>
            <a:endParaRPr sz="1400">
              <a:solidFill>
                <a:srgbClr val="FFFFFF"/>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52"/>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06" name="Google Shape;306;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07" name="Google Shape;307;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3"/>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13" name="Google Shape;313;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14" name="Google Shape;314;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Agenda</a:t>
            </a:r>
            <a:endParaRPr b="1">
              <a:latin typeface="Georgia"/>
              <a:ea typeface="Georgia"/>
              <a:cs typeface="Georgia"/>
              <a:sym typeface="Georgia"/>
            </a:endParaRPr>
          </a:p>
        </p:txBody>
      </p:sp>
      <p:sp>
        <p:nvSpPr>
          <p:cNvPr id="113" name="Google Shape;11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Basic operations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Tensor types</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Importing data</a:t>
            </a:r>
            <a:endParaRPr>
              <a:latin typeface="Georgia"/>
              <a:ea typeface="Georgia"/>
              <a:cs typeface="Georgia"/>
              <a:sym typeface="Georgia"/>
            </a:endParaRPr>
          </a:p>
          <a:p>
            <a:pPr indent="0" lvl="0" marL="0" rtl="0" algn="l">
              <a:spcBef>
                <a:spcPts val="1600"/>
              </a:spcBef>
              <a:spcAft>
                <a:spcPts val="0"/>
              </a:spcAft>
              <a:buNone/>
            </a:pPr>
            <a:r>
              <a:rPr lang="en">
                <a:latin typeface="Georgia"/>
                <a:ea typeface="Georgia"/>
                <a:cs typeface="Georgia"/>
                <a:sym typeface="Georgia"/>
              </a:rPr>
              <a:t>Lazy loading</a:t>
            </a:r>
            <a:endParaRPr>
              <a:latin typeface="Georgia"/>
              <a:ea typeface="Georgia"/>
              <a:cs typeface="Georgia"/>
              <a:sym typeface="Georgia"/>
            </a:endParaRPr>
          </a:p>
          <a:p>
            <a:pPr indent="0" lvl="0" marL="2743200" rtl="0" algn="l">
              <a:spcBef>
                <a:spcPts val="1600"/>
              </a:spcBef>
              <a:spcAft>
                <a:spcPts val="1600"/>
              </a:spcAft>
              <a:buNone/>
            </a:pPr>
            <a:r>
              <a:rPr b="1" lang="en">
                <a:latin typeface="Georgia"/>
                <a:ea typeface="Georgia"/>
                <a:cs typeface="Georgia"/>
                <a:sym typeface="Georgia"/>
              </a:rPr>
              <a:t>Fun with TensorBoard!!!</a:t>
            </a:r>
            <a:endParaRPr b="1">
              <a:latin typeface="Georgia"/>
              <a:ea typeface="Georgia"/>
              <a:cs typeface="Georgia"/>
              <a:sym typeface="Georgia"/>
            </a:endParaRPr>
          </a:p>
        </p:txBody>
      </p:sp>
      <p:sp>
        <p:nvSpPr>
          <p:cNvPr id="114" name="Google Shape;114;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7"/>
          <p:cNvPicPr preferRelativeResize="0"/>
          <p:nvPr/>
        </p:nvPicPr>
        <p:blipFill>
          <a:blip r:embed="rId3">
            <a:alphaModFix/>
          </a:blip>
          <a:stretch>
            <a:fillRect/>
          </a:stretch>
        </p:blipFill>
        <p:spPr>
          <a:xfrm>
            <a:off x="5933775" y="1288075"/>
            <a:ext cx="1163700" cy="1468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4"/>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a:t>
            </a:r>
            <a:endParaRPr sz="1400">
              <a:latin typeface="Georgia"/>
              <a:ea typeface="Georgia"/>
              <a:cs typeface="Georgia"/>
              <a:sym typeface="Georgia"/>
            </a:endParaRPr>
          </a:p>
        </p:txBody>
      </p:sp>
      <p:sp>
        <p:nvSpPr>
          <p:cNvPr id="320" name="Google Shape;320;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1" name="Google Shape;321;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5"/>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27" name="Google Shape;327;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28" name="Google Shape;328;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6"/>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34" name="Google Shape;334;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35" name="Google Shape;335;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7"/>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41" name="Google Shape;341;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2" name="Google Shape;342;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8"/>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tf.zeros_like(t_2)                   			# ==&gt;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tf.ones_like(t_2)                    			# ==&gt; ?????</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48" name="Google Shape;34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49" name="Google Shape;349;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9"/>
          <p:cNvSpPr txBox="1"/>
          <p:nvPr>
            <p:ph idx="1" type="body"/>
          </p:nvPr>
        </p:nvSpPr>
        <p:spPr>
          <a:xfrm>
            <a:off x="311700" y="1017725"/>
            <a:ext cx="8520600" cy="39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takes Python natives types: boolean, numeric (int, float), strings</a:t>
            </a:r>
            <a:endParaRPr sz="1400">
              <a:latin typeface="Georgia"/>
              <a:ea typeface="Georgia"/>
              <a:cs typeface="Georgia"/>
              <a:sym typeface="Georgia"/>
            </a:endParaRPr>
          </a:p>
          <a:p>
            <a:pPr indent="0" lvl="0" marL="0" rtl="0" algn="l">
              <a:spcBef>
                <a:spcPts val="1600"/>
              </a:spcBef>
              <a:spcAft>
                <a:spcPts val="0"/>
              </a:spcAft>
              <a:buNone/>
            </a:pPr>
            <a:r>
              <a:rPr lang="en" sz="1400">
                <a:solidFill>
                  <a:schemeClr val="dk1"/>
                </a:solidFill>
                <a:latin typeface="Georgia"/>
                <a:ea typeface="Georgia"/>
                <a:cs typeface="Georgia"/>
                <a:sym typeface="Georgia"/>
              </a:rPr>
              <a:t>t_0 = 19 			         			# scalars are treated like 0-d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tf.zeros_like(t_0)                  			# ==&gt; 0</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tf.ones_like(t_0)                    			# ==&gt; 1</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t_1 = [b"apple", b"peach", b"grape"] 	# 1-d arrays are treated like 1-d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tf.zeros_like(t_1)                   			# ==&gt; [b'' b'' b'']</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tf.ones_like(t_1)                    			# ==&gt; TypeError: Expected string, got 1 of type 'int' instead.</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t_2 = [[True, False, False],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False, True],</a:t>
            </a:r>
            <a:endParaRPr sz="1400">
              <a:solidFill>
                <a:schemeClr val="dk1"/>
              </a:solidFill>
              <a:latin typeface="Georgia"/>
              <a:ea typeface="Georgia"/>
              <a:cs typeface="Georgia"/>
              <a:sym typeface="Georgia"/>
            </a:endParaRPr>
          </a:p>
          <a:p>
            <a:pPr indent="0" lvl="0" marL="457200" rtl="0" algn="l">
              <a:spcBef>
                <a:spcPts val="0"/>
              </a:spcBef>
              <a:spcAft>
                <a:spcPts val="0"/>
              </a:spcAft>
              <a:buNone/>
            </a:pPr>
            <a:r>
              <a:rPr lang="en" sz="1400">
                <a:solidFill>
                  <a:schemeClr val="dk1"/>
                </a:solidFill>
                <a:latin typeface="Georgia"/>
                <a:ea typeface="Georgia"/>
                <a:cs typeface="Georgia"/>
                <a:sym typeface="Georgia"/>
              </a:rPr>
              <a:t>  [False, True, False]]         		# 2-d arrays are treated like 2-d tensors</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tf.zeros_like(t_2)                   			# ==&gt; 3x3 tensor, all elements are False</a:t>
            </a:r>
            <a:endParaRPr sz="1400">
              <a:solidFill>
                <a:schemeClr val="dk1"/>
              </a:solidFill>
              <a:latin typeface="Georgia"/>
              <a:ea typeface="Georgia"/>
              <a:cs typeface="Georgia"/>
              <a:sym typeface="Georgia"/>
            </a:endParaRPr>
          </a:p>
          <a:p>
            <a:pPr indent="0" lvl="0" marL="0" rtl="0" algn="l">
              <a:spcBef>
                <a:spcPts val="0"/>
              </a:spcBef>
              <a:spcAft>
                <a:spcPts val="0"/>
              </a:spcAft>
              <a:buNone/>
            </a:pPr>
            <a:r>
              <a:rPr lang="en" sz="1400">
                <a:solidFill>
                  <a:schemeClr val="dk1"/>
                </a:solidFill>
                <a:latin typeface="Georgia"/>
                <a:ea typeface="Georgia"/>
                <a:cs typeface="Georgia"/>
                <a:sym typeface="Georgia"/>
              </a:rPr>
              <a:t>tf.ones_like(t_2)                    			# ==&gt; 3x3 tensor, all elements are True</a:t>
            </a:r>
            <a:endParaRPr sz="1400">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55" name="Google Shape;355;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56" name="Google Shape;356;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TensorFlow Data Types</a:t>
            </a:r>
            <a:endParaRPr b="1">
              <a:latin typeface="Georgia"/>
              <a:ea typeface="Georgia"/>
              <a:cs typeface="Georgia"/>
              <a:sym typeface="Georgia"/>
            </a:endParaRPr>
          </a:p>
        </p:txBody>
      </p:sp>
      <p:sp>
        <p:nvSpPr>
          <p:cNvPr id="362" name="Google Shape;362;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3" name="Google Shape;363;p60"/>
          <p:cNvPicPr preferRelativeResize="0"/>
          <p:nvPr/>
        </p:nvPicPr>
        <p:blipFill>
          <a:blip r:embed="rId3">
            <a:alphaModFix/>
          </a:blip>
          <a:stretch>
            <a:fillRect/>
          </a:stretch>
        </p:blipFill>
        <p:spPr>
          <a:xfrm>
            <a:off x="3151050" y="1149875"/>
            <a:ext cx="2381085" cy="382097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6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a:t>
            </a:r>
            <a:r>
              <a:rPr b="1" lang="en" sz="1200">
                <a:solidFill>
                  <a:srgbClr val="FFFFFF"/>
                </a:solidFill>
                <a:latin typeface="Consolas"/>
                <a:ea typeface="Consolas"/>
                <a:cs typeface="Consolas"/>
                <a:sym typeface="Consolas"/>
              </a:rPr>
              <a:t>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'tensorflow.python.framework.ops.Tensor'&gt;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 = sess.run(a)</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 </a:t>
            </a:r>
            <a:r>
              <a:rPr lang="en" sz="1200">
                <a:solidFill>
                  <a:schemeClr val="dk1"/>
                </a:solidFill>
                <a:latin typeface="Consolas"/>
                <a:ea typeface="Consolas"/>
                <a:cs typeface="Consolas"/>
                <a:sym typeface="Consolas"/>
              </a:rPr>
              <a:t>⇒</a:t>
            </a:r>
            <a:r>
              <a:rPr lang="en" sz="1400">
                <a:solidFill>
                  <a:srgbClr val="FFFFFF"/>
                </a:solidFill>
                <a:latin typeface="Consolas"/>
                <a:ea typeface="Consolas"/>
                <a:cs typeface="Consolas"/>
                <a:sym typeface="Consolas"/>
              </a:rPr>
              <a:t> &lt;class 'numpy.ndarray'&gt;</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69" name="Google Shape;369;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0" name="Google Shape;370;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6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TensorFlow integrates seamlessly with NumPy</a:t>
            </a:r>
            <a:endParaRPr sz="1400">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tf.int32 == np.int32 			# </a:t>
            </a:r>
            <a:r>
              <a:rPr lang="en" sz="1200">
                <a:solidFill>
                  <a:schemeClr val="dk1"/>
                </a:solidFill>
                <a:latin typeface="Consolas"/>
                <a:ea typeface="Consolas"/>
                <a:cs typeface="Consolas"/>
                <a:sym typeface="Consolas"/>
              </a:rPr>
              <a:t>⇒</a:t>
            </a:r>
            <a:r>
              <a:rPr lang="en" sz="1200">
                <a:solidFill>
                  <a:srgbClr val="FFFFFF"/>
                </a:solidFill>
                <a:latin typeface="Consolas"/>
                <a:ea typeface="Consolas"/>
                <a:cs typeface="Consolas"/>
                <a:sym typeface="Consolas"/>
              </a:rPr>
              <a:t> True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Can pass numpy types to TensorFlow ops</a:t>
            </a:r>
            <a:endParaRPr sz="1100">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tf.ones([2, 2], </a:t>
            </a:r>
            <a:r>
              <a:rPr b="1" lang="en" sz="1200">
                <a:solidFill>
                  <a:srgbClr val="FFFFFF"/>
                </a:solidFill>
                <a:latin typeface="Consolas"/>
                <a:ea typeface="Consolas"/>
                <a:cs typeface="Consolas"/>
                <a:sym typeface="Consolas"/>
              </a:rPr>
              <a:t>np.float32</a:t>
            </a:r>
            <a:r>
              <a:rPr lang="en" sz="1200">
                <a:solidFill>
                  <a:srgbClr val="FFFFFF"/>
                </a:solidFill>
                <a:latin typeface="Consolas"/>
                <a:ea typeface="Consolas"/>
                <a:cs typeface="Consolas"/>
                <a:sym typeface="Consolas"/>
              </a:rPr>
              <a:t>) 	# ⇒ [[1.0 1.0], [1.0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For  </a:t>
            </a:r>
            <a:r>
              <a:rPr b="1" lang="en" sz="1400">
                <a:solidFill>
                  <a:srgbClr val="FFFFFF"/>
                </a:solidFill>
                <a:latin typeface="Consolas"/>
                <a:ea typeface="Consolas"/>
                <a:cs typeface="Consolas"/>
                <a:sym typeface="Consolas"/>
              </a:rPr>
              <a:t>tf.Session.run(fetches)</a:t>
            </a:r>
            <a:r>
              <a:rPr lang="en" sz="1400">
                <a:latin typeface="Georgia"/>
                <a:ea typeface="Georgia"/>
                <a:cs typeface="Georgia"/>
                <a:sym typeface="Georgia"/>
              </a:rPr>
              <a:t>: if the requested fetch is a Tensor , output will be a NumPy ndarray.</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sess = tf.Session()</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 = tf.zeros([2, 3], np.int32)</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a = sess.run(a)</a:t>
            </a:r>
            <a:r>
              <a:rPr lang="en" sz="1400">
                <a:solidFill>
                  <a:srgbClr val="FFFFFF"/>
                </a:solidFill>
                <a:latin typeface="Consolas"/>
                <a:ea typeface="Consolas"/>
                <a:cs typeface="Consolas"/>
                <a:sym typeface="Consolas"/>
              </a:rPr>
              <a:t> 			&lt;&lt;&lt;&lt; Avoid doing this. Use </a:t>
            </a:r>
            <a:r>
              <a:rPr lang="en" sz="1400">
                <a:solidFill>
                  <a:srgbClr val="FFFFFF"/>
                </a:solidFill>
                <a:highlight>
                  <a:schemeClr val="accent3"/>
                </a:highlight>
                <a:latin typeface="Consolas"/>
                <a:ea typeface="Consolas"/>
                <a:cs typeface="Consolas"/>
                <a:sym typeface="Consolas"/>
              </a:rPr>
              <a:t>a_out = sess.run(a)</a:t>
            </a:r>
            <a:endParaRPr sz="14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print(type(a))  			</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376" name="Google Shape;37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 vs NP Data Types</a:t>
            </a:r>
            <a:endParaRPr b="1">
              <a:latin typeface="Georgia"/>
              <a:ea typeface="Georgia"/>
              <a:cs typeface="Georgia"/>
              <a:sym typeface="Georgia"/>
            </a:endParaRPr>
          </a:p>
        </p:txBody>
      </p:sp>
      <p:sp>
        <p:nvSpPr>
          <p:cNvPr id="377" name="Google Shape;377;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3"/>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p:txBody>
      </p:sp>
      <p:sp>
        <p:nvSpPr>
          <p:cNvPr id="383" name="Google Shape;383;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84" name="Google Shape;384;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import tensorflow as tf</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21" name="Google Shape;12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2" name="Google Shape;122;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64"/>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Georgia"/>
              <a:buChar char="●"/>
            </a:pPr>
            <a:r>
              <a:rPr lang="en">
                <a:latin typeface="Georgia"/>
                <a:ea typeface="Georgia"/>
                <a:cs typeface="Georgia"/>
                <a:sym typeface="Georgia"/>
              </a:rPr>
              <a:t>Python native types: TensorFlow has to infer Python type</a:t>
            </a:r>
            <a:endParaRPr>
              <a:latin typeface="Georgia"/>
              <a:ea typeface="Georgia"/>
              <a:cs typeface="Georgia"/>
              <a:sym typeface="Georgia"/>
            </a:endParaRPr>
          </a:p>
          <a:p>
            <a:pPr indent="-342900" lvl="0" marL="457200" rtl="0" algn="l">
              <a:spcBef>
                <a:spcPts val="0"/>
              </a:spcBef>
              <a:spcAft>
                <a:spcPts val="0"/>
              </a:spcAft>
              <a:buSzPts val="1800"/>
              <a:buFont typeface="Georgia"/>
              <a:buChar char="●"/>
            </a:pPr>
            <a:r>
              <a:rPr lang="en">
                <a:latin typeface="Georgia"/>
                <a:ea typeface="Georgia"/>
                <a:cs typeface="Georgia"/>
                <a:sym typeface="Georgia"/>
              </a:rPr>
              <a:t>N</a:t>
            </a:r>
            <a:r>
              <a:rPr lang="en">
                <a:latin typeface="Georgia"/>
                <a:ea typeface="Georgia"/>
                <a:cs typeface="Georgia"/>
                <a:sym typeface="Georgia"/>
              </a:rPr>
              <a:t>umPy arrays: NumPy is not GPU compatible</a:t>
            </a:r>
            <a:endParaRPr>
              <a:latin typeface="Georgia"/>
              <a:ea typeface="Georgia"/>
              <a:cs typeface="Georgia"/>
              <a:sym typeface="Georgia"/>
            </a:endParaRPr>
          </a:p>
        </p:txBody>
      </p:sp>
      <p:sp>
        <p:nvSpPr>
          <p:cNvPr id="390" name="Google Shape;390;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Use TF DType when possible</a:t>
            </a:r>
            <a:endParaRPr b="1">
              <a:latin typeface="Georgia"/>
              <a:ea typeface="Georgia"/>
              <a:cs typeface="Georgia"/>
              <a:sym typeface="Georgia"/>
            </a:endParaRPr>
          </a:p>
        </p:txBody>
      </p:sp>
      <p:sp>
        <p:nvSpPr>
          <p:cNvPr id="391" name="Google Shape;391;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397800" y="1521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 ...</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a:p>
            <a:pPr indent="457200" lvl="0" marL="3200400" rtl="0" algn="l">
              <a:spcBef>
                <a:spcPts val="0"/>
              </a:spcBef>
              <a:spcAft>
                <a:spcPts val="0"/>
              </a:spcAft>
              <a:buNone/>
            </a:pPr>
            <a:r>
              <a:t/>
            </a:r>
            <a:endParaRPr sz="1900">
              <a:latin typeface="Georgia"/>
              <a:ea typeface="Georgia"/>
              <a:cs typeface="Georgia"/>
              <a:sym typeface="Georgia"/>
            </a:endParaRPr>
          </a:p>
          <a:p>
            <a:pPr indent="457200" lvl="0" marL="3657600" rtl="0" algn="l">
              <a:spcBef>
                <a:spcPts val="0"/>
              </a:spcBef>
              <a:spcAft>
                <a:spcPts val="0"/>
              </a:spcAft>
              <a:buNone/>
            </a:pPr>
            <a:r>
              <a:rPr lang="en" sz="1900">
                <a:latin typeface="Georgia"/>
                <a:ea typeface="Georgia"/>
                <a:cs typeface="Georgia"/>
                <a:sym typeface="Georgia"/>
              </a:rPr>
              <a:t> … other than being constant?</a:t>
            </a:r>
            <a:endParaRPr sz="1900">
              <a:latin typeface="Georgia"/>
              <a:ea typeface="Georgia"/>
              <a:cs typeface="Georgia"/>
              <a:sym typeface="Georgia"/>
            </a:endParaRPr>
          </a:p>
        </p:txBody>
      </p:sp>
      <p:sp>
        <p:nvSpPr>
          <p:cNvPr id="397" name="Google Shape;397;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66"/>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Constants are stored in the graph definition</a:t>
            </a:r>
            <a:endParaRPr>
              <a:latin typeface="Georgia"/>
              <a:ea typeface="Georgia"/>
              <a:cs typeface="Georgia"/>
              <a:sym typeface="Georgia"/>
            </a:endParaRPr>
          </a:p>
        </p:txBody>
      </p:sp>
      <p:sp>
        <p:nvSpPr>
          <p:cNvPr id="403" name="Google Shape;40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04" name="Google Shape;404;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7"/>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my_const = tf.constant([1.0, 2.0], name="my_const")</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print(sess.graph.as_graph_def())</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410" name="Google Shape;410;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Print out the graph def</a:t>
            </a:r>
            <a:endParaRPr b="1">
              <a:latin typeface="Georgia"/>
              <a:ea typeface="Georgia"/>
              <a:cs typeface="Georgia"/>
              <a:sym typeface="Georgia"/>
            </a:endParaRPr>
          </a:p>
        </p:txBody>
      </p:sp>
      <p:sp>
        <p:nvSpPr>
          <p:cNvPr id="411" name="Google Shape;411;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2" name="Google Shape;412;p67"/>
          <p:cNvPicPr preferRelativeResize="0"/>
          <p:nvPr/>
        </p:nvPicPr>
        <p:blipFill>
          <a:blip r:embed="rId3">
            <a:alphaModFix/>
          </a:blip>
          <a:stretch>
            <a:fillRect/>
          </a:stretch>
        </p:blipFill>
        <p:spPr>
          <a:xfrm>
            <a:off x="397275" y="2612850"/>
            <a:ext cx="3402051" cy="1807050"/>
          </a:xfrm>
          <a:prstGeom prst="rect">
            <a:avLst/>
          </a:prstGeom>
          <a:noFill/>
          <a:ln>
            <a:noFill/>
          </a:ln>
        </p:spPr>
      </p:pic>
      <p:cxnSp>
        <p:nvCxnSpPr>
          <p:cNvPr id="413" name="Google Shape;413;p67"/>
          <p:cNvCxnSpPr/>
          <p:nvPr/>
        </p:nvCxnSpPr>
        <p:spPr>
          <a:xfrm>
            <a:off x="3171475" y="3236775"/>
            <a:ext cx="0" cy="5592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8"/>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p:txBody>
      </p:sp>
      <p:sp>
        <p:nvSpPr>
          <p:cNvPr id="419" name="Google Shape;41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0" name="Google Shape;420;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6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Georgia"/>
              <a:ea typeface="Georgia"/>
              <a:cs typeface="Georgia"/>
              <a:sym typeface="Georgia"/>
            </a:endParaRPr>
          </a:p>
          <a:p>
            <a:pPr indent="0" lvl="0" marL="0" rtl="0" algn="l">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This makes loading graphs expensive when constants are big</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Only use constants for primitive types.</a:t>
            </a:r>
            <a:endParaRPr>
              <a:latin typeface="Georgia"/>
              <a:ea typeface="Georgia"/>
              <a:cs typeface="Georgia"/>
              <a:sym typeface="Georgia"/>
            </a:endParaRPr>
          </a:p>
          <a:p>
            <a:pPr indent="0" lvl="0" marL="0" rtl="0" algn="ctr">
              <a:spcBef>
                <a:spcPts val="1600"/>
              </a:spcBef>
              <a:spcAft>
                <a:spcPts val="0"/>
              </a:spcAft>
              <a:buNone/>
            </a:pPr>
            <a:r>
              <a:rPr lang="en">
                <a:latin typeface="Georgia"/>
                <a:ea typeface="Georgia"/>
                <a:cs typeface="Georgia"/>
                <a:sym typeface="Georgia"/>
              </a:rPr>
              <a:t>Use variables or readers for more data that requires more memory</a:t>
            </a:r>
            <a:endParaRPr>
              <a:latin typeface="Georgia"/>
              <a:ea typeface="Georgia"/>
              <a:cs typeface="Georgia"/>
              <a:sym typeface="Georgia"/>
            </a:endParaRPr>
          </a:p>
          <a:p>
            <a:pPr indent="0" lvl="0" marL="0" rtl="0" algn="ctr">
              <a:spcBef>
                <a:spcPts val="1600"/>
              </a:spcBef>
              <a:spcAft>
                <a:spcPts val="0"/>
              </a:spcAft>
              <a:buNone/>
            </a:pPr>
            <a:r>
              <a:t/>
            </a:r>
            <a:endParaRPr>
              <a:latin typeface="Georgia"/>
              <a:ea typeface="Georgia"/>
              <a:cs typeface="Georgia"/>
              <a:sym typeface="Georgia"/>
            </a:endParaRPr>
          </a:p>
          <a:p>
            <a:pPr indent="0" lvl="0" marL="0" rtl="0" algn="ctr">
              <a:spcBef>
                <a:spcPts val="1600"/>
              </a:spcBef>
              <a:spcAft>
                <a:spcPts val="1600"/>
              </a:spcAft>
              <a:buNone/>
            </a:pPr>
            <a:r>
              <a:t/>
            </a:r>
            <a:endParaRPr>
              <a:latin typeface="Georgia"/>
              <a:ea typeface="Georgia"/>
              <a:cs typeface="Georgia"/>
              <a:sym typeface="Georgia"/>
            </a:endParaRPr>
          </a:p>
        </p:txBody>
      </p:sp>
      <p:sp>
        <p:nvSpPr>
          <p:cNvPr id="426" name="Google Shape;426;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wrong with constants?</a:t>
            </a:r>
            <a:endParaRPr b="1">
              <a:latin typeface="Georgia"/>
              <a:ea typeface="Georgia"/>
              <a:cs typeface="Georgia"/>
              <a:sym typeface="Georgia"/>
            </a:endParaRPr>
          </a:p>
        </p:txBody>
      </p:sp>
      <p:sp>
        <p:nvSpPr>
          <p:cNvPr id="427" name="Google Shape;427;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69"/>
          <p:cNvSpPr/>
          <p:nvPr/>
        </p:nvSpPr>
        <p:spPr>
          <a:xfrm rot="5400000">
            <a:off x="4185450" y="2579222"/>
            <a:ext cx="584400" cy="650700"/>
          </a:xfrm>
          <a:prstGeom prst="chevron">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t>
            </a:r>
            <a:r>
              <a:rPr b="1" lang="en">
                <a:latin typeface="Georgia"/>
                <a:ea typeface="Georgia"/>
                <a:cs typeface="Georgia"/>
                <a:sym typeface="Georgia"/>
              </a:rPr>
              <a:t>ariables</a:t>
            </a:r>
            <a:endParaRPr b="1">
              <a:latin typeface="Georgia"/>
              <a:ea typeface="Georgia"/>
              <a:cs typeface="Georgia"/>
              <a:sym typeface="Georgia"/>
            </a:endParaRPr>
          </a:p>
        </p:txBody>
      </p:sp>
      <p:sp>
        <p:nvSpPr>
          <p:cNvPr id="434" name="Google Shape;434;p7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p:txBody>
      </p:sp>
      <p:sp>
        <p:nvSpPr>
          <p:cNvPr id="435" name="Google Shape;435;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1" name="Google Shape;441;p7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tf.Variable(2, name="scalar")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tf.Variable([[0, 1], [2, 3]], name="matrix")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tf.Variable(tf.zeros([784,10]))</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42" name="Google Shape;442;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48" name="Google Shape;448;p7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49" name="Google Shape;449;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0" name="Google Shape;450;p72"/>
          <p:cNvPicPr preferRelativeResize="0"/>
          <p:nvPr/>
        </p:nvPicPr>
        <p:blipFill>
          <a:blip r:embed="rId3">
            <a:alphaModFix/>
          </a:blip>
          <a:stretch>
            <a:fillRect/>
          </a:stretch>
        </p:blipFill>
        <p:spPr>
          <a:xfrm>
            <a:off x="7790838" y="1223600"/>
            <a:ext cx="712675" cy="712675"/>
          </a:xfrm>
          <a:prstGeom prst="rect">
            <a:avLst/>
          </a:prstGeom>
          <a:noFill/>
          <a:ln>
            <a:noFill/>
          </a:ln>
        </p:spPr>
      </p:pic>
      <p:pic>
        <p:nvPicPr>
          <p:cNvPr id="451" name="Google Shape;451;p72"/>
          <p:cNvPicPr preferRelativeResize="0"/>
          <p:nvPr/>
        </p:nvPicPr>
        <p:blipFill>
          <a:blip r:embed="rId4">
            <a:alphaModFix/>
          </a:blip>
          <a:stretch>
            <a:fillRect/>
          </a:stretch>
        </p:blipFill>
        <p:spPr>
          <a:xfrm>
            <a:off x="7821900" y="2386225"/>
            <a:ext cx="650550" cy="6505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57" name="Google Shape;457;p7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58" name="Google Shape;458;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73"/>
          <p:cNvSpPr txBox="1"/>
          <p:nvPr/>
        </p:nvSpPr>
        <p:spPr>
          <a:xfrm>
            <a:off x="5329200" y="1327300"/>
            <a:ext cx="3503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Times New Roman"/>
                <a:ea typeface="Times New Roman"/>
                <a:cs typeface="Times New Roman"/>
                <a:sym typeface="Times New Roman"/>
              </a:rPr>
              <a:t>Why tf.</a:t>
            </a:r>
            <a:r>
              <a:rPr b="1" lang="en" sz="2000">
                <a:solidFill>
                  <a:srgbClr val="FF0000"/>
                </a:solidFill>
                <a:latin typeface="Times New Roman"/>
                <a:ea typeface="Times New Roman"/>
                <a:cs typeface="Times New Roman"/>
                <a:sym typeface="Times New Roman"/>
              </a:rPr>
              <a:t>c</a:t>
            </a:r>
            <a:r>
              <a:rPr lang="en" sz="2000">
                <a:solidFill>
                  <a:srgbClr val="FFFFFF"/>
                </a:solidFill>
                <a:latin typeface="Times New Roman"/>
                <a:ea typeface="Times New Roman"/>
                <a:cs typeface="Times New Roman"/>
                <a:sym typeface="Times New Roman"/>
              </a:rPr>
              <a:t>onstant but tf.</a:t>
            </a:r>
            <a:r>
              <a:rPr b="1" lang="en" sz="2000">
                <a:solidFill>
                  <a:srgbClr val="FF0000"/>
                </a:solidFill>
                <a:latin typeface="Times New Roman"/>
                <a:ea typeface="Times New Roman"/>
                <a:cs typeface="Times New Roman"/>
                <a:sym typeface="Times New Roman"/>
              </a:rPr>
              <a:t>V</a:t>
            </a:r>
            <a:r>
              <a:rPr lang="en" sz="2000">
                <a:solidFill>
                  <a:srgbClr val="FFFFFF"/>
                </a:solidFill>
                <a:latin typeface="Times New Roman"/>
                <a:ea typeface="Times New Roman"/>
                <a:cs typeface="Times New Roman"/>
                <a:sym typeface="Times New Roman"/>
              </a:rPr>
              <a:t>ariable?</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9"/>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import tensorflow as tf</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a = tf.constant(2)</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b = tf.constant(3)</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x = tf.add(a, b)</a:t>
            </a:r>
            <a:endParaRPr sz="1400">
              <a:solidFill>
                <a:schemeClr val="dk1"/>
              </a:solidFill>
              <a:latin typeface="Consolas"/>
              <a:ea typeface="Consolas"/>
              <a:cs typeface="Consolas"/>
              <a:sym typeface="Consolas"/>
            </a:endParaRPr>
          </a:p>
          <a:p>
            <a:pPr indent="0" lvl="0" marL="0" rtl="0" algn="l">
              <a:spcBef>
                <a:spcPts val="1600"/>
              </a:spcBef>
              <a:spcAft>
                <a:spcPts val="0"/>
              </a:spcAft>
              <a:buNone/>
            </a:pPr>
            <a:r>
              <a:rPr lang="en" sz="1400">
                <a:solidFill>
                  <a:schemeClr val="dk1"/>
                </a:solidFill>
                <a:latin typeface="Consolas"/>
                <a:ea typeface="Consolas"/>
                <a:cs typeface="Consolas"/>
                <a:sym typeface="Consolas"/>
              </a:rPr>
              <a:t>with tf.Session() as sess:</a:t>
            </a:r>
            <a:br>
              <a:rPr lang="en" sz="1400">
                <a:solidFill>
                  <a:schemeClr val="dk1"/>
                </a:solidFill>
                <a:latin typeface="Consolas"/>
                <a:ea typeface="Consolas"/>
                <a:cs typeface="Consolas"/>
                <a:sym typeface="Consolas"/>
              </a:rPr>
            </a:br>
            <a:r>
              <a:rPr lang="en" sz="1400">
                <a:solidFill>
                  <a:schemeClr val="dk1"/>
                </a:solidFill>
                <a:latin typeface="Consolas"/>
                <a:ea typeface="Consolas"/>
                <a:cs typeface="Consolas"/>
                <a:sym typeface="Consolas"/>
              </a:rPr>
              <a:t>	print(sess.run(x))</a:t>
            </a:r>
            <a:endParaRPr sz="1400">
              <a:solidFill>
                <a:schemeClr val="dk1"/>
              </a:solidFill>
              <a:latin typeface="Consolas"/>
              <a:ea typeface="Consolas"/>
              <a:cs typeface="Consolas"/>
              <a:sym typeface="Consolas"/>
            </a:endParaRPr>
          </a:p>
          <a:p>
            <a:pPr indent="0" lvl="0" marL="0" rtl="0" algn="l">
              <a:spcBef>
                <a:spcPts val="1600"/>
              </a:spcBef>
              <a:spcAft>
                <a:spcPts val="1600"/>
              </a:spcAft>
              <a:buNone/>
            </a:pPr>
            <a:r>
              <a:t/>
            </a:r>
            <a:endParaRPr sz="1400">
              <a:solidFill>
                <a:srgbClr val="FFFFFF"/>
              </a:solidFill>
              <a:latin typeface="Consolas"/>
              <a:ea typeface="Consolas"/>
              <a:cs typeface="Consolas"/>
              <a:sym typeface="Consolas"/>
            </a:endParaRPr>
          </a:p>
        </p:txBody>
      </p:sp>
      <p:sp>
        <p:nvSpPr>
          <p:cNvPr id="128" name="Google Shape;12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29" name="Google Shape;12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9"/>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Consolas"/>
                <a:ea typeface="Consolas"/>
                <a:cs typeface="Consolas"/>
                <a:sym typeface="Consolas"/>
              </a:rPr>
              <a:t>Warning?</a:t>
            </a:r>
            <a:endParaRPr b="1" sz="1800">
              <a:solidFill>
                <a:srgbClr val="FFFFFF"/>
              </a:solidFill>
              <a:latin typeface="Consolas"/>
              <a:ea typeface="Consolas"/>
              <a:cs typeface="Consolas"/>
              <a:sym typeface="Consolas"/>
            </a:endParaRPr>
          </a:p>
          <a:p>
            <a:pPr indent="0" lvl="0" marL="0" rtl="0" algn="l">
              <a:spcBef>
                <a:spcPts val="0"/>
              </a:spcBef>
              <a:spcAft>
                <a:spcPts val="0"/>
              </a:spcAft>
              <a:buNone/>
            </a:pPr>
            <a:r>
              <a:rPr lang="en">
                <a:solidFill>
                  <a:srgbClr val="FFFFFF"/>
                </a:solidFill>
                <a:latin typeface="Consolas"/>
                <a:ea typeface="Consolas"/>
                <a:cs typeface="Consolas"/>
                <a:sym typeface="Consolas"/>
              </a:rPr>
              <a:t>The TensorFlow library wasn't compiled to use SSE4.1 instructions, but these are available on your machine and could speed up CPU computations.</a:t>
            </a:r>
            <a:endParaRPr>
              <a:solidFill>
                <a:srgbClr val="FFFFFF"/>
              </a:solidFill>
              <a:latin typeface="Consolas"/>
              <a:ea typeface="Consolas"/>
              <a:cs typeface="Consolas"/>
              <a:sym typeface="Consolas"/>
            </a:endParaRPr>
          </a:p>
          <a:p>
            <a:pPr indent="0" lvl="0" marL="0" rtl="0" algn="l">
              <a:spcBef>
                <a:spcPts val="0"/>
              </a:spcBef>
              <a:spcAft>
                <a:spcPts val="0"/>
              </a:spcAft>
              <a:buNone/>
            </a:pPr>
            <a:r>
              <a:t/>
            </a:r>
            <a:endParaRPr>
              <a:solidFill>
                <a:srgbClr val="FFFFFF"/>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Variables</a:t>
            </a:r>
            <a:endParaRPr b="1">
              <a:latin typeface="Georgia"/>
              <a:ea typeface="Georgia"/>
              <a:cs typeface="Georgia"/>
              <a:sym typeface="Georgia"/>
            </a:endParaRPr>
          </a:p>
        </p:txBody>
      </p:sp>
      <p:sp>
        <p:nvSpPr>
          <p:cNvPr id="465" name="Google Shape;465;p7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variables with tf.Variable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s = tf.Variable(2, name="scalar")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 = tf.Variable([[0, 1], [2, 3]], name="matrix")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p:txBody>
      </p:sp>
      <p:sp>
        <p:nvSpPr>
          <p:cNvPr id="466" name="Google Shape;466;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74"/>
          <p:cNvSpPr txBox="1"/>
          <p:nvPr/>
        </p:nvSpPr>
        <p:spPr>
          <a:xfrm>
            <a:off x="5184150" y="1285725"/>
            <a:ext cx="3959700" cy="8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FFFFFF"/>
                </a:solidFill>
                <a:latin typeface="Times New Roman"/>
                <a:ea typeface="Times New Roman"/>
                <a:cs typeface="Times New Roman"/>
                <a:sym typeface="Times New Roman"/>
              </a:rPr>
              <a:t>tf.constant is an op</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tf.Variable is a class with many ops</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FFFFFF"/>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73" name="Google Shape;473;p7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rgbClr val="FFFFFF"/>
              </a:solidFill>
              <a:latin typeface="Consolas"/>
              <a:ea typeface="Consolas"/>
              <a:cs typeface="Consolas"/>
              <a:sym typeface="Consolas"/>
            </a:endParaRPr>
          </a:p>
        </p:txBody>
      </p:sp>
      <p:sp>
        <p:nvSpPr>
          <p:cNvPr id="474" name="Google Shape;474;p75"/>
          <p:cNvSpPr txBox="1"/>
          <p:nvPr/>
        </p:nvSpPr>
        <p:spPr>
          <a:xfrm>
            <a:off x="370525" y="2521225"/>
            <a:ext cx="3147300" cy="204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FFFFFF"/>
                </a:solidFill>
                <a:latin typeface="Times New Roman"/>
                <a:ea typeface="Times New Roman"/>
                <a:cs typeface="Times New Roman"/>
                <a:sym typeface="Times New Roman"/>
              </a:rPr>
              <a:t>tf.Variable holds several ops:</a:t>
            </a:r>
            <a:endParaRPr b="1" sz="16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x = tf.Variable(...)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x.initializer # init op</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x.value() # read op</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x.assign(...) # write op</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x.assign_add(...) # and more</a:t>
            </a:r>
            <a:endParaRPr sz="1200">
              <a:solidFill>
                <a:srgbClr val="FFFFFF"/>
              </a:solidFill>
              <a:latin typeface="Consolas"/>
              <a:ea typeface="Consolas"/>
              <a:cs typeface="Consolas"/>
              <a:sym typeface="Consolas"/>
            </a:endParaRPr>
          </a:p>
        </p:txBody>
      </p:sp>
      <p:sp>
        <p:nvSpPr>
          <p:cNvPr id="475" name="Google Shape;475;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 class</a:t>
            </a:r>
            <a:endParaRPr b="1">
              <a:latin typeface="Georgia"/>
              <a:ea typeface="Georgia"/>
              <a:cs typeface="Georgia"/>
              <a:sym typeface="Georgia"/>
            </a:endParaRPr>
          </a:p>
        </p:txBody>
      </p:sp>
      <p:sp>
        <p:nvSpPr>
          <p:cNvPr id="481" name="Google Shape;481;p7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Consolas"/>
                <a:ea typeface="Consolas"/>
                <a:cs typeface="Consolas"/>
                <a:sym typeface="Consolas"/>
              </a:rPr>
              <a:t># create variables with tf.get_variable</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s = tf.get_variable("scalar", initializer=tf.constant(2))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 = tf.get_variable("matrix", initializer=tf.constant([[0, 1], [2, 3]]))</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 = tf.get_variable("big_matrix", shape=(784, 10), initializer=tf.zeros_initializer())</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print(sess.run(W))   &gt;&gt; </a:t>
            </a:r>
            <a:r>
              <a:rPr lang="en" sz="1400">
                <a:solidFill>
                  <a:srgbClr val="FF0000"/>
                </a:solidFill>
                <a:latin typeface="Times New Roman"/>
                <a:ea typeface="Times New Roman"/>
                <a:cs typeface="Times New Roman"/>
                <a:sym typeface="Times New Roman"/>
              </a:rPr>
              <a:t>FailedPreconditionError: Attempting to use uninitialized value Variable</a:t>
            </a:r>
            <a:endParaRPr sz="1200">
              <a:solidFill>
                <a:srgbClr val="FF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Consolas"/>
              <a:ea typeface="Consolas"/>
              <a:cs typeface="Consolas"/>
              <a:sym typeface="Consolas"/>
            </a:endParaRPr>
          </a:p>
        </p:txBody>
      </p:sp>
      <p:sp>
        <p:nvSpPr>
          <p:cNvPr id="482" name="Google Shape;482;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Google Shape;48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88" name="Google Shape;488;p7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489" name="Google Shape;489;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0" name="Google Shape;490;p77"/>
          <p:cNvSpPr txBox="1"/>
          <p:nvPr/>
        </p:nvSpPr>
        <p:spPr>
          <a:xfrm>
            <a:off x="4562575" y="2758225"/>
            <a:ext cx="3503100" cy="57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Initializer is an op. You need to execute it within the context of a session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496" name="Google Shape;496;p7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The easiest way is initializing all variables at once:</a:t>
            </a:r>
            <a:endParaRPr sz="1100">
              <a:solidFill>
                <a:schemeClr val="dk1"/>
              </a:solidFill>
              <a:latin typeface="Georgia"/>
              <a:ea typeface="Georgia"/>
              <a:cs typeface="Georgia"/>
              <a:sym typeface="Georgia"/>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sess.run(tf.global_variables_initializer())</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Initialize only a subset of variables: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with tf.Session() as sess:</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sess.run(tf.variables_initializer([a, b]))</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latin typeface="Georgia"/>
              <a:ea typeface="Georgia"/>
              <a:cs typeface="Georgia"/>
              <a:sym typeface="Georgia"/>
            </a:endParaRPr>
          </a:p>
        </p:txBody>
      </p:sp>
      <p:sp>
        <p:nvSpPr>
          <p:cNvPr id="497" name="Google Shape;497;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1" name="Shape 501"/>
        <p:cNvGrpSpPr/>
        <p:nvPr/>
      </p:nvGrpSpPr>
      <p:grpSpPr>
        <a:xfrm>
          <a:off x="0" y="0"/>
          <a:ext cx="0" cy="0"/>
          <a:chOff x="0" y="0"/>
          <a:chExt cx="0" cy="0"/>
        </a:xfrm>
      </p:grpSpPr>
      <p:sp>
        <p:nvSpPr>
          <p:cNvPr id="502" name="Google Shape;502;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have to </a:t>
            </a:r>
            <a:r>
              <a:rPr b="1" lang="en" u="sng">
                <a:latin typeface="Georgia"/>
                <a:ea typeface="Georgia"/>
                <a:cs typeface="Georgia"/>
                <a:sym typeface="Georgia"/>
              </a:rPr>
              <a:t>initialize</a:t>
            </a:r>
            <a:r>
              <a:rPr b="1" lang="en">
                <a:latin typeface="Georgia"/>
                <a:ea typeface="Georgia"/>
                <a:cs typeface="Georgia"/>
                <a:sym typeface="Georgia"/>
              </a:rPr>
              <a:t> your variables</a:t>
            </a:r>
            <a:endParaRPr b="1">
              <a:latin typeface="Georgia"/>
              <a:ea typeface="Georgia"/>
              <a:cs typeface="Georgia"/>
              <a:sym typeface="Georgia"/>
            </a:endParaRPr>
          </a:p>
        </p:txBody>
      </p:sp>
      <p:sp>
        <p:nvSpPr>
          <p:cNvPr id="503" name="Google Shape;503;p7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The easiest way is initializing all variables at once:</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tf.global_variables_initializer()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Initialize only a subset of variables: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tf.variables_initializer([a, b])</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rPr lang="en" sz="1400">
                <a:latin typeface="Georgia"/>
                <a:ea typeface="Georgia"/>
                <a:cs typeface="Georgia"/>
                <a:sym typeface="Georgia"/>
              </a:rPr>
              <a:t>Initialize a single variable</a:t>
            </a:r>
            <a:endParaRPr sz="1400">
              <a:solidFill>
                <a:srgbClr val="FFFFFF"/>
              </a:solidFill>
              <a:latin typeface="Georgia"/>
              <a:ea typeface="Georgia"/>
              <a:cs typeface="Georgia"/>
              <a:sym typeface="Georgia"/>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tf.Variable(tf.zeros([784,10]))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sess.run(W.initializer)</a:t>
            </a:r>
            <a:endParaRPr sz="1400">
              <a:solidFill>
                <a:srgbClr val="FFFFFF"/>
              </a:solidFill>
              <a:latin typeface="Georgia"/>
              <a:ea typeface="Georgia"/>
              <a:cs typeface="Georgia"/>
              <a:sym typeface="Georgia"/>
            </a:endParaRPr>
          </a:p>
        </p:txBody>
      </p:sp>
      <p:sp>
        <p:nvSpPr>
          <p:cNvPr id="504" name="Google Shape;504;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8" name="Shape 508"/>
        <p:cNvGrpSpPr/>
        <p:nvPr/>
      </p:nvGrpSpPr>
      <p:grpSpPr>
        <a:xfrm>
          <a:off x="0" y="0"/>
          <a:ext cx="0" cy="0"/>
          <a:chOff x="0" y="0"/>
          <a:chExt cx="0" cy="0"/>
        </a:xfrm>
      </p:grpSpPr>
      <p:sp>
        <p:nvSpPr>
          <p:cNvPr id="509" name="Google Shape;509;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0" name="Google Shape;510;p8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print(W)</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&gt;&gt; Tensor("Variable/read:0", shape=(700, 10), dtype=float32)</a:t>
            </a:r>
            <a:endParaRPr sz="1200">
              <a:solidFill>
                <a:srgbClr val="FFFFFF"/>
              </a:solidFill>
              <a:latin typeface="Consolas"/>
              <a:ea typeface="Consolas"/>
              <a:cs typeface="Consolas"/>
              <a:sym typeface="Consolas"/>
            </a:endParaRPr>
          </a:p>
        </p:txBody>
      </p:sp>
      <p:sp>
        <p:nvSpPr>
          <p:cNvPr id="511" name="Google Shape;511;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Eval() a variable</a:t>
            </a:r>
            <a:endParaRPr b="1">
              <a:latin typeface="Georgia"/>
              <a:ea typeface="Georgia"/>
              <a:cs typeface="Georgia"/>
              <a:sym typeface="Georgia"/>
            </a:endParaRPr>
          </a:p>
        </p:txBody>
      </p:sp>
      <p:sp>
        <p:nvSpPr>
          <p:cNvPr id="517" name="Google Shape;517;p8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W is a random 700 x 100 variable object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 = tf.Variable(tf.truncated_normal([700, 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sess.run(W.initializer)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print(</a:t>
            </a:r>
            <a:r>
              <a:rPr lang="en" sz="1200">
                <a:solidFill>
                  <a:srgbClr val="FFFFFF"/>
                </a:solidFill>
                <a:highlight>
                  <a:schemeClr val="accent3"/>
                </a:highlight>
                <a:latin typeface="Consolas"/>
                <a:ea typeface="Consolas"/>
                <a:cs typeface="Consolas"/>
                <a:sym typeface="Consolas"/>
              </a:rPr>
              <a:t>W.eval()</a:t>
            </a:r>
            <a:r>
              <a:rPr b="1" lang="en" sz="1200">
                <a:solidFill>
                  <a:srgbClr val="FFFFFF"/>
                </a:solidFill>
                <a:latin typeface="Consolas"/>
                <a:ea typeface="Consolas"/>
                <a:cs typeface="Consolas"/>
                <a:sym typeface="Consolas"/>
              </a:rPr>
              <a:t>)				# Similar to print(sess.run(W))</a:t>
            </a:r>
            <a:endParaRPr b="1"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&gt;&gt; </a:t>
            </a:r>
            <a:r>
              <a:rPr lang="en" sz="1100">
                <a:solidFill>
                  <a:srgbClr val="FFFFFF"/>
                </a:solidFill>
                <a:latin typeface="Consolas"/>
                <a:ea typeface="Consolas"/>
                <a:cs typeface="Consolas"/>
                <a:sym typeface="Consolas"/>
              </a:rPr>
              <a:t>[[-0.76781619 -0.67020458  1.15333688 ..., -0.98434633 -1.25692499</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-0.90904623]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[-0.36763489 -0.65037876 -1.52936983 ...,  0.19320194 -0.38379928</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0.44387451]</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[ 0.12510735 -0.82649058  0.4321366  ..., -0.3816964   0.70466036</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1.33211911]</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[ 0.9203397  -0.99590844  0.76853162 ..., -0.74290705  0.37568584</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0.64072722]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[-0.12753558  0.52571583  1.03265858 ...,  0.59978199 -0.91293705</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-0.02646019]</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[ 0.19076447 -0.62968266 -1.97970271 ..., -1.48389161  0.68170643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1.46369624]]</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p:txBody>
      </p:sp>
      <p:sp>
        <p:nvSpPr>
          <p:cNvPr id="518" name="Google Shape;518;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Google Shape;523;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24" name="Google Shape;524;p8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W.assign(100)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sess.run(W.initializer)</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print(W.eval()) 				# &gt;&gt; ????</a:t>
            </a:r>
            <a:endParaRPr sz="1400">
              <a:solidFill>
                <a:srgbClr val="FFFFFF"/>
              </a:solidFill>
              <a:latin typeface="Georgia"/>
              <a:ea typeface="Georgia"/>
              <a:cs typeface="Georgia"/>
              <a:sym typeface="Georgia"/>
            </a:endParaRPr>
          </a:p>
        </p:txBody>
      </p:sp>
      <p:sp>
        <p:nvSpPr>
          <p:cNvPr id="525" name="Google Shape;525;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Google Shape;530;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1" name="Google Shape;531;p83"/>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32" name="Google Shape;532;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3" name="Google Shape;533;p83"/>
          <p:cNvSpPr txBox="1"/>
          <p:nvPr/>
        </p:nvSpPr>
        <p:spPr>
          <a:xfrm>
            <a:off x="4637100" y="3592450"/>
            <a:ext cx="32745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FFFFFF"/>
                </a:solidFill>
                <a:latin typeface="Times New Roman"/>
                <a:ea typeface="Times New Roman"/>
                <a:cs typeface="Times New Roman"/>
                <a:sym typeface="Times New Roman"/>
              </a:rPr>
              <a:t>Ugh, why?</a:t>
            </a:r>
            <a:endParaRPr sz="16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30"/>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import os</a:t>
            </a:r>
            <a:br>
              <a:rPr lang="en" sz="1400">
                <a:solidFill>
                  <a:srgbClr val="FFFFFF"/>
                </a:solidFill>
                <a:highlight>
                  <a:schemeClr val="accent3"/>
                </a:highlight>
                <a:latin typeface="Consolas"/>
                <a:ea typeface="Consolas"/>
                <a:cs typeface="Consolas"/>
                <a:sym typeface="Consolas"/>
              </a:rPr>
            </a:br>
            <a:r>
              <a:rPr lang="en" sz="1400">
                <a:solidFill>
                  <a:srgbClr val="FFFFFF"/>
                </a:solidFill>
                <a:highlight>
                  <a:schemeClr val="accent3"/>
                </a:highlight>
                <a:latin typeface="Consolas"/>
                <a:ea typeface="Consolas"/>
                <a:cs typeface="Consolas"/>
                <a:sym typeface="Consolas"/>
              </a:rPr>
              <a:t>os.environ['TF_CPP_MIN_LOG_LEVEL']='2'</a:t>
            </a:r>
            <a:br>
              <a:rPr lang="en" sz="1400">
                <a:solidFill>
                  <a:srgbClr val="FFFFFF"/>
                </a:solidFill>
                <a:highlight>
                  <a:schemeClr val="accent3"/>
                </a:highlight>
                <a:latin typeface="Consolas"/>
                <a:ea typeface="Consolas"/>
                <a:cs typeface="Consolas"/>
                <a:sym typeface="Consolas"/>
              </a:rPr>
            </a:br>
            <a:r>
              <a:rPr lang="en" sz="1400">
                <a:solidFill>
                  <a:srgbClr val="FFFFFF"/>
                </a:solidFill>
                <a:latin typeface="Consolas"/>
                <a:ea typeface="Consolas"/>
                <a:cs typeface="Consolas"/>
                <a:sym typeface="Consolas"/>
              </a:rPr>
              <a:t>import tensorflow as tf</a:t>
            </a:r>
            <a:br>
              <a:rPr lang="en" sz="1400">
                <a:solidFill>
                  <a:srgbClr val="FFFFFF"/>
                </a:solidFill>
                <a:latin typeface="Consolas"/>
                <a:ea typeface="Consolas"/>
                <a:cs typeface="Consolas"/>
                <a:sym typeface="Consolas"/>
              </a:rPr>
            </a:b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a = tf.constant(2)</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b = tf.constant(3)</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x = tf.add(a, b)</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print(sess.run(x))</a:t>
            </a:r>
            <a:endParaRPr sz="1400">
              <a:solidFill>
                <a:srgbClr val="FFFFFF"/>
              </a:solidFill>
              <a:latin typeface="Consolas"/>
              <a:ea typeface="Consolas"/>
              <a:cs typeface="Consolas"/>
              <a:sym typeface="Consolas"/>
            </a:endParaRPr>
          </a:p>
        </p:txBody>
      </p:sp>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first TensorFlow program</a:t>
            </a:r>
            <a:endParaRPr b="1">
              <a:latin typeface="Georgia"/>
              <a:ea typeface="Georgia"/>
              <a:cs typeface="Georgia"/>
              <a:sym typeface="Georgia"/>
            </a:endParaRPr>
          </a:p>
        </p:txBody>
      </p:sp>
      <p:sp>
        <p:nvSpPr>
          <p:cNvPr id="137" name="Google Shape;13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30"/>
          <p:cNvSpPr txBox="1"/>
          <p:nvPr/>
        </p:nvSpPr>
        <p:spPr>
          <a:xfrm>
            <a:off x="4706500" y="1945050"/>
            <a:ext cx="3765900" cy="15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FF"/>
                </a:solidFill>
                <a:latin typeface="Consolas"/>
                <a:ea typeface="Consolas"/>
                <a:cs typeface="Consolas"/>
                <a:sym typeface="Consolas"/>
              </a:rPr>
              <a:t>No more warning</a:t>
            </a:r>
            <a:endParaRPr>
              <a:solidFill>
                <a:srgbClr val="FFFFFF"/>
              </a:solidFill>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7" name="Shape 537"/>
        <p:cNvGrpSpPr/>
        <p:nvPr/>
      </p:nvGrpSpPr>
      <p:grpSpPr>
        <a:xfrm>
          <a:off x="0" y="0"/>
          <a:ext cx="0" cy="0"/>
          <a:chOff x="0" y="0"/>
          <a:chExt cx="0" cy="0"/>
        </a:xfrm>
      </p:grpSpPr>
      <p:sp>
        <p:nvSpPr>
          <p:cNvPr id="538" name="Google Shape;538;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39" name="Google Shape;539;p84"/>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lgn="l">
              <a:spcBef>
                <a:spcPts val="0"/>
              </a:spcBef>
              <a:spcAft>
                <a:spcPts val="1600"/>
              </a:spcAft>
              <a:buNone/>
            </a:pPr>
            <a:r>
              <a:t/>
            </a:r>
            <a:endParaRPr sz="1400">
              <a:solidFill>
                <a:srgbClr val="FFFFFF"/>
              </a:solidFill>
              <a:latin typeface="Consolas"/>
              <a:ea typeface="Consolas"/>
              <a:cs typeface="Consolas"/>
              <a:sym typeface="Consolas"/>
            </a:endParaRPr>
          </a:p>
        </p:txBody>
      </p:sp>
      <p:sp>
        <p:nvSpPr>
          <p:cNvPr id="540" name="Google Shape;540;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1" name="Google Shape;541;p84"/>
          <p:cNvSpPr txBox="1"/>
          <p:nvPr/>
        </p:nvSpPr>
        <p:spPr>
          <a:xfrm>
            <a:off x="4870900" y="3246825"/>
            <a:ext cx="3274500" cy="10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W.assign(100) creates an assign op.</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That op needs to be executed in a session to take effect.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47" name="Google Shape;547;p8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latin typeface="Consolas"/>
                <a:ea typeface="Consolas"/>
                <a:cs typeface="Consolas"/>
                <a:sym typeface="Consolas"/>
              </a:rPr>
              <a:t>W = tf.Variable(10)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W.assign(100)</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with tf.Session() as sess:</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sess.run(W.initializer)</a:t>
            </a:r>
            <a:endParaRPr sz="1400">
              <a:solidFill>
                <a:schemeClr val="dk1"/>
              </a:solidFill>
              <a:latin typeface="Consolas"/>
              <a:ea typeface="Consolas"/>
              <a:cs typeface="Consolas"/>
              <a:sym typeface="Consolas"/>
            </a:endParaRPr>
          </a:p>
          <a:p>
            <a:pPr indent="0" lvl="0" marL="0" rtl="0" algn="l">
              <a:spcBef>
                <a:spcPts val="0"/>
              </a:spcBef>
              <a:spcAft>
                <a:spcPts val="0"/>
              </a:spcAft>
              <a:buNone/>
            </a:pPr>
            <a:r>
              <a:rPr lang="en" sz="1400">
                <a:solidFill>
                  <a:schemeClr val="dk1"/>
                </a:solidFill>
                <a:latin typeface="Consolas"/>
                <a:ea typeface="Consolas"/>
                <a:cs typeface="Consolas"/>
                <a:sym typeface="Consolas"/>
              </a:rPr>
              <a:t>	print(W.eval()) 				# &gt;&gt; 10</a:t>
            </a:r>
            <a:endParaRPr sz="1400">
              <a:solidFill>
                <a:schemeClr val="dk1"/>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assign_op = W.assign(100)</a:t>
            </a:r>
            <a:endParaRPr sz="14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457200" lvl="0" marL="0" rtl="0" algn="l">
              <a:spcBef>
                <a:spcPts val="0"/>
              </a:spcBef>
              <a:spcAft>
                <a:spcPts val="0"/>
              </a:spcAft>
              <a:buNone/>
            </a:pPr>
            <a:r>
              <a:rPr lang="en" sz="1400">
                <a:solidFill>
                  <a:srgbClr val="FFFFFF"/>
                </a:solidFill>
                <a:latin typeface="Consolas"/>
                <a:ea typeface="Consolas"/>
                <a:cs typeface="Consolas"/>
                <a:sym typeface="Consolas"/>
              </a:rPr>
              <a:t>sess.run(W.initializer)</a:t>
            </a:r>
            <a:endParaRPr sz="1400">
              <a:solidFill>
                <a:srgbClr val="FFFFFF"/>
              </a:solidFill>
              <a:latin typeface="Consolas"/>
              <a:ea typeface="Consolas"/>
              <a:cs typeface="Consolas"/>
              <a:sym typeface="Consolas"/>
            </a:endParaRPr>
          </a:p>
          <a:p>
            <a:pPr indent="457200" lvl="0" marL="0" rtl="0" algn="l">
              <a:spcBef>
                <a:spcPts val="0"/>
              </a:spcBef>
              <a:spcAft>
                <a:spcPts val="0"/>
              </a:spcAft>
              <a:buNone/>
            </a:pPr>
            <a:r>
              <a:rPr lang="en" sz="1400">
                <a:solidFill>
                  <a:srgbClr val="FFFFFF"/>
                </a:solidFill>
                <a:highlight>
                  <a:schemeClr val="accent3"/>
                </a:highlight>
                <a:latin typeface="Consolas"/>
                <a:ea typeface="Consolas"/>
                <a:cs typeface="Consolas"/>
                <a:sym typeface="Consolas"/>
              </a:rPr>
              <a:t>sess.run(assign_op)</a:t>
            </a:r>
            <a:endParaRPr sz="1400">
              <a:solidFill>
                <a:srgbClr val="FFFFFF"/>
              </a:solidFill>
              <a:highlight>
                <a:schemeClr val="accent3"/>
              </a:highlight>
              <a:latin typeface="Consolas"/>
              <a:ea typeface="Consolas"/>
              <a:cs typeface="Consolas"/>
              <a:sym typeface="Consolas"/>
            </a:endParaRPr>
          </a:p>
          <a:p>
            <a:pPr indent="457200" lvl="0" marL="0" rtl="0" algn="l">
              <a:spcBef>
                <a:spcPts val="0"/>
              </a:spcBef>
              <a:spcAft>
                <a:spcPts val="0"/>
              </a:spcAft>
              <a:buNone/>
            </a:pPr>
            <a:r>
              <a:rPr lang="en" sz="1400">
                <a:solidFill>
                  <a:srgbClr val="FFFFFF"/>
                </a:solidFill>
                <a:latin typeface="Consolas"/>
                <a:ea typeface="Consolas"/>
                <a:cs typeface="Consolas"/>
                <a:sym typeface="Consolas"/>
              </a:rPr>
              <a:t>print(W.eval()) 				# &gt;&gt; 100</a:t>
            </a:r>
            <a:endParaRPr sz="1400">
              <a:solidFill>
                <a:srgbClr val="FFFFFF"/>
              </a:solidFill>
              <a:latin typeface="Consolas"/>
              <a:ea typeface="Consolas"/>
              <a:cs typeface="Consolas"/>
              <a:sym typeface="Consolas"/>
            </a:endParaRPr>
          </a:p>
          <a:p>
            <a:pPr indent="0" lvl="0" marL="0" rtl="0" algn="l">
              <a:spcBef>
                <a:spcPts val="0"/>
              </a:spcBef>
              <a:spcAft>
                <a:spcPts val="1600"/>
              </a:spcAft>
              <a:buNone/>
            </a:pPr>
            <a:r>
              <a:t/>
            </a:r>
            <a:endParaRPr sz="1400">
              <a:solidFill>
                <a:srgbClr val="FFFFFF"/>
              </a:solidFill>
              <a:latin typeface="Georgia"/>
              <a:ea typeface="Georgia"/>
              <a:cs typeface="Georgia"/>
              <a:sym typeface="Georgia"/>
            </a:endParaRPr>
          </a:p>
        </p:txBody>
      </p:sp>
      <p:sp>
        <p:nvSpPr>
          <p:cNvPr id="548" name="Google Shape;548;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54" name="Google Shape;554;p8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what’s the value of my_var now?</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55" name="Google Shape;555;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9" name="Shape 559"/>
        <p:cNvGrpSpPr/>
        <p:nvPr/>
      </p:nvGrpSpPr>
      <p:grpSpPr>
        <a:xfrm>
          <a:off x="0" y="0"/>
          <a:ext cx="0" cy="0"/>
          <a:chOff x="0" y="0"/>
          <a:chExt cx="0" cy="0"/>
        </a:xfrm>
      </p:grpSpPr>
      <p:sp>
        <p:nvSpPr>
          <p:cNvPr id="560" name="Google Shape;560;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1" name="Google Shape;561;p8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my_var = tf.Variable(2, name="my_var")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my_var_times_two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my_var)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the value of my_var now is 4</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2" name="Google Shape;562;p8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6" name="Shape 566"/>
        <p:cNvGrpSpPr/>
        <p:nvPr/>
      </p:nvGrpSpPr>
      <p:grpSpPr>
        <a:xfrm>
          <a:off x="0" y="0"/>
          <a:ext cx="0" cy="0"/>
          <a:chOff x="0" y="0"/>
          <a:chExt cx="0" cy="0"/>
        </a:xfrm>
      </p:grpSpPr>
      <p:sp>
        <p:nvSpPr>
          <p:cNvPr id="567" name="Google Shape;567;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tf.Variable.assign()</a:t>
            </a:r>
            <a:endParaRPr b="1">
              <a:latin typeface="Georgia"/>
              <a:ea typeface="Georgia"/>
              <a:cs typeface="Georgia"/>
              <a:sym typeface="Georgia"/>
            </a:endParaRPr>
          </a:p>
        </p:txBody>
      </p:sp>
      <p:sp>
        <p:nvSpPr>
          <p:cNvPr id="568" name="Google Shape;568;p8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 create a variable whose original value is 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 = tf.Variable(2, name="my_var")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assign a * 2 to a and call that op a_times_two</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.assign(2 * </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my_var.initializer</a:t>
            </a: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a:t>
            </a:r>
            <a:r>
              <a:rPr lang="en" sz="1200">
                <a:solidFill>
                  <a:schemeClr val="dk1"/>
                </a:solidFill>
                <a:latin typeface="Consolas"/>
                <a:ea typeface="Consolas"/>
                <a:cs typeface="Consolas"/>
                <a:sym typeface="Consolas"/>
              </a:rPr>
              <a:t># &gt;&gt; the value of my_var now is 4</a:t>
            </a:r>
            <a:endParaRPr sz="1200">
              <a:solidFill>
                <a:schemeClr val="dk1"/>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	sess.run(my_var_times_two) 				# &gt;&gt; the value of my_var now is 8</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a:t>
            </a:r>
            <a:r>
              <a:rPr lang="en" sz="1200">
                <a:solidFill>
                  <a:schemeClr val="dk1"/>
                </a:solidFill>
                <a:latin typeface="Consolas"/>
                <a:ea typeface="Consolas"/>
                <a:cs typeface="Consolas"/>
                <a:sym typeface="Consolas"/>
              </a:rPr>
              <a:t>my_var</a:t>
            </a:r>
            <a:r>
              <a:rPr lang="en" sz="1200">
                <a:solidFill>
                  <a:srgbClr val="FFFFFF"/>
                </a:solidFill>
                <a:latin typeface="Consolas"/>
                <a:ea typeface="Consolas"/>
                <a:cs typeface="Consolas"/>
                <a:sym typeface="Consolas"/>
              </a:rPr>
              <a:t>_times_two) 				# &gt;&gt; </a:t>
            </a:r>
            <a:r>
              <a:rPr lang="en" sz="1200">
                <a:solidFill>
                  <a:schemeClr val="dk1"/>
                </a:solidFill>
                <a:latin typeface="Consolas"/>
                <a:ea typeface="Consolas"/>
                <a:cs typeface="Consolas"/>
                <a:sym typeface="Consolas"/>
              </a:rPr>
              <a:t>the value of my_var now is </a:t>
            </a:r>
            <a:r>
              <a:rPr lang="en" sz="1200">
                <a:solidFill>
                  <a:srgbClr val="FFFFFF"/>
                </a:solidFill>
                <a:latin typeface="Consolas"/>
                <a:ea typeface="Consolas"/>
                <a:cs typeface="Consolas"/>
                <a:sym typeface="Consolas"/>
              </a:rPr>
              <a:t>16</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0"/>
              </a:spcAft>
              <a:buNone/>
            </a:pPr>
            <a:r>
              <a:t/>
            </a:r>
            <a:endParaRPr sz="1400">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400">
              <a:solidFill>
                <a:srgbClr val="FFFFFF"/>
              </a:solidFill>
              <a:latin typeface="Georgia"/>
              <a:ea typeface="Georgia"/>
              <a:cs typeface="Georgia"/>
              <a:sym typeface="Georgia"/>
            </a:endParaRPr>
          </a:p>
        </p:txBody>
      </p:sp>
      <p:sp>
        <p:nvSpPr>
          <p:cNvPr id="569" name="Google Shape;569;p88"/>
          <p:cNvSpPr txBox="1"/>
          <p:nvPr/>
        </p:nvSpPr>
        <p:spPr>
          <a:xfrm>
            <a:off x="5112550" y="1776650"/>
            <a:ext cx="3274500" cy="68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It assign 2 *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 to my_var every time </a:t>
            </a:r>
            <a:r>
              <a:rPr lang="en" sz="1200">
                <a:solidFill>
                  <a:schemeClr val="dk1"/>
                </a:solidFill>
                <a:latin typeface="Consolas"/>
                <a:ea typeface="Consolas"/>
                <a:cs typeface="Consolas"/>
                <a:sym typeface="Consolas"/>
              </a:rPr>
              <a:t>my_var</a:t>
            </a:r>
            <a:r>
              <a:rPr lang="en">
                <a:solidFill>
                  <a:srgbClr val="FFFFFF"/>
                </a:solidFill>
                <a:latin typeface="Times New Roman"/>
                <a:ea typeface="Times New Roman"/>
                <a:cs typeface="Times New Roman"/>
                <a:sym typeface="Times New Roman"/>
              </a:rPr>
              <a:t>_times_two op is executed.</a:t>
            </a:r>
            <a:endParaRPr>
              <a:solidFill>
                <a:srgbClr val="FFFFFF"/>
              </a:solidFill>
              <a:latin typeface="Times New Roman"/>
              <a:ea typeface="Times New Roman"/>
              <a:cs typeface="Times New Roman"/>
              <a:sym typeface="Times New Roman"/>
            </a:endParaRPr>
          </a:p>
        </p:txBody>
      </p:sp>
      <p:sp>
        <p:nvSpPr>
          <p:cNvPr id="570" name="Google Shape;570;p8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8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assign_add() and assign_sub()</a:t>
            </a:r>
            <a:endParaRPr b="1">
              <a:latin typeface="Georgia"/>
              <a:ea typeface="Georgia"/>
              <a:cs typeface="Georgia"/>
              <a:sym typeface="Georgia"/>
            </a:endParaRPr>
          </a:p>
        </p:txBody>
      </p:sp>
      <p:sp>
        <p:nvSpPr>
          <p:cNvPr id="576" name="Google Shape;576;p8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Consolas"/>
                <a:ea typeface="Consolas"/>
                <a:cs typeface="Consolas"/>
                <a:sym typeface="Consolas"/>
              </a:rPr>
              <a:t>my_var = tf.Variable(10)</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With tf.Session() as sess:</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a:t>
            </a:r>
            <a:r>
              <a:rPr lang="en" sz="1400">
                <a:solidFill>
                  <a:schemeClr val="dk1"/>
                </a:solidFill>
                <a:latin typeface="Consolas"/>
                <a:ea typeface="Consolas"/>
                <a:cs typeface="Consolas"/>
                <a:sym typeface="Consolas"/>
              </a:rPr>
              <a:t>my_var</a:t>
            </a:r>
            <a:r>
              <a:rPr lang="en" sz="1400">
                <a:solidFill>
                  <a:srgbClr val="FFFFFF"/>
                </a:solidFill>
                <a:latin typeface="Consolas"/>
                <a:ea typeface="Consolas"/>
                <a:cs typeface="Consolas"/>
                <a:sym typeface="Consolas"/>
              </a:rPr>
              <a:t>.initializer)</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 increment by 10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sess.run(my_var.assign_add(10)) # &gt;&gt; 20</a:t>
            </a:r>
            <a:endParaRPr sz="1400">
              <a:solidFill>
                <a:srgbClr val="FFFFFF"/>
              </a:solidFill>
              <a:latin typeface="Consolas"/>
              <a:ea typeface="Consolas"/>
              <a:cs typeface="Consolas"/>
              <a:sym typeface="Consolas"/>
            </a:endParaRPr>
          </a:p>
          <a:p>
            <a:pPr indent="0" lvl="0" marL="457200" rtl="0" algn="l">
              <a:spcBef>
                <a:spcPts val="1600"/>
              </a:spcBef>
              <a:spcAft>
                <a:spcPts val="1600"/>
              </a:spcAft>
              <a:buNone/>
            </a:pPr>
            <a:r>
              <a:rPr lang="en" sz="1400">
                <a:solidFill>
                  <a:srgbClr val="FFFFFF"/>
                </a:solidFill>
                <a:latin typeface="Consolas"/>
                <a:ea typeface="Consolas"/>
                <a:cs typeface="Consolas"/>
                <a:sym typeface="Consolas"/>
              </a:rPr>
              <a:t># decrement by 2 </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sess.run(my_var.assign_sub(2)) # &gt;&gt; 18</a:t>
            </a:r>
            <a:endParaRPr sz="1400">
              <a:solidFill>
                <a:srgbClr val="FFFFFF"/>
              </a:solidFill>
              <a:latin typeface="Consolas"/>
              <a:ea typeface="Consolas"/>
              <a:cs typeface="Consolas"/>
              <a:sym typeface="Consolas"/>
            </a:endParaRPr>
          </a:p>
        </p:txBody>
      </p:sp>
      <p:sp>
        <p:nvSpPr>
          <p:cNvPr id="577" name="Google Shape;577;p8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9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83" name="Google Shape;583;p9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a:t>
            </a:r>
            <a:endParaRPr sz="1400">
              <a:solidFill>
                <a:srgbClr val="FFFFFF"/>
              </a:solidFill>
              <a:latin typeface="Consolas"/>
              <a:ea typeface="Consolas"/>
              <a:cs typeface="Consolas"/>
              <a:sym typeface="Consolas"/>
            </a:endParaRPr>
          </a:p>
        </p:txBody>
      </p:sp>
      <p:sp>
        <p:nvSpPr>
          <p:cNvPr id="584" name="Google Shape;584;p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9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0" name="Google Shape;590;p9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p:txBody>
      </p:sp>
      <p:sp>
        <p:nvSpPr>
          <p:cNvPr id="591" name="Google Shape;591;p9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92"/>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Each session maintains its own copy of variables</a:t>
            </a:r>
            <a:endParaRPr b="1">
              <a:latin typeface="Georgia"/>
              <a:ea typeface="Georgia"/>
              <a:cs typeface="Georgia"/>
              <a:sym typeface="Georgia"/>
            </a:endParaRPr>
          </a:p>
        </p:txBody>
      </p:sp>
      <p:sp>
        <p:nvSpPr>
          <p:cNvPr id="597" name="Google Shape;597;p92"/>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 = tf.Variable(10)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 = tf.Session()</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sess2.run(W.initializer)</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 		# &gt;&gt; 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print(sess2.run(W.assign_sub(2))) 		# &gt;&gt; 8</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print(sess1.run(W.assign_add(100))) 		# &gt;&gt; 120</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print(sess2.run(W.assign_sub(50))) 		# &gt;&gt; -42</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sess1.close()</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sess2.close()</a:t>
            </a:r>
            <a:endParaRPr sz="1400">
              <a:solidFill>
                <a:srgbClr val="FFFFFF"/>
              </a:solidFill>
              <a:latin typeface="Consolas"/>
              <a:ea typeface="Consolas"/>
              <a:cs typeface="Consolas"/>
              <a:sym typeface="Consolas"/>
            </a:endParaRPr>
          </a:p>
        </p:txBody>
      </p:sp>
      <p:sp>
        <p:nvSpPr>
          <p:cNvPr id="598" name="Google Shape;598;p9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Control Dependencies</a:t>
            </a:r>
            <a:endParaRPr b="1">
              <a:latin typeface="Georgia"/>
              <a:ea typeface="Georgia"/>
              <a:cs typeface="Georgia"/>
              <a:sym typeface="Georgia"/>
            </a:endParaRPr>
          </a:p>
        </p:txBody>
      </p:sp>
      <p:sp>
        <p:nvSpPr>
          <p:cNvPr id="604" name="Google Shape;604;p9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tf.Graph.control_dependencies(control_inputs)</a:t>
            </a:r>
            <a:endParaRPr>
              <a:solidFill>
                <a:srgbClr val="FFFFFF"/>
              </a:solidFill>
              <a:latin typeface="Consolas"/>
              <a:ea typeface="Consolas"/>
              <a:cs typeface="Consolas"/>
              <a:sym typeface="Consolas"/>
            </a:endParaRPr>
          </a:p>
          <a:p>
            <a:pPr indent="0" lvl="0" marL="0" rtl="0" algn="l">
              <a:spcBef>
                <a:spcPts val="1600"/>
              </a:spcBef>
              <a:spcAft>
                <a:spcPts val="0"/>
              </a:spcAft>
              <a:buNone/>
            </a:pPr>
            <a:r>
              <a:rPr lang="en">
                <a:latin typeface="Georgia"/>
                <a:ea typeface="Georgia"/>
                <a:cs typeface="Georgia"/>
                <a:sym typeface="Georgia"/>
              </a:rPr>
              <a:t># defines which ops should be run first</a:t>
            </a:r>
            <a:endParaRPr>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 your graph g have 5 ops: a, b, c, d, e</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g</a:t>
            </a:r>
            <a:r>
              <a:rPr lang="en" sz="1200">
                <a:solidFill>
                  <a:srgbClr val="FFFFFF"/>
                </a:solidFill>
                <a:latin typeface="Consolas"/>
                <a:ea typeface="Consolas"/>
                <a:cs typeface="Consolas"/>
                <a:sym typeface="Consolas"/>
              </a:rPr>
              <a:t> = tf.get_default_graph()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g.control_dependencies([a, b, c]):</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 'd' and 'e' will only run after 'a', 'b', and 'c' have executed.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d =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e =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p:txBody>
      </p:sp>
      <p:sp>
        <p:nvSpPr>
          <p:cNvPr id="605" name="Google Shape;605;p9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1"/>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Consolas"/>
                <a:ea typeface="Consolas"/>
                <a:cs typeface="Consolas"/>
                <a:sym typeface="Consolas"/>
              </a:rPr>
              <a:t>import tensorflow as tf</a:t>
            </a:r>
            <a:endParaRPr sz="1200">
              <a:solidFill>
                <a:srgbClr val="FFFFFF"/>
              </a:solidFill>
              <a:latin typeface="Consolas"/>
              <a:ea typeface="Consolas"/>
              <a:cs typeface="Consolas"/>
              <a:sym typeface="Consolas"/>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a = tf.constant(2)</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b = tf.constant(3)</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x = tf.add(a, b)</a:t>
            </a:r>
            <a:endParaRPr sz="1200">
              <a:solidFill>
                <a:srgbClr val="FFFFFF"/>
              </a:solidFill>
              <a:latin typeface="Consolas"/>
              <a:ea typeface="Consolas"/>
              <a:cs typeface="Consolas"/>
              <a:sym typeface="Consolas"/>
            </a:endParaRPr>
          </a:p>
          <a:p>
            <a:pPr indent="0" lvl="0" marL="0" rtl="0" algn="l">
              <a:spcBef>
                <a:spcPts val="1600"/>
              </a:spcBef>
              <a:spcAft>
                <a:spcPts val="1600"/>
              </a:spcAft>
              <a:buNone/>
            </a:pPr>
            <a:r>
              <a:rPr lang="en" sz="1200">
                <a:solidFill>
                  <a:schemeClr val="dk1"/>
                </a:solidFill>
                <a:highlight>
                  <a:schemeClr val="accent3"/>
                </a:highlight>
                <a:latin typeface="Consolas"/>
                <a:ea typeface="Consolas"/>
                <a:cs typeface="Consolas"/>
                <a:sym typeface="Consolas"/>
              </a:rPr>
              <a:t>writer = tf.summary.FileWriter('./graphs', tf.get_default_graph())</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with tf.Session() as sess:</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 w</a:t>
            </a:r>
            <a:r>
              <a:rPr lang="en" sz="1200">
                <a:solidFill>
                  <a:schemeClr val="dk1"/>
                </a:solidFill>
                <a:highlight>
                  <a:schemeClr val="accent3"/>
                </a:highlight>
                <a:latin typeface="Consolas"/>
                <a:ea typeface="Consolas"/>
                <a:cs typeface="Consolas"/>
                <a:sym typeface="Consolas"/>
              </a:rPr>
              <a:t>riter = tf.summary.FileWriter('./graphs', sess.graph) </a:t>
            </a:r>
            <a:br>
              <a:rPr lang="en" sz="1200">
                <a:solidFill>
                  <a:srgbClr val="FFFFFF"/>
                </a:solidFill>
                <a:highlight>
                  <a:schemeClr val="accent3"/>
                </a:highlight>
                <a:latin typeface="Consolas"/>
                <a:ea typeface="Consolas"/>
                <a:cs typeface="Consolas"/>
                <a:sym typeface="Consolas"/>
              </a:rPr>
            </a:br>
            <a:r>
              <a:rPr lang="en" sz="1200">
                <a:solidFill>
                  <a:srgbClr val="FFFFFF"/>
                </a:solidFill>
                <a:highlight>
                  <a:schemeClr val="accent3"/>
                </a:highlight>
                <a:latin typeface="Consolas"/>
                <a:ea typeface="Consolas"/>
                <a:cs typeface="Consolas"/>
                <a:sym typeface="Consolas"/>
              </a:rPr>
              <a:t>	</a:t>
            </a:r>
            <a:r>
              <a:rPr lang="en" sz="1200">
                <a:solidFill>
                  <a:srgbClr val="FFFFFF"/>
                </a:solidFill>
                <a:latin typeface="Consolas"/>
                <a:ea typeface="Consolas"/>
                <a:cs typeface="Consolas"/>
                <a:sym typeface="Consolas"/>
              </a:rPr>
              <a:t>print(sess.run(x))</a:t>
            </a:r>
            <a:br>
              <a:rPr lang="en" sz="1200">
                <a:solidFill>
                  <a:srgbClr val="FFFFFF"/>
                </a:solidFill>
                <a:latin typeface="Consolas"/>
                <a:ea typeface="Consolas"/>
                <a:cs typeface="Consolas"/>
                <a:sym typeface="Consolas"/>
              </a:rPr>
            </a:br>
            <a:r>
              <a:rPr lang="en" sz="1200">
                <a:solidFill>
                  <a:srgbClr val="FFFFFF"/>
                </a:solidFill>
                <a:latin typeface="Consolas"/>
                <a:ea typeface="Consolas"/>
                <a:cs typeface="Consolas"/>
                <a:sym typeface="Consolas"/>
              </a:rPr>
              <a:t>writer.close() # close the writer when you’re done using it</a:t>
            </a:r>
            <a:endParaRPr sz="1200">
              <a:solidFill>
                <a:srgbClr val="FFFFFF"/>
              </a:solidFill>
              <a:latin typeface="Consolas"/>
              <a:ea typeface="Consolas"/>
              <a:cs typeface="Consolas"/>
              <a:sym typeface="Consolas"/>
            </a:endParaRPr>
          </a:p>
        </p:txBody>
      </p:sp>
      <p:sp>
        <p:nvSpPr>
          <p:cNvPr id="144" name="Google Shape;14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Visualize it with TensorBoard</a:t>
            </a:r>
            <a:endParaRPr b="1">
              <a:latin typeface="Georgia"/>
              <a:ea typeface="Georgia"/>
              <a:cs typeface="Georgia"/>
              <a:sym typeface="Georgia"/>
            </a:endParaRPr>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nvSpPr>
        <p:spPr>
          <a:xfrm>
            <a:off x="5128500" y="1771000"/>
            <a:ext cx="35775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Create the summary writer after graph definition and before running your session</a:t>
            </a:r>
            <a:endParaRPr>
              <a:solidFill>
                <a:srgbClr val="FFFFFF"/>
              </a:solidFill>
              <a:latin typeface="Times New Roman"/>
              <a:ea typeface="Times New Roman"/>
              <a:cs typeface="Times New Roman"/>
              <a:sym typeface="Times New Roman"/>
            </a:endParaRPr>
          </a:p>
        </p:txBody>
      </p:sp>
      <p:sp>
        <p:nvSpPr>
          <p:cNvPr id="147" name="Google Shape;147;p31"/>
          <p:cNvSpPr txBox="1"/>
          <p:nvPr/>
        </p:nvSpPr>
        <p:spPr>
          <a:xfrm>
            <a:off x="5443650" y="3734675"/>
            <a:ext cx="35775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 ‘g</a:t>
            </a:r>
            <a:r>
              <a:rPr lang="en">
                <a:solidFill>
                  <a:srgbClr val="FFFFFF"/>
                </a:solidFill>
                <a:latin typeface="Times New Roman"/>
                <a:ea typeface="Times New Roman"/>
                <a:cs typeface="Times New Roman"/>
                <a:sym typeface="Times New Roman"/>
              </a:rPr>
              <a:t>raphs’ or any location where </a:t>
            </a:r>
            <a:r>
              <a:rPr lang="en">
                <a:solidFill>
                  <a:srgbClr val="FFFFFF"/>
                </a:solidFill>
                <a:latin typeface="Times New Roman"/>
                <a:ea typeface="Times New Roman"/>
                <a:cs typeface="Times New Roman"/>
                <a:sym typeface="Times New Roman"/>
              </a:rPr>
              <a:t>you want to keep your event files</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94"/>
          <p:cNvSpPr txBox="1"/>
          <p:nvPr>
            <p:ph type="ctrTitle"/>
          </p:nvPr>
        </p:nvSpPr>
        <p:spPr>
          <a:xfrm>
            <a:off x="687375" y="2568250"/>
            <a:ext cx="8145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Getting to know each other?</a:t>
            </a:r>
            <a:endParaRPr>
              <a:latin typeface="Georgia"/>
              <a:ea typeface="Georgia"/>
              <a:cs typeface="Georgia"/>
              <a:sym typeface="Georgia"/>
            </a:endParaRPr>
          </a:p>
        </p:txBody>
      </p:sp>
      <p:sp>
        <p:nvSpPr>
          <p:cNvPr id="611" name="Google Shape;611;p9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2" name="Google Shape;612;p94"/>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Google Shape;617;p95"/>
          <p:cNvSpPr txBox="1"/>
          <p:nvPr>
            <p:ph type="ctrTitle"/>
          </p:nvPr>
        </p:nvSpPr>
        <p:spPr>
          <a:xfrm>
            <a:off x="687375" y="2058525"/>
            <a:ext cx="8145000" cy="910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Georgia"/>
                <a:ea typeface="Georgia"/>
                <a:cs typeface="Georgia"/>
                <a:sym typeface="Georgia"/>
              </a:rPr>
              <a:t>Placeholder</a:t>
            </a:r>
            <a:endParaRPr>
              <a:latin typeface="Georgia"/>
              <a:ea typeface="Georgia"/>
              <a:cs typeface="Georgia"/>
              <a:sym typeface="Georgia"/>
            </a:endParaRPr>
          </a:p>
        </p:txBody>
      </p:sp>
      <p:sp>
        <p:nvSpPr>
          <p:cNvPr id="618" name="Google Shape;618;p9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9" name="Google Shape;619;p95"/>
          <p:cNvPicPr preferRelativeResize="0"/>
          <p:nvPr/>
        </p:nvPicPr>
        <p:blipFill>
          <a:blip r:embed="rId3">
            <a:alphaModFix/>
          </a:blip>
          <a:stretch>
            <a:fillRect/>
          </a:stretch>
        </p:blipFill>
        <p:spPr>
          <a:xfrm>
            <a:off x="3876375" y="407650"/>
            <a:ext cx="1163700" cy="146897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Google Shape;624;p96"/>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b="1" sz="1800">
              <a:latin typeface="Georgia"/>
              <a:ea typeface="Georgia"/>
              <a:cs typeface="Georgia"/>
              <a:sym typeface="Georgia"/>
            </a:endParaRPr>
          </a:p>
        </p:txBody>
      </p:sp>
      <p:sp>
        <p:nvSpPr>
          <p:cNvPr id="625" name="Google Shape;625;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A quick reminder</a:t>
            </a:r>
            <a:endParaRPr b="1">
              <a:latin typeface="Georgia"/>
              <a:ea typeface="Georgia"/>
              <a:cs typeface="Georgia"/>
              <a:sym typeface="Georgia"/>
            </a:endParaRPr>
          </a:p>
        </p:txBody>
      </p:sp>
      <p:sp>
        <p:nvSpPr>
          <p:cNvPr id="626" name="Google Shape;626;p9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0" name="Shape 630"/>
        <p:cNvGrpSpPr/>
        <p:nvPr/>
      </p:nvGrpSpPr>
      <p:grpSpPr>
        <a:xfrm>
          <a:off x="0" y="0"/>
          <a:ext cx="0" cy="0"/>
          <a:chOff x="0" y="0"/>
          <a:chExt cx="0" cy="0"/>
        </a:xfrm>
      </p:grpSpPr>
      <p:sp>
        <p:nvSpPr>
          <p:cNvPr id="631" name="Google Shape;631;p97"/>
          <p:cNvSpPr txBox="1"/>
          <p:nvPr>
            <p:ph type="title"/>
          </p:nvPr>
        </p:nvSpPr>
        <p:spPr>
          <a:xfrm>
            <a:off x="397800" y="1521050"/>
            <a:ext cx="8520600" cy="259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lgn="l">
              <a:spcBef>
                <a:spcPts val="0"/>
              </a:spcBef>
              <a:spcAft>
                <a:spcPts val="0"/>
              </a:spcAft>
              <a:buNone/>
            </a:pPr>
            <a:r>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p:txBody>
      </p:sp>
      <p:sp>
        <p:nvSpPr>
          <p:cNvPr id="632" name="Google Shape;632;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33" name="Google Shape;633;p9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7" name="Shape 637"/>
        <p:cNvGrpSpPr/>
        <p:nvPr/>
      </p:nvGrpSpPr>
      <p:grpSpPr>
        <a:xfrm>
          <a:off x="0" y="0"/>
          <a:ext cx="0" cy="0"/>
          <a:chOff x="0" y="0"/>
          <a:chExt cx="0" cy="0"/>
        </a:xfrm>
      </p:grpSpPr>
      <p:sp>
        <p:nvSpPr>
          <p:cNvPr id="638" name="Google Shape;638;p98"/>
          <p:cNvSpPr txBox="1"/>
          <p:nvPr>
            <p:ph type="title"/>
          </p:nvPr>
        </p:nvSpPr>
        <p:spPr>
          <a:xfrm>
            <a:off x="397800" y="1521050"/>
            <a:ext cx="8520600" cy="287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Georgia"/>
                <a:ea typeface="Georgia"/>
                <a:cs typeface="Georgia"/>
                <a:sym typeface="Georgia"/>
              </a:rPr>
              <a:t>A TF program often has 2 phases: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Assemble a graph </a:t>
            </a:r>
            <a:endParaRPr sz="1800">
              <a:solidFill>
                <a:schemeClr val="lt2"/>
              </a:solidFill>
              <a:latin typeface="Georgia"/>
              <a:ea typeface="Georgia"/>
              <a:cs typeface="Georgia"/>
              <a:sym typeface="Georgia"/>
            </a:endParaRPr>
          </a:p>
          <a:p>
            <a:pPr indent="-342900" lvl="0" marL="457200" rtl="0" algn="l">
              <a:spcBef>
                <a:spcPts val="0"/>
              </a:spcBef>
              <a:spcAft>
                <a:spcPts val="0"/>
              </a:spcAft>
              <a:buClr>
                <a:schemeClr val="lt2"/>
              </a:buClr>
              <a:buSzPts val="1800"/>
              <a:buFont typeface="Georgia"/>
              <a:buAutoNum type="arabicPeriod"/>
            </a:pPr>
            <a:r>
              <a:rPr lang="en" sz="1800">
                <a:solidFill>
                  <a:schemeClr val="lt2"/>
                </a:solidFill>
                <a:latin typeface="Georgia"/>
                <a:ea typeface="Georgia"/>
                <a:cs typeface="Georgia"/>
                <a:sym typeface="Georgia"/>
              </a:rPr>
              <a:t>Use a session to execute operations in the graph.</a:t>
            </a:r>
            <a:endParaRPr sz="1800">
              <a:solidFill>
                <a:schemeClr val="lt2"/>
              </a:solidFill>
              <a:latin typeface="Georgia"/>
              <a:ea typeface="Georgia"/>
              <a:cs typeface="Georgia"/>
              <a:sym typeface="Georgia"/>
            </a:endParaRPr>
          </a:p>
          <a:p>
            <a:pPr indent="0" lvl="0" marL="0" rtl="0" algn="l">
              <a:spcBef>
                <a:spcPts val="0"/>
              </a:spcBef>
              <a:spcAft>
                <a:spcPts val="0"/>
              </a:spcAft>
              <a:buNone/>
            </a:pPr>
            <a:r>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 Assemble the graph first without knowing the values needed for computation</a:t>
            </a:r>
            <a:endParaRPr sz="1800">
              <a:solidFill>
                <a:schemeClr val="lt2"/>
              </a:solidFill>
              <a:latin typeface="Georgia"/>
              <a:ea typeface="Georgia"/>
              <a:cs typeface="Georgia"/>
              <a:sym typeface="Georgia"/>
            </a:endParaRPr>
          </a:p>
          <a:p>
            <a:pPr indent="0" lvl="0" marL="0" rtl="0" algn="l">
              <a:spcBef>
                <a:spcPts val="0"/>
              </a:spcBef>
              <a:spcAft>
                <a:spcPts val="0"/>
              </a:spcAft>
              <a:buNone/>
            </a:pPr>
            <a:r>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u="sng">
                <a:solidFill>
                  <a:schemeClr val="lt2"/>
                </a:solidFill>
                <a:latin typeface="Georgia"/>
                <a:ea typeface="Georgia"/>
                <a:cs typeface="Georgia"/>
                <a:sym typeface="Georgia"/>
              </a:rPr>
              <a:t>Analogy</a:t>
            </a:r>
            <a:r>
              <a:rPr lang="en" sz="1800">
                <a:solidFill>
                  <a:schemeClr val="lt2"/>
                </a:solidFill>
                <a:latin typeface="Georgia"/>
                <a:ea typeface="Georgia"/>
                <a:cs typeface="Georgia"/>
                <a:sym typeface="Georgia"/>
              </a:rPr>
              <a:t>:</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Define the function f(x, y) = 2 * x + y without knowing value of x or y. </a:t>
            </a:r>
            <a:endParaRPr sz="1800">
              <a:solidFill>
                <a:schemeClr val="lt2"/>
              </a:solidFill>
              <a:latin typeface="Georgia"/>
              <a:ea typeface="Georgia"/>
              <a:cs typeface="Georgia"/>
              <a:sym typeface="Georgia"/>
            </a:endParaRPr>
          </a:p>
          <a:p>
            <a:pPr indent="0" lvl="0" marL="0" rtl="0" algn="l">
              <a:spcBef>
                <a:spcPts val="0"/>
              </a:spcBef>
              <a:spcAft>
                <a:spcPts val="0"/>
              </a:spcAft>
              <a:buNone/>
            </a:pPr>
            <a:r>
              <a:rPr lang="en" sz="1800">
                <a:solidFill>
                  <a:schemeClr val="lt2"/>
                </a:solidFill>
                <a:latin typeface="Georgia"/>
                <a:ea typeface="Georgia"/>
                <a:cs typeface="Georgia"/>
                <a:sym typeface="Georgia"/>
              </a:rPr>
              <a:t>x</a:t>
            </a:r>
            <a:r>
              <a:rPr lang="en" sz="1800">
                <a:solidFill>
                  <a:schemeClr val="lt2"/>
                </a:solidFill>
                <a:latin typeface="Georgia"/>
                <a:ea typeface="Georgia"/>
                <a:cs typeface="Georgia"/>
                <a:sym typeface="Georgia"/>
              </a:rPr>
              <a:t>, y are placeholders for the actual values.</a:t>
            </a:r>
            <a:endParaRPr sz="1800">
              <a:solidFill>
                <a:schemeClr val="lt2"/>
              </a:solidFill>
              <a:latin typeface="Georgia"/>
              <a:ea typeface="Georgia"/>
              <a:cs typeface="Georgia"/>
              <a:sym typeface="Georgia"/>
            </a:endParaRPr>
          </a:p>
        </p:txBody>
      </p:sp>
      <p:sp>
        <p:nvSpPr>
          <p:cNvPr id="639" name="Google Shape;639;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40" name="Google Shape;640;p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Why placeholders?</a:t>
            </a:r>
            <a:endParaRPr b="1">
              <a:latin typeface="Georgia"/>
              <a:ea typeface="Georgia"/>
              <a:cs typeface="Georgia"/>
              <a:sym typeface="Georgia"/>
            </a:endParaRPr>
          </a:p>
        </p:txBody>
      </p:sp>
      <p:sp>
        <p:nvSpPr>
          <p:cNvPr id="646" name="Google Shape;646;p99"/>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400">
              <a:latin typeface="Georgia"/>
              <a:ea typeface="Georgia"/>
              <a:cs typeface="Georgia"/>
              <a:sym typeface="Georgia"/>
            </a:endParaRPr>
          </a:p>
          <a:p>
            <a:pPr indent="0" lvl="0" marL="0" rtl="0" algn="ctr">
              <a:spcBef>
                <a:spcPts val="1600"/>
              </a:spcBef>
              <a:spcAft>
                <a:spcPts val="1600"/>
              </a:spcAft>
              <a:buNone/>
            </a:pPr>
            <a:r>
              <a:rPr lang="en" sz="2400">
                <a:latin typeface="Georgia"/>
                <a:ea typeface="Georgia"/>
                <a:cs typeface="Georgia"/>
                <a:sym typeface="Georgia"/>
              </a:rPr>
              <a:t>We, or our clients, can later supply their own data when they need to execute the computation. </a:t>
            </a:r>
            <a:endParaRPr sz="2400">
              <a:latin typeface="Georgia"/>
              <a:ea typeface="Georgia"/>
              <a:cs typeface="Georgia"/>
              <a:sym typeface="Georgia"/>
            </a:endParaRPr>
          </a:p>
        </p:txBody>
      </p:sp>
      <p:sp>
        <p:nvSpPr>
          <p:cNvPr id="647" name="Google Shape;647;p9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1" name="Shape 651"/>
        <p:cNvGrpSpPr/>
        <p:nvPr/>
      </p:nvGrpSpPr>
      <p:grpSpPr>
        <a:xfrm>
          <a:off x="0" y="0"/>
          <a:ext cx="0" cy="0"/>
          <a:chOff x="0" y="0"/>
          <a:chExt cx="0" cy="0"/>
        </a:xfrm>
      </p:grpSpPr>
      <p:sp>
        <p:nvSpPr>
          <p:cNvPr id="652" name="Google Shape;652;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53" name="Google Shape;653;p10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latin typeface="Consolas"/>
                <a:ea typeface="Consolas"/>
                <a:cs typeface="Consolas"/>
                <a:sym typeface="Consolas"/>
              </a:rPr>
              <a:t>	</a:t>
            </a:r>
            <a:r>
              <a:rPr lang="en" sz="1100">
                <a:solidFill>
                  <a:srgbClr val="FFFFFF"/>
                </a:solidFill>
                <a:latin typeface="Consolas"/>
                <a:ea typeface="Consolas"/>
                <a:cs typeface="Consolas"/>
                <a:sym typeface="Consolas"/>
              </a:rPr>
              <a:t># &gt;&gt; ???</a:t>
            </a:r>
            <a:endParaRPr>
              <a:latin typeface="Consolas"/>
              <a:ea typeface="Consolas"/>
              <a:cs typeface="Consolas"/>
              <a:sym typeface="Consolas"/>
            </a:endParaRPr>
          </a:p>
        </p:txBody>
      </p:sp>
      <p:sp>
        <p:nvSpPr>
          <p:cNvPr id="654" name="Google Shape;654;p10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8" name="Shape 658"/>
        <p:cNvGrpSpPr/>
        <p:nvPr/>
      </p:nvGrpSpPr>
      <p:grpSpPr>
        <a:xfrm>
          <a:off x="0" y="0"/>
          <a:ext cx="0" cy="0"/>
          <a:chOff x="0" y="0"/>
          <a:chExt cx="0" cy="0"/>
        </a:xfrm>
      </p:grpSpPr>
      <p:sp>
        <p:nvSpPr>
          <p:cNvPr id="659" name="Google Shape;659;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60" name="Google Shape;660;p101"/>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 &gt;&gt; </a:t>
            </a:r>
            <a:r>
              <a:rPr lang="en" sz="1200">
                <a:solidFill>
                  <a:schemeClr val="dk1"/>
                </a:solidFill>
                <a:highlight>
                  <a:schemeClr val="accent3"/>
                </a:highlight>
                <a:latin typeface="Consolas"/>
                <a:ea typeface="Consolas"/>
                <a:cs typeface="Consolas"/>
                <a:sym typeface="Consolas"/>
              </a:rPr>
              <a:t>InvalidArgumentError</a:t>
            </a:r>
            <a:r>
              <a:rPr lang="en" sz="1100">
                <a:solidFill>
                  <a:schemeClr val="dk1"/>
                </a:solidFill>
                <a:highlight>
                  <a:schemeClr val="accent3"/>
                </a:highlight>
                <a:latin typeface="Consolas"/>
                <a:ea typeface="Consolas"/>
                <a:cs typeface="Consolas"/>
                <a:sym typeface="Consolas"/>
              </a:rPr>
              <a:t>: a doesn’t an actual value</a:t>
            </a:r>
            <a:endParaRPr>
              <a:latin typeface="Consolas"/>
              <a:ea typeface="Consolas"/>
              <a:cs typeface="Consolas"/>
              <a:sym typeface="Consolas"/>
            </a:endParaRPr>
          </a:p>
        </p:txBody>
      </p:sp>
      <p:sp>
        <p:nvSpPr>
          <p:cNvPr id="661" name="Google Shape;661;p10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102"/>
          <p:cNvSpPr txBox="1"/>
          <p:nvPr>
            <p:ph type="title"/>
          </p:nvPr>
        </p:nvSpPr>
        <p:spPr>
          <a:xfrm>
            <a:off x="389950" y="1552425"/>
            <a:ext cx="8520600" cy="9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Supplement</a:t>
            </a:r>
            <a:r>
              <a:rPr b="1" lang="en">
                <a:latin typeface="Georgia"/>
                <a:ea typeface="Georgia"/>
                <a:cs typeface="Georgia"/>
                <a:sym typeface="Georgia"/>
              </a:rPr>
              <a:t> the values to placeholders using a dictionary</a:t>
            </a:r>
            <a:endParaRPr b="1" sz="1400">
              <a:latin typeface="Georgia"/>
              <a:ea typeface="Georgia"/>
              <a:cs typeface="Georgia"/>
              <a:sym typeface="Georgia"/>
            </a:endParaRPr>
          </a:p>
        </p:txBody>
      </p:sp>
      <p:sp>
        <p:nvSpPr>
          <p:cNvPr id="667" name="Google Shape;667;p10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1" name="Shape 671"/>
        <p:cNvGrpSpPr/>
        <p:nvPr/>
      </p:nvGrpSpPr>
      <p:grpSpPr>
        <a:xfrm>
          <a:off x="0" y="0"/>
          <a:ext cx="0" cy="0"/>
          <a:chOff x="0" y="0"/>
          <a:chExt cx="0" cy="0"/>
        </a:xfrm>
      </p:grpSpPr>
      <p:sp>
        <p:nvSpPr>
          <p:cNvPr id="672" name="Google Shape;672;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73" name="Google Shape;673;p103"/>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for a vector of 3 elements, type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 	# the tensor a is the key, not the string ‘a’</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74" name="Google Shape;674;p10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ph idx="1" type="body"/>
          </p:nvPr>
        </p:nvSpPr>
        <p:spPr>
          <a:xfrm>
            <a:off x="311700" y="1152475"/>
            <a:ext cx="85206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Georgia"/>
                <a:ea typeface="Georgia"/>
                <a:cs typeface="Georgia"/>
                <a:sym typeface="Georgia"/>
              </a:rPr>
              <a:t>Go to terminal, run:</a:t>
            </a:r>
            <a:endParaRPr sz="1400">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 python3 [yourprogram].py</a:t>
            </a:r>
            <a:br>
              <a:rPr lang="en" sz="1400">
                <a:solidFill>
                  <a:srgbClr val="FFFFFF"/>
                </a:solidFill>
                <a:latin typeface="Consolas"/>
                <a:ea typeface="Consolas"/>
                <a:cs typeface="Consolas"/>
                <a:sym typeface="Consolas"/>
              </a:rPr>
            </a:br>
            <a:r>
              <a:rPr lang="en" sz="1400">
                <a:solidFill>
                  <a:srgbClr val="FFFFFF"/>
                </a:solidFill>
                <a:latin typeface="Consolas"/>
                <a:ea typeface="Consolas"/>
                <a:cs typeface="Consolas"/>
                <a:sym typeface="Consolas"/>
              </a:rPr>
              <a:t>$ tensorboard --logdir="</a:t>
            </a:r>
            <a:r>
              <a:rPr lang="en" sz="1400">
                <a:solidFill>
                  <a:schemeClr val="dk1"/>
                </a:solidFill>
                <a:latin typeface="Consolas"/>
                <a:ea typeface="Consolas"/>
                <a:cs typeface="Consolas"/>
                <a:sym typeface="Consolas"/>
              </a:rPr>
              <a:t>./graphs</a:t>
            </a:r>
            <a:r>
              <a:rPr lang="en" sz="1400">
                <a:solidFill>
                  <a:srgbClr val="FFFFFF"/>
                </a:solidFill>
                <a:latin typeface="Consolas"/>
                <a:ea typeface="Consolas"/>
                <a:cs typeface="Consolas"/>
                <a:sym typeface="Consolas"/>
              </a:rPr>
              <a:t>" --port 6006</a:t>
            </a:r>
            <a:endParaRPr sz="1400">
              <a:solidFill>
                <a:srgbClr val="FFFFFF"/>
              </a:solidFill>
              <a:latin typeface="Consolas"/>
              <a:ea typeface="Consolas"/>
              <a:cs typeface="Consolas"/>
              <a:sym typeface="Consolas"/>
            </a:endParaRPr>
          </a:p>
          <a:p>
            <a:pPr indent="0" lvl="0" marL="0" rtl="0" algn="l">
              <a:spcBef>
                <a:spcPts val="1600"/>
              </a:spcBef>
              <a:spcAft>
                <a:spcPts val="0"/>
              </a:spcAft>
              <a:buNone/>
            </a:pPr>
            <a:r>
              <a:rPr lang="en" sz="1400">
                <a:latin typeface="Georgia"/>
                <a:ea typeface="Georgia"/>
                <a:cs typeface="Georgia"/>
                <a:sym typeface="Georgia"/>
              </a:rPr>
              <a:t>Then open your browser and go to</a:t>
            </a:r>
            <a:r>
              <a:rPr lang="en" sz="1400">
                <a:latin typeface="Consolas"/>
                <a:ea typeface="Consolas"/>
                <a:cs typeface="Consolas"/>
                <a:sym typeface="Consolas"/>
              </a:rPr>
              <a:t>: </a:t>
            </a:r>
            <a:r>
              <a:rPr lang="en" sz="1400">
                <a:solidFill>
                  <a:srgbClr val="FFFFFF"/>
                </a:solidFill>
                <a:latin typeface="Consolas"/>
                <a:ea typeface="Consolas"/>
                <a:cs typeface="Consolas"/>
                <a:sym typeface="Consolas"/>
              </a:rPr>
              <a:t>http://localhost:6006/</a:t>
            </a:r>
            <a:endParaRPr sz="1400">
              <a:solidFill>
                <a:srgbClr val="FFFFFF"/>
              </a:solidFill>
              <a:latin typeface="Consolas"/>
              <a:ea typeface="Consolas"/>
              <a:cs typeface="Consolas"/>
              <a:sym typeface="Consolas"/>
            </a:endParaRPr>
          </a:p>
          <a:p>
            <a:pPr indent="0" lvl="0" marL="0" rtl="0" algn="l">
              <a:spcBef>
                <a:spcPts val="1600"/>
              </a:spcBef>
              <a:spcAft>
                <a:spcPts val="1600"/>
              </a:spcAft>
              <a:buNone/>
            </a:pPr>
            <a:r>
              <a:t/>
            </a:r>
            <a:endParaRPr sz="1400">
              <a:latin typeface="Georgia"/>
              <a:ea typeface="Georgia"/>
              <a:cs typeface="Georgia"/>
              <a:sym typeface="Georgia"/>
            </a:endParaRPr>
          </a:p>
        </p:txBody>
      </p:sp>
      <p:sp>
        <p:nvSpPr>
          <p:cNvPr id="153" name="Google Shape;15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Run it</a:t>
            </a:r>
            <a:endParaRPr b="1">
              <a:latin typeface="Georgia"/>
              <a:ea typeface="Georgia"/>
              <a:cs typeface="Georgia"/>
              <a:sym typeface="Georgia"/>
            </a:endParaRPr>
          </a:p>
        </p:txBody>
      </p:sp>
      <p:sp>
        <p:nvSpPr>
          <p:cNvPr id="154" name="Google Shape;15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32"/>
          <p:cNvSpPr txBox="1"/>
          <p:nvPr/>
        </p:nvSpPr>
        <p:spPr>
          <a:xfrm>
            <a:off x="5254800" y="1840975"/>
            <a:ext cx="35775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6006 or any port you want</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0" name="Google Shape;680;p104"/>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nsolas"/>
                <a:ea typeface="Consolas"/>
                <a:cs typeface="Consolas"/>
                <a:sym typeface="Consolas"/>
              </a:rPr>
              <a:t>tf.placeholder(dtype, </a:t>
            </a:r>
            <a:r>
              <a:rPr b="1" lang="en">
                <a:solidFill>
                  <a:schemeClr val="dk1"/>
                </a:solidFill>
                <a:highlight>
                  <a:schemeClr val="accent3"/>
                </a:highlight>
                <a:latin typeface="Consolas"/>
                <a:ea typeface="Consolas"/>
                <a:cs typeface="Consolas"/>
                <a:sym typeface="Consolas"/>
              </a:rPr>
              <a:t>shape=None</a:t>
            </a:r>
            <a:r>
              <a:rPr b="1" lang="en">
                <a:solidFill>
                  <a:schemeClr val="dk1"/>
                </a:solidFill>
                <a:latin typeface="Consolas"/>
                <a:ea typeface="Consolas"/>
                <a:cs typeface="Consolas"/>
                <a:sym typeface="Consolas"/>
              </a:rPr>
              <a:t>, name=None)</a:t>
            </a:r>
            <a:endParaRPr b="1">
              <a:solidFill>
                <a:schemeClr val="dk1"/>
              </a:solidFill>
              <a:latin typeface="Consolas"/>
              <a:ea typeface="Consolas"/>
              <a:cs typeface="Consolas"/>
              <a:sym typeface="Consolas"/>
            </a:endParaRPr>
          </a:p>
          <a:p>
            <a:pPr indent="0" lvl="0" marL="0" rtl="0" algn="l">
              <a:spcBef>
                <a:spcPts val="1600"/>
              </a:spcBef>
              <a:spcAft>
                <a:spcPts val="0"/>
              </a:spcAft>
              <a:buNone/>
            </a:pPr>
            <a:r>
              <a:rPr lang="en" sz="1100">
                <a:solidFill>
                  <a:schemeClr val="dk1"/>
                </a:solidFill>
                <a:latin typeface="Consolas"/>
                <a:ea typeface="Consolas"/>
                <a:cs typeface="Consolas"/>
                <a:sym typeface="Consolas"/>
              </a:rPr>
              <a:t># create a placeholder for a vector of 3 elements, type tf.float32</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feed_dict={a: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sp>
        <p:nvSpPr>
          <p:cNvPr id="681" name="Google Shape;681;p104"/>
          <p:cNvSpPr txBox="1"/>
          <p:nvPr/>
        </p:nvSpPr>
        <p:spPr>
          <a:xfrm>
            <a:off x="5713675" y="2429750"/>
            <a:ext cx="2993100" cy="18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shape=None means that tensor of any shape will be accepted as value for placeholder.</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shape=None is easy to construct graphs, but nightmarish for debugging</a:t>
            </a:r>
            <a:endParaRPr>
              <a:solidFill>
                <a:srgbClr val="FFFFFF"/>
              </a:solidFill>
              <a:latin typeface="Times New Roman"/>
              <a:ea typeface="Times New Roman"/>
              <a:cs typeface="Times New Roman"/>
              <a:sym typeface="Times New Roman"/>
            </a:endParaRPr>
          </a:p>
        </p:txBody>
      </p:sp>
      <p:sp>
        <p:nvSpPr>
          <p:cNvPr id="682" name="Google Shape;682;p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
        <p:nvSpPr>
          <p:cNvPr id="687" name="Google Shape;687;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a:t>
            </a:r>
            <a:endParaRPr b="1">
              <a:latin typeface="Georgia"/>
              <a:ea typeface="Georgia"/>
              <a:cs typeface="Georgia"/>
              <a:sym typeface="Georgia"/>
            </a:endParaRPr>
          </a:p>
        </p:txBody>
      </p:sp>
      <p:sp>
        <p:nvSpPr>
          <p:cNvPr id="688" name="Google Shape;688;p105"/>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tf.placeholder(dtype, shape=None, name=None)</a:t>
            </a:r>
            <a:endParaRPr b="1">
              <a:solidFill>
                <a:srgbClr val="FFFFFF"/>
              </a:solidFill>
              <a:latin typeface="Consolas"/>
              <a:ea typeface="Consolas"/>
              <a:cs typeface="Consolas"/>
              <a:sym typeface="Consolas"/>
            </a:endParaRPr>
          </a:p>
          <a:p>
            <a:pPr indent="0" lvl="0" marL="0" rtl="0" algn="l">
              <a:spcBef>
                <a:spcPts val="1600"/>
              </a:spcBef>
              <a:spcAft>
                <a:spcPts val="0"/>
              </a:spcAft>
              <a:buNone/>
            </a:pPr>
            <a:r>
              <a:rPr lang="en" sz="1100">
                <a:solidFill>
                  <a:srgbClr val="FFFFFF"/>
                </a:solidFill>
                <a:latin typeface="Consolas"/>
                <a:ea typeface="Consolas"/>
                <a:cs typeface="Consolas"/>
                <a:sym typeface="Consolas"/>
              </a:rPr>
              <a:t># create a placeholder of type float 32-bit, shape is a vector of 3 elements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a = tf.placeholder(tf.float32, shape=[3])</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create a constant of type float 32-bit, shape is a vector of 3 elements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b = tf.constant([5, 5, 5], tf.float32)</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use the placeholder as you would a constant or a variable</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c = a + b  # Short for tf.add(a, b)</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with tf.Session() as sess:</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print(sess.run(c, </a:t>
            </a:r>
            <a:r>
              <a:rPr lang="en" sz="1100">
                <a:solidFill>
                  <a:srgbClr val="FFFFFF"/>
                </a:solidFill>
                <a:highlight>
                  <a:schemeClr val="accent3"/>
                </a:highlight>
                <a:latin typeface="Consolas"/>
                <a:ea typeface="Consolas"/>
                <a:cs typeface="Consolas"/>
                <a:sym typeface="Consolas"/>
              </a:rPr>
              <a:t>{a: [1, 2, 3]}</a:t>
            </a:r>
            <a:r>
              <a:rPr lang="en" sz="1100">
                <a:solidFill>
                  <a:srgbClr val="FFFFFF"/>
                </a:solidFill>
                <a:latin typeface="Consolas"/>
                <a:ea typeface="Consolas"/>
                <a:cs typeface="Consolas"/>
                <a:sym typeface="Consolas"/>
              </a:rPr>
              <a:t>))</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Consolas"/>
              <a:ea typeface="Consolas"/>
              <a:cs typeface="Consolas"/>
              <a:sym typeface="Consolas"/>
            </a:endParaRPr>
          </a:p>
          <a:p>
            <a:pPr indent="0" lvl="0" marL="0" rtl="0" algn="l">
              <a:spcBef>
                <a:spcPts val="0"/>
              </a:spcBef>
              <a:spcAft>
                <a:spcPts val="0"/>
              </a:spcAft>
              <a:buNone/>
            </a:pPr>
            <a:r>
              <a:rPr lang="en" sz="1100">
                <a:solidFill>
                  <a:srgbClr val="FFFFFF"/>
                </a:solidFill>
                <a:latin typeface="Consolas"/>
                <a:ea typeface="Consolas"/>
                <a:cs typeface="Consolas"/>
                <a:sym typeface="Consolas"/>
              </a:rPr>
              <a:t># &gt;&gt; [6, 7, 8]</a:t>
            </a:r>
            <a:endParaRPr sz="1100">
              <a:solidFill>
                <a:srgbClr val="FFFFFF"/>
              </a:solidFill>
              <a:latin typeface="Consolas"/>
              <a:ea typeface="Consolas"/>
              <a:cs typeface="Consolas"/>
              <a:sym typeface="Consolas"/>
            </a:endParaRPr>
          </a:p>
        </p:txBody>
      </p:sp>
      <p:sp>
        <p:nvSpPr>
          <p:cNvPr id="689" name="Google Shape;689;p105"/>
          <p:cNvSpPr txBox="1"/>
          <p:nvPr/>
        </p:nvSpPr>
        <p:spPr>
          <a:xfrm>
            <a:off x="5723850" y="2877025"/>
            <a:ext cx="2993100" cy="18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latin typeface="Times New Roman"/>
                <a:ea typeface="Times New Roman"/>
                <a:cs typeface="Times New Roman"/>
                <a:sym typeface="Times New Roman"/>
              </a:rPr>
              <a:t>Quirk:</a:t>
            </a:r>
            <a:endParaRPr u="sng">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shape=None also breaks all following shape inference, which makes many ops not work because they expect certain rank.</a:t>
            </a:r>
            <a:endParaRPr>
              <a:solidFill>
                <a:srgbClr val="FFFFFF"/>
              </a:solidFill>
              <a:latin typeface="Times New Roman"/>
              <a:ea typeface="Times New Roman"/>
              <a:cs typeface="Times New Roman"/>
              <a:sym typeface="Times New Roman"/>
            </a:endParaRPr>
          </a:p>
        </p:txBody>
      </p:sp>
      <p:sp>
        <p:nvSpPr>
          <p:cNvPr id="690" name="Google Shape;690;p10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4" name="Shape 694"/>
        <p:cNvGrpSpPr/>
        <p:nvPr/>
      </p:nvGrpSpPr>
      <p:grpSpPr>
        <a:xfrm>
          <a:off x="0" y="0"/>
          <a:ext cx="0" cy="0"/>
          <a:chOff x="0" y="0"/>
          <a:chExt cx="0" cy="0"/>
        </a:xfrm>
      </p:grpSpPr>
      <p:sp>
        <p:nvSpPr>
          <p:cNvPr id="695" name="Google Shape;695;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Placeholders are valid ops</a:t>
            </a:r>
            <a:endParaRPr b="1">
              <a:latin typeface="Georgia"/>
              <a:ea typeface="Georgia"/>
              <a:cs typeface="Georgia"/>
              <a:sym typeface="Georgia"/>
            </a:endParaRPr>
          </a:p>
        </p:txBody>
      </p:sp>
      <p:sp>
        <p:nvSpPr>
          <p:cNvPr id="696" name="Google Shape;696;p106"/>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Consolas"/>
                <a:ea typeface="Consolas"/>
                <a:cs typeface="Consolas"/>
                <a:sym typeface="Consolas"/>
              </a:rPr>
              <a:t>tf.placeholder(dtype, shape=None, name=None)</a:t>
            </a:r>
            <a:endParaRPr b="1">
              <a:solidFill>
                <a:schemeClr val="dk1"/>
              </a:solidFill>
              <a:latin typeface="Consolas"/>
              <a:ea typeface="Consolas"/>
              <a:cs typeface="Consolas"/>
              <a:sym typeface="Consolas"/>
            </a:endParaRPr>
          </a:p>
          <a:p>
            <a:pPr indent="0" lvl="0" marL="0" rtl="0" algn="l">
              <a:spcBef>
                <a:spcPts val="1600"/>
              </a:spcBef>
              <a:spcAft>
                <a:spcPts val="0"/>
              </a:spcAft>
              <a:buNone/>
            </a:pPr>
            <a:r>
              <a:rPr lang="en" sz="1100">
                <a:solidFill>
                  <a:schemeClr val="dk1"/>
                </a:solidFill>
                <a:latin typeface="Consolas"/>
                <a:ea typeface="Consolas"/>
                <a:cs typeface="Consolas"/>
                <a:sym typeface="Consolas"/>
              </a:rPr>
              <a:t># create a placeholder of type float 32-bit, shape is a vector of 3 elements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a = tf.placeholder(tf.float32, shape=[3])</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create a constant of type float 32-bit, shape is a vector of 3 elements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b = tf.constant([5, 5, 5], tf.float32)</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use the placeholder as you would a constant or a variable</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c = a + b  # Short for tf.add(a, b)</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with tf.Session() as sess:</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print(sess.run(c, </a:t>
            </a:r>
            <a:r>
              <a:rPr lang="en" sz="1100">
                <a:solidFill>
                  <a:schemeClr val="dk1"/>
                </a:solidFill>
                <a:highlight>
                  <a:schemeClr val="accent3"/>
                </a:highlight>
                <a:latin typeface="Consolas"/>
                <a:ea typeface="Consolas"/>
                <a:cs typeface="Consolas"/>
                <a:sym typeface="Consolas"/>
              </a:rPr>
              <a:t>{a: [1, 2, 3]}</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 &gt;&gt; [6, 7, 8]</a:t>
            </a:r>
            <a:endParaRPr b="1">
              <a:solidFill>
                <a:srgbClr val="FFFFFF"/>
              </a:solidFill>
              <a:latin typeface="Consolas"/>
              <a:ea typeface="Consolas"/>
              <a:cs typeface="Consolas"/>
              <a:sym typeface="Consolas"/>
            </a:endParaRPr>
          </a:p>
        </p:txBody>
      </p:sp>
      <p:pic>
        <p:nvPicPr>
          <p:cNvPr id="697" name="Google Shape;697;p106"/>
          <p:cNvPicPr preferRelativeResize="0"/>
          <p:nvPr/>
        </p:nvPicPr>
        <p:blipFill>
          <a:blip r:embed="rId3">
            <a:alphaModFix/>
          </a:blip>
          <a:stretch>
            <a:fillRect/>
          </a:stretch>
        </p:blipFill>
        <p:spPr>
          <a:xfrm>
            <a:off x="5822925" y="2741975"/>
            <a:ext cx="3009376" cy="2093476"/>
          </a:xfrm>
          <a:prstGeom prst="rect">
            <a:avLst/>
          </a:prstGeom>
          <a:noFill/>
          <a:ln>
            <a:noFill/>
          </a:ln>
        </p:spPr>
      </p:pic>
      <p:sp>
        <p:nvSpPr>
          <p:cNvPr id="698" name="Google Shape;698;p10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 if want to feed multiple data points in?</a:t>
            </a:r>
            <a:endParaRPr b="1">
              <a:latin typeface="Georgia"/>
              <a:ea typeface="Georgia"/>
              <a:cs typeface="Georgia"/>
              <a:sym typeface="Georgia"/>
            </a:endParaRPr>
          </a:p>
        </p:txBody>
      </p:sp>
      <p:sp>
        <p:nvSpPr>
          <p:cNvPr id="704" name="Google Shape;704;p107"/>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Georgia"/>
                <a:ea typeface="Georgia"/>
                <a:cs typeface="Georgia"/>
                <a:sym typeface="Georgia"/>
              </a:rPr>
              <a:t>You have to do it </a:t>
            </a:r>
            <a:r>
              <a:rPr lang="en">
                <a:latin typeface="Georgia"/>
                <a:ea typeface="Georgia"/>
                <a:cs typeface="Georgia"/>
                <a:sym typeface="Georgia"/>
              </a:rPr>
              <a:t>one at a time</a:t>
            </a:r>
            <a:endParaRPr>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latin typeface="Consolas"/>
                <a:ea typeface="Consolas"/>
                <a:cs typeface="Consolas"/>
                <a:sym typeface="Consolas"/>
              </a:rPr>
              <a:t>f</a:t>
            </a:r>
            <a:r>
              <a:rPr lang="en" sz="1200">
                <a:solidFill>
                  <a:srgbClr val="FFFFFF"/>
                </a:solidFill>
                <a:latin typeface="Consolas"/>
                <a:ea typeface="Consolas"/>
                <a:cs typeface="Consolas"/>
                <a:sym typeface="Consolas"/>
              </a:rPr>
              <a:t>or a_value in list_of_values_for_a:</a:t>
            </a:r>
            <a:endParaRPr sz="1200">
              <a:solidFill>
                <a:srgbClr val="FFFFFF"/>
              </a:solidFill>
              <a:latin typeface="Consolas"/>
              <a:ea typeface="Consolas"/>
              <a:cs typeface="Consolas"/>
              <a:sym typeface="Consolas"/>
            </a:endParaRPr>
          </a:p>
          <a:p>
            <a:pPr indent="457200" lvl="0" marL="0" rtl="0" algn="l">
              <a:spcBef>
                <a:spcPts val="0"/>
              </a:spcBef>
              <a:spcAft>
                <a:spcPts val="0"/>
              </a:spcAft>
              <a:buNone/>
            </a:pPr>
            <a:r>
              <a:rPr lang="en" sz="1200">
                <a:solidFill>
                  <a:srgbClr val="FFFFFF"/>
                </a:solidFill>
                <a:latin typeface="Consolas"/>
                <a:ea typeface="Consolas"/>
                <a:cs typeface="Consolas"/>
                <a:sym typeface="Consolas"/>
              </a:rPr>
              <a:t>	print(sess.run(c, {a: a_value}))</a:t>
            </a:r>
            <a:endParaRPr sz="1200">
              <a:latin typeface="Consolas"/>
              <a:ea typeface="Consolas"/>
              <a:cs typeface="Consolas"/>
              <a:sym typeface="Consolas"/>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a:p>
            <a:pPr indent="0" lvl="0" marL="0" rtl="0" algn="l">
              <a:spcBef>
                <a:spcPts val="0"/>
              </a:spcBef>
              <a:spcAft>
                <a:spcPts val="0"/>
              </a:spcAft>
              <a:buNone/>
            </a:pPr>
            <a:r>
              <a:t/>
            </a:r>
            <a:endParaRPr sz="1100">
              <a:solidFill>
                <a:srgbClr val="FFFFFF"/>
              </a:solidFill>
              <a:latin typeface="Georgia"/>
              <a:ea typeface="Georgia"/>
              <a:cs typeface="Georgia"/>
              <a:sym typeface="Georgia"/>
            </a:endParaRPr>
          </a:p>
        </p:txBody>
      </p:sp>
      <p:sp>
        <p:nvSpPr>
          <p:cNvPr id="705" name="Google Shape;705;p10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9" name="Shape 709"/>
        <p:cNvGrpSpPr/>
        <p:nvPr/>
      </p:nvGrpSpPr>
      <p:grpSpPr>
        <a:xfrm>
          <a:off x="0" y="0"/>
          <a:ext cx="0" cy="0"/>
          <a:chOff x="0" y="0"/>
          <a:chExt cx="0" cy="0"/>
        </a:xfrm>
      </p:grpSpPr>
      <p:sp>
        <p:nvSpPr>
          <p:cNvPr id="710" name="Google Shape;710;p108"/>
          <p:cNvSpPr txBox="1"/>
          <p:nvPr>
            <p:ph type="title"/>
          </p:nvPr>
        </p:nvSpPr>
        <p:spPr>
          <a:xfrm>
            <a:off x="311700" y="1792725"/>
            <a:ext cx="8520600" cy="150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 can feed_dict any feedable tensor.</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Placeholder is just a way to indicate that something must be fed</a:t>
            </a:r>
            <a:endParaRPr b="1">
              <a:latin typeface="Georgia"/>
              <a:ea typeface="Georgia"/>
              <a:cs typeface="Georgia"/>
              <a:sym typeface="Georgia"/>
            </a:endParaRPr>
          </a:p>
        </p:txBody>
      </p:sp>
      <p:sp>
        <p:nvSpPr>
          <p:cNvPr id="711" name="Google Shape;711;p10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5" name="Shape 715"/>
        <p:cNvGrpSpPr/>
        <p:nvPr/>
      </p:nvGrpSpPr>
      <p:grpSpPr>
        <a:xfrm>
          <a:off x="0" y="0"/>
          <a:ext cx="0" cy="0"/>
          <a:chOff x="0" y="0"/>
          <a:chExt cx="0" cy="0"/>
        </a:xfrm>
      </p:grpSpPr>
      <p:sp>
        <p:nvSpPr>
          <p:cNvPr id="716" name="Google Shape;716;p109"/>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Consolas"/>
                <a:ea typeface="Consolas"/>
                <a:cs typeface="Consolas"/>
                <a:sym typeface="Consolas"/>
              </a:rPr>
              <a:t>tf.Graph.is_feedable(tensor) </a:t>
            </a:r>
            <a:endParaRPr b="1">
              <a:latin typeface="Consolas"/>
              <a:ea typeface="Consolas"/>
              <a:cs typeface="Consolas"/>
              <a:sym typeface="Consolas"/>
            </a:endParaRPr>
          </a:p>
          <a:p>
            <a:pPr indent="0" lvl="0" marL="0" rtl="0" algn="ctr">
              <a:spcBef>
                <a:spcPts val="0"/>
              </a:spcBef>
              <a:spcAft>
                <a:spcPts val="0"/>
              </a:spcAft>
              <a:buNone/>
            </a:pPr>
            <a:r>
              <a:rPr lang="en" sz="2400">
                <a:latin typeface="Georgia"/>
                <a:ea typeface="Georgia"/>
                <a:cs typeface="Georgia"/>
                <a:sym typeface="Georgia"/>
              </a:rPr>
              <a:t># True if and only if tensor is feedable.</a:t>
            </a:r>
            <a:endParaRPr sz="2400">
              <a:latin typeface="Georgia"/>
              <a:ea typeface="Georgia"/>
              <a:cs typeface="Georgia"/>
              <a:sym typeface="Georgia"/>
            </a:endParaRPr>
          </a:p>
        </p:txBody>
      </p:sp>
      <p:sp>
        <p:nvSpPr>
          <p:cNvPr id="717" name="Google Shape;717;p10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1" name="Shape 721"/>
        <p:cNvGrpSpPr/>
        <p:nvPr/>
      </p:nvGrpSpPr>
      <p:grpSpPr>
        <a:xfrm>
          <a:off x="0" y="0"/>
          <a:ext cx="0" cy="0"/>
          <a:chOff x="0" y="0"/>
          <a:chExt cx="0" cy="0"/>
        </a:xfrm>
      </p:grpSpPr>
      <p:sp>
        <p:nvSpPr>
          <p:cNvPr id="722" name="Google Shape;722;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Feeding values to TF ops </a:t>
            </a:r>
            <a:endParaRPr b="1">
              <a:latin typeface="Georgia"/>
              <a:ea typeface="Georgia"/>
              <a:cs typeface="Georgia"/>
              <a:sym typeface="Georgia"/>
            </a:endParaRPr>
          </a:p>
        </p:txBody>
      </p:sp>
      <p:sp>
        <p:nvSpPr>
          <p:cNvPr id="723" name="Google Shape;723;p110"/>
          <p:cNvSpPr txBox="1"/>
          <p:nvPr>
            <p:ph idx="1" type="body"/>
          </p:nvPr>
        </p:nvSpPr>
        <p:spPr>
          <a:xfrm>
            <a:off x="311700" y="1330250"/>
            <a:ext cx="8520600" cy="3505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create operations, tensors, etc (using the default graph)</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a = tf.add(2, 5)</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b = tf.multiply(a, 3)</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with tf.Session() as sess:</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 compute the value of b given a is 15</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rPr lang="en" sz="1400">
                <a:solidFill>
                  <a:srgbClr val="FFFFFF"/>
                </a:solidFill>
                <a:latin typeface="Consolas"/>
                <a:ea typeface="Consolas"/>
                <a:cs typeface="Consolas"/>
                <a:sym typeface="Consolas"/>
              </a:rPr>
              <a:t>	sess.run(b, feed_dict=</a:t>
            </a:r>
            <a:r>
              <a:rPr lang="en" sz="1400">
                <a:solidFill>
                  <a:schemeClr val="dk1"/>
                </a:solidFill>
                <a:latin typeface="Consolas"/>
                <a:ea typeface="Consolas"/>
                <a:cs typeface="Consolas"/>
                <a:sym typeface="Consolas"/>
              </a:rPr>
              <a:t>{a: 15}</a:t>
            </a:r>
            <a:r>
              <a:rPr lang="en" sz="1400">
                <a:solidFill>
                  <a:srgbClr val="FFFFFF"/>
                </a:solidFill>
                <a:latin typeface="Consolas"/>
                <a:ea typeface="Consolas"/>
                <a:cs typeface="Consolas"/>
                <a:sym typeface="Consolas"/>
              </a:rPr>
              <a:t>) 				# &gt;&gt; 45</a:t>
            </a:r>
            <a:endParaRPr sz="1400">
              <a:solidFill>
                <a:srgbClr val="FFFFF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400">
              <a:solidFill>
                <a:srgbClr val="FFFFFF"/>
              </a:solidFill>
              <a:latin typeface="Consolas"/>
              <a:ea typeface="Consolas"/>
              <a:cs typeface="Consolas"/>
              <a:sym typeface="Consolas"/>
            </a:endParaRPr>
          </a:p>
        </p:txBody>
      </p:sp>
      <p:sp>
        <p:nvSpPr>
          <p:cNvPr id="724" name="Google Shape;724;p1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8" name="Shape 728"/>
        <p:cNvGrpSpPr/>
        <p:nvPr/>
      </p:nvGrpSpPr>
      <p:grpSpPr>
        <a:xfrm>
          <a:off x="0" y="0"/>
          <a:ext cx="0" cy="0"/>
          <a:chOff x="0" y="0"/>
          <a:chExt cx="0" cy="0"/>
        </a:xfrm>
      </p:grpSpPr>
      <p:sp>
        <p:nvSpPr>
          <p:cNvPr id="729" name="Google Shape;729;p111"/>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Extremely helpful for testing</a:t>
            </a:r>
            <a:endParaRPr b="1">
              <a:latin typeface="Georgia"/>
              <a:ea typeface="Georgia"/>
              <a:cs typeface="Georgia"/>
              <a:sym typeface="Georgia"/>
            </a:endParaRPr>
          </a:p>
          <a:p>
            <a:pPr indent="0" lvl="0" marL="0" rtl="0" algn="ctr">
              <a:spcBef>
                <a:spcPts val="0"/>
              </a:spcBef>
              <a:spcAft>
                <a:spcPts val="0"/>
              </a:spcAft>
              <a:buNone/>
            </a:pPr>
            <a:r>
              <a:rPr b="1" lang="en" sz="1800">
                <a:latin typeface="Georgia"/>
                <a:ea typeface="Georgia"/>
                <a:cs typeface="Georgia"/>
                <a:sym typeface="Georgia"/>
              </a:rPr>
              <a:t>Feed in dummy values to test parts of a large graph</a:t>
            </a:r>
            <a:endParaRPr b="1" sz="1800">
              <a:latin typeface="Georgia"/>
              <a:ea typeface="Georgia"/>
              <a:cs typeface="Georgia"/>
              <a:sym typeface="Georgia"/>
            </a:endParaRPr>
          </a:p>
        </p:txBody>
      </p:sp>
      <p:sp>
        <p:nvSpPr>
          <p:cNvPr id="730" name="Google Shape;730;p1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4" name="Shape 734"/>
        <p:cNvGrpSpPr/>
        <p:nvPr/>
      </p:nvGrpSpPr>
      <p:grpSpPr>
        <a:xfrm>
          <a:off x="0" y="0"/>
          <a:ext cx="0" cy="0"/>
          <a:chOff x="0" y="0"/>
          <a:chExt cx="0" cy="0"/>
        </a:xfrm>
      </p:grpSpPr>
      <p:sp>
        <p:nvSpPr>
          <p:cNvPr id="735" name="Google Shape;735;p1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6" name="Google Shape;736;p112"/>
          <p:cNvSpPr txBox="1"/>
          <p:nvPr/>
        </p:nvSpPr>
        <p:spPr>
          <a:xfrm>
            <a:off x="220375" y="4712800"/>
            <a:ext cx="4749600" cy="3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*I might have made this term up</a:t>
            </a:r>
            <a:endParaRPr>
              <a:solidFill>
                <a:srgbClr val="FFFFFF"/>
              </a:solidFill>
              <a:latin typeface="Times New Roman"/>
              <a:ea typeface="Times New Roman"/>
              <a:cs typeface="Times New Roman"/>
              <a:sym typeface="Times New Roman"/>
            </a:endParaRPr>
          </a:p>
        </p:txBody>
      </p:sp>
      <p:sp>
        <p:nvSpPr>
          <p:cNvPr id="737" name="Google Shape;737;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The trap of lazy loading*</a:t>
            </a:r>
            <a:endParaRPr b="1">
              <a:latin typeface="Georgia"/>
              <a:ea typeface="Georgia"/>
              <a:cs typeface="Georgia"/>
              <a:sym typeface="Georgia"/>
            </a:endParaRPr>
          </a:p>
        </p:txBody>
      </p:sp>
      <p:pic>
        <p:nvPicPr>
          <p:cNvPr id="738" name="Google Shape;738;p112"/>
          <p:cNvPicPr preferRelativeResize="0"/>
          <p:nvPr/>
        </p:nvPicPr>
        <p:blipFill>
          <a:blip r:embed="rId3">
            <a:alphaModFix/>
          </a:blip>
          <a:stretch>
            <a:fillRect/>
          </a:stretch>
        </p:blipFill>
        <p:spPr>
          <a:xfrm>
            <a:off x="3100513" y="1017725"/>
            <a:ext cx="2942985" cy="3820976"/>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2" name="Shape 742"/>
        <p:cNvGrpSpPr/>
        <p:nvPr/>
      </p:nvGrpSpPr>
      <p:grpSpPr>
        <a:xfrm>
          <a:off x="0" y="0"/>
          <a:ext cx="0" cy="0"/>
          <a:chOff x="0" y="0"/>
          <a:chExt cx="0" cy="0"/>
        </a:xfrm>
      </p:grpSpPr>
      <p:sp>
        <p:nvSpPr>
          <p:cNvPr id="743" name="Google Shape;743;p113"/>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What’s lazy loading?</a:t>
            </a:r>
            <a:endParaRPr b="1">
              <a:latin typeface="Georgia"/>
              <a:ea typeface="Georgia"/>
              <a:cs typeface="Georgia"/>
              <a:sym typeface="Georgia"/>
            </a:endParaRPr>
          </a:p>
        </p:txBody>
      </p:sp>
      <p:sp>
        <p:nvSpPr>
          <p:cNvPr id="744" name="Google Shape;744;p1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1" name="Google Shape;161;p33"/>
          <p:cNvPicPr preferRelativeResize="0"/>
          <p:nvPr/>
        </p:nvPicPr>
        <p:blipFill>
          <a:blip r:embed="rId3">
            <a:alphaModFix/>
          </a:blip>
          <a:stretch>
            <a:fillRect/>
          </a:stretch>
        </p:blipFill>
        <p:spPr>
          <a:xfrm>
            <a:off x="0" y="0"/>
            <a:ext cx="8764418" cy="514350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8" name="Shape 748"/>
        <p:cNvGrpSpPr/>
        <p:nvPr/>
      </p:nvGrpSpPr>
      <p:grpSpPr>
        <a:xfrm>
          <a:off x="0" y="0"/>
          <a:ext cx="0" cy="0"/>
          <a:chOff x="0" y="0"/>
          <a:chExt cx="0" cy="0"/>
        </a:xfrm>
      </p:grpSpPr>
      <p:sp>
        <p:nvSpPr>
          <p:cNvPr id="749" name="Google Shape;749;p114"/>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Defer creating/initializing an object </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until it is needed</a:t>
            </a:r>
            <a:endParaRPr b="1">
              <a:latin typeface="Georgia"/>
              <a:ea typeface="Georgia"/>
              <a:cs typeface="Georgia"/>
              <a:sym typeface="Georgia"/>
            </a:endParaRPr>
          </a:p>
        </p:txBody>
      </p:sp>
      <p:sp>
        <p:nvSpPr>
          <p:cNvPr id="750" name="Google Shape;750;p1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4" name="Shape 754"/>
        <p:cNvGrpSpPr/>
        <p:nvPr/>
      </p:nvGrpSpPr>
      <p:grpSpPr>
        <a:xfrm>
          <a:off x="0" y="0"/>
          <a:ext cx="0" cy="0"/>
          <a:chOff x="0" y="0"/>
          <a:chExt cx="0" cy="0"/>
        </a:xfrm>
      </p:grpSpPr>
      <p:sp>
        <p:nvSpPr>
          <p:cNvPr id="755" name="Google Shape;755;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56" name="Google Shape;756;p115"/>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Normal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highlight>
                  <a:schemeClr val="accent3"/>
                </a:highlight>
                <a:latin typeface="Consolas"/>
                <a:ea typeface="Consolas"/>
                <a:cs typeface="Consolas"/>
                <a:sym typeface="Consolas"/>
              </a:rPr>
              <a:t>z = tf.add(x, y)</a:t>
            </a:r>
            <a:r>
              <a:rPr lang="en" sz="1200">
                <a:solidFill>
                  <a:srgbClr val="FFFFFF"/>
                </a:solidFill>
                <a:latin typeface="Consolas"/>
                <a:ea typeface="Consolas"/>
                <a:cs typeface="Consolas"/>
                <a:sym typeface="Consolas"/>
              </a:rPr>
              <a:t> 		# create the node before executing the 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r>
              <a:rPr lang="en" sz="1200">
                <a:solidFill>
                  <a:srgbClr val="FFFFFF"/>
                </a:solidFill>
                <a:highlight>
                  <a:schemeClr val="accent3"/>
                </a:highlight>
                <a:latin typeface="Consolas"/>
                <a:ea typeface="Consolas"/>
                <a:cs typeface="Consolas"/>
                <a:sym typeface="Consolas"/>
              </a:rPr>
              <a:t>sess.run(z)</a:t>
            </a:r>
            <a:endParaRPr sz="12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57" name="Google Shape;757;p1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1" name="Shape 761"/>
        <p:cNvGrpSpPr/>
        <p:nvPr/>
      </p:nvGrpSpPr>
      <p:grpSpPr>
        <a:xfrm>
          <a:off x="0" y="0"/>
          <a:ext cx="0" cy="0"/>
          <a:chOff x="0" y="0"/>
          <a:chExt cx="0" cy="0"/>
        </a:xfrm>
      </p:grpSpPr>
      <p:sp>
        <p:nvSpPr>
          <p:cNvPr id="762" name="Google Shape;762;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Lazy loading Example</a:t>
            </a:r>
            <a:endParaRPr b="1">
              <a:latin typeface="Georgia"/>
              <a:ea typeface="Georgia"/>
              <a:cs typeface="Georgia"/>
              <a:sym typeface="Georgia"/>
            </a:endParaRPr>
          </a:p>
        </p:txBody>
      </p:sp>
      <p:sp>
        <p:nvSpPr>
          <p:cNvPr id="763" name="Google Shape;763;p116"/>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x = tf.Variable(10, name='x')</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y = tf.Variable(20, name='y')</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chemeClr val="dk1"/>
                </a:solidFill>
                <a:latin typeface="Consolas"/>
                <a:ea typeface="Consolas"/>
                <a:cs typeface="Consolas"/>
                <a:sym typeface="Consolas"/>
              </a:rPr>
              <a:t>writer = tf.summary.FileWriter('./graphs/normal_loading', tf.get_default_graph())</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with tf.Session() as sess: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sess.run(tf.global_variables_initializer())</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for _ in range(10):</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r>
              <a:rPr lang="en" sz="1200">
                <a:solidFill>
                  <a:schemeClr val="dk1"/>
                </a:solidFill>
                <a:highlight>
                  <a:schemeClr val="accent3"/>
                </a:highlight>
                <a:latin typeface="Consolas"/>
                <a:ea typeface="Consolas"/>
                <a:cs typeface="Consolas"/>
                <a:sym typeface="Consolas"/>
              </a:rPr>
              <a:t>sess.run(tf.add(x, y))</a:t>
            </a:r>
            <a:r>
              <a:rPr lang="en" sz="1200">
                <a:solidFill>
                  <a:schemeClr val="dk1"/>
                </a:solidFill>
                <a:latin typeface="Consolas"/>
                <a:ea typeface="Consolas"/>
                <a:cs typeface="Consolas"/>
                <a:sym typeface="Consolas"/>
              </a:rPr>
              <a:t> # someone decides to be clever to save one line of code</a:t>
            </a:r>
            <a:endParaRPr sz="1200">
              <a:solidFill>
                <a:srgbClr val="FFFFFF"/>
              </a:solidFill>
              <a:highlight>
                <a:schemeClr val="accent3"/>
              </a:highlight>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writer.close()</a:t>
            </a:r>
            <a:endParaRPr sz="1200">
              <a:solidFill>
                <a:srgbClr val="FFFFFF"/>
              </a:solidFill>
              <a:latin typeface="Consolas"/>
              <a:ea typeface="Consolas"/>
              <a:cs typeface="Consolas"/>
              <a:sym typeface="Consolas"/>
            </a:endParaRPr>
          </a:p>
        </p:txBody>
      </p:sp>
      <p:sp>
        <p:nvSpPr>
          <p:cNvPr id="764" name="Google Shape;764;p1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8" name="Shape 768"/>
        <p:cNvGrpSpPr/>
        <p:nvPr/>
      </p:nvGrpSpPr>
      <p:grpSpPr>
        <a:xfrm>
          <a:off x="0" y="0"/>
          <a:ext cx="0" cy="0"/>
          <a:chOff x="0" y="0"/>
          <a:chExt cx="0" cy="0"/>
        </a:xfrm>
      </p:grpSpPr>
      <p:sp>
        <p:nvSpPr>
          <p:cNvPr id="769" name="Google Shape;769;p117"/>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Both give the same value of z</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What’s the problem?</a:t>
            </a:r>
            <a:endParaRPr b="1">
              <a:latin typeface="Georgia"/>
              <a:ea typeface="Georgia"/>
              <a:cs typeface="Georgia"/>
              <a:sym typeface="Georgia"/>
            </a:endParaRPr>
          </a:p>
        </p:txBody>
      </p:sp>
      <p:sp>
        <p:nvSpPr>
          <p:cNvPr id="770" name="Google Shape;770;p1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76" name="Google Shape;776;p118"/>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Normal loading</a:t>
            </a:r>
            <a:endParaRPr b="1" sz="1100" u="sng">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77" name="Google Shape;777;p1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8" name="Google Shape;778;p118"/>
          <p:cNvPicPr preferRelativeResize="0"/>
          <p:nvPr/>
        </p:nvPicPr>
        <p:blipFill>
          <a:blip r:embed="rId3">
            <a:alphaModFix/>
          </a:blip>
          <a:stretch>
            <a:fillRect/>
          </a:stretch>
        </p:blipFill>
        <p:spPr>
          <a:xfrm>
            <a:off x="0" y="1724985"/>
            <a:ext cx="9143999" cy="3120679"/>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2" name="Shape 782"/>
        <p:cNvGrpSpPr/>
        <p:nvPr/>
      </p:nvGrpSpPr>
      <p:grpSpPr>
        <a:xfrm>
          <a:off x="0" y="0"/>
          <a:ext cx="0" cy="0"/>
          <a:chOff x="0" y="0"/>
          <a:chExt cx="0" cy="0"/>
        </a:xfrm>
      </p:grpSpPr>
      <p:sp>
        <p:nvSpPr>
          <p:cNvPr id="783" name="Google Shape;783;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TensorBoard</a:t>
            </a:r>
            <a:endParaRPr b="1">
              <a:latin typeface="Georgia"/>
              <a:ea typeface="Georgia"/>
              <a:cs typeface="Georgia"/>
              <a:sym typeface="Georgia"/>
            </a:endParaRPr>
          </a:p>
        </p:txBody>
      </p:sp>
      <p:sp>
        <p:nvSpPr>
          <p:cNvPr id="784" name="Google Shape;784;p119"/>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Lazy loading</a:t>
            </a:r>
            <a:endParaRPr b="1" sz="1100" u="sng">
              <a:solidFill>
                <a:srgbClr val="FFFFFF"/>
              </a:solidFill>
              <a:latin typeface="Georgia"/>
              <a:ea typeface="Georgia"/>
              <a:cs typeface="Georgia"/>
              <a:sym typeface="Georgia"/>
            </a:endParaRPr>
          </a:p>
          <a:p>
            <a:pPr indent="0" lvl="0" marL="0" rtl="0" algn="l">
              <a:spcBef>
                <a:spcPts val="1600"/>
              </a:spcBef>
              <a:spcAft>
                <a:spcPts val="1600"/>
              </a:spcAft>
              <a:buNone/>
            </a:pPr>
            <a:r>
              <a:t/>
            </a:r>
            <a:endParaRPr sz="1100">
              <a:solidFill>
                <a:srgbClr val="FFFFFF"/>
              </a:solidFill>
              <a:latin typeface="Georgia"/>
              <a:ea typeface="Georgia"/>
              <a:cs typeface="Georgia"/>
              <a:sym typeface="Georgia"/>
            </a:endParaRPr>
          </a:p>
        </p:txBody>
      </p:sp>
      <p:sp>
        <p:nvSpPr>
          <p:cNvPr id="785" name="Google Shape;785;p1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6" name="Google Shape;786;p119"/>
          <p:cNvPicPr preferRelativeResize="0"/>
          <p:nvPr/>
        </p:nvPicPr>
        <p:blipFill>
          <a:blip r:embed="rId3">
            <a:alphaModFix/>
          </a:blip>
          <a:stretch>
            <a:fillRect/>
          </a:stretch>
        </p:blipFill>
        <p:spPr>
          <a:xfrm>
            <a:off x="0" y="1946450"/>
            <a:ext cx="9144001" cy="2993525"/>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792" name="Google Shape;792;p120"/>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Normal</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200">
                <a:solidFill>
                  <a:srgbClr val="FFFFFF"/>
                </a:solidFill>
                <a:latin typeface="Consolas"/>
                <a:ea typeface="Consolas"/>
                <a:cs typeface="Consolas"/>
                <a:sym typeface="Consolas"/>
              </a:rPr>
              <a:t>node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name: "Add"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op: "Add"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input: "x/read"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input: "y/read"</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attr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key: "T"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value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type: DT_INT32</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  }</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rPr lang="en" sz="1200">
                <a:solidFill>
                  <a:srgbClr val="FFFFFF"/>
                </a:solidFill>
                <a:latin typeface="Consolas"/>
                <a:ea typeface="Consolas"/>
                <a:cs typeface="Consolas"/>
                <a:sym typeface="Consolas"/>
              </a:rPr>
              <a:t>}</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sz="1200">
              <a:solidFill>
                <a:srgbClr val="FFFFFF"/>
              </a:solidFill>
              <a:latin typeface="Consolas"/>
              <a:ea typeface="Consolas"/>
              <a:cs typeface="Consolas"/>
              <a:sym typeface="Consolas"/>
            </a:endParaRPr>
          </a:p>
        </p:txBody>
      </p:sp>
      <p:sp>
        <p:nvSpPr>
          <p:cNvPr id="793" name="Google Shape;793;p1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4" name="Google Shape;794;p120"/>
          <p:cNvSpPr txBox="1"/>
          <p:nvPr/>
        </p:nvSpPr>
        <p:spPr>
          <a:xfrm>
            <a:off x="4960975" y="2353900"/>
            <a:ext cx="3729300" cy="5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Node “Add” added once to the graph definition</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8" name="Shape 798"/>
        <p:cNvGrpSpPr/>
        <p:nvPr/>
      </p:nvGrpSpPr>
      <p:grpSpPr>
        <a:xfrm>
          <a:off x="0" y="0"/>
          <a:ext cx="0" cy="0"/>
          <a:chOff x="0" y="0"/>
          <a:chExt cx="0" cy="0"/>
        </a:xfrm>
      </p:grpSpPr>
      <p:sp>
        <p:nvSpPr>
          <p:cNvPr id="799" name="Google Shape;799;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tf.get_default_graph().as_graph_def()</a:t>
            </a:r>
            <a:endParaRPr b="1">
              <a:latin typeface="Georgia"/>
              <a:ea typeface="Georgia"/>
              <a:cs typeface="Georgia"/>
              <a:sym typeface="Georgia"/>
            </a:endParaRPr>
          </a:p>
        </p:txBody>
      </p:sp>
      <p:sp>
        <p:nvSpPr>
          <p:cNvPr id="800" name="Google Shape;800;p121"/>
          <p:cNvSpPr txBox="1"/>
          <p:nvPr>
            <p:ph idx="1" type="body"/>
          </p:nvPr>
        </p:nvSpPr>
        <p:spPr>
          <a:xfrm>
            <a:off x="311700" y="1152475"/>
            <a:ext cx="8520600" cy="3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rgbClr val="FFFFFF"/>
                </a:solidFill>
                <a:latin typeface="Georgia"/>
                <a:ea typeface="Georgia"/>
                <a:cs typeface="Georgia"/>
                <a:sym typeface="Georgia"/>
              </a:rPr>
              <a:t>Lazy</a:t>
            </a:r>
            <a:r>
              <a:rPr b="1" lang="en" u="sng">
                <a:solidFill>
                  <a:srgbClr val="FFFFFF"/>
                </a:solidFill>
                <a:latin typeface="Georgia"/>
                <a:ea typeface="Georgia"/>
                <a:cs typeface="Georgia"/>
                <a:sym typeface="Georgia"/>
              </a:rPr>
              <a:t> loading</a:t>
            </a:r>
            <a:endParaRPr b="1" u="sng">
              <a:solidFill>
                <a:srgbClr val="FFFFFF"/>
              </a:solidFill>
              <a:latin typeface="Georgia"/>
              <a:ea typeface="Georgia"/>
              <a:cs typeface="Georgia"/>
              <a:sym typeface="Georgia"/>
            </a:endParaRPr>
          </a:p>
          <a:p>
            <a:pPr indent="0" lvl="0" marL="0" rtl="0" algn="l">
              <a:spcBef>
                <a:spcPts val="160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name: "Add_1"</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node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name: "Add_10"</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op: "Add"</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  ...</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rPr lang="en" sz="1400">
                <a:solidFill>
                  <a:srgbClr val="FFFFFF"/>
                </a:solidFill>
                <a:latin typeface="Consolas"/>
                <a:ea typeface="Consolas"/>
                <a:cs typeface="Consolas"/>
                <a:sym typeface="Consolas"/>
              </a:rPr>
              <a:t>}</a:t>
            </a:r>
            <a:endParaRPr sz="1400">
              <a:solidFill>
                <a:srgbClr val="FFFFFF"/>
              </a:solidFill>
              <a:latin typeface="Consolas"/>
              <a:ea typeface="Consolas"/>
              <a:cs typeface="Consolas"/>
              <a:sym typeface="Consolas"/>
            </a:endParaRPr>
          </a:p>
          <a:p>
            <a:pPr indent="0" lvl="0" marL="0" rtl="0" algn="l">
              <a:spcBef>
                <a:spcPts val="0"/>
              </a:spcBef>
              <a:spcAft>
                <a:spcPts val="0"/>
              </a:spcAft>
              <a:buNone/>
            </a:pPr>
            <a:r>
              <a:t/>
            </a:r>
            <a:endParaRPr sz="900">
              <a:solidFill>
                <a:srgbClr val="FFFFFF"/>
              </a:solidFill>
              <a:latin typeface="Consolas"/>
              <a:ea typeface="Consolas"/>
              <a:cs typeface="Consolas"/>
              <a:sym typeface="Consolas"/>
            </a:endParaRPr>
          </a:p>
          <a:p>
            <a:pPr indent="0" lvl="0" marL="0" rtl="0" algn="l">
              <a:spcBef>
                <a:spcPts val="0"/>
              </a:spcBef>
              <a:spcAft>
                <a:spcPts val="0"/>
              </a:spcAft>
              <a:buNone/>
            </a:pPr>
            <a:r>
              <a:t/>
            </a:r>
            <a:endParaRPr sz="900">
              <a:solidFill>
                <a:srgbClr val="FFFFFF"/>
              </a:solidFill>
              <a:latin typeface="Consolas"/>
              <a:ea typeface="Consolas"/>
              <a:cs typeface="Consolas"/>
              <a:sym typeface="Consolas"/>
            </a:endParaRPr>
          </a:p>
        </p:txBody>
      </p:sp>
      <p:sp>
        <p:nvSpPr>
          <p:cNvPr id="801" name="Google Shape;801;p1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2" name="Google Shape;802;p121"/>
          <p:cNvSpPr txBox="1"/>
          <p:nvPr/>
        </p:nvSpPr>
        <p:spPr>
          <a:xfrm>
            <a:off x="4960975" y="2353900"/>
            <a:ext cx="3729300" cy="11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Node “Add” added 10 times to the graph definition</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rgbClr val="FFFFFF"/>
                </a:solidFill>
                <a:latin typeface="Times New Roman"/>
                <a:ea typeface="Times New Roman"/>
                <a:cs typeface="Times New Roman"/>
                <a:sym typeface="Times New Roman"/>
              </a:rPr>
              <a:t>Or as many times as you want to compute z</a:t>
            </a:r>
            <a:endParaRPr>
              <a:solidFill>
                <a:srgbClr val="FFFFFF"/>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6" name="Shape 806"/>
        <p:cNvGrpSpPr/>
        <p:nvPr/>
      </p:nvGrpSpPr>
      <p:grpSpPr>
        <a:xfrm>
          <a:off x="0" y="0"/>
          <a:ext cx="0" cy="0"/>
          <a:chOff x="0" y="0"/>
          <a:chExt cx="0" cy="0"/>
        </a:xfrm>
      </p:grpSpPr>
      <p:sp>
        <p:nvSpPr>
          <p:cNvPr id="807" name="Google Shape;807;p122"/>
          <p:cNvSpPr txBox="1"/>
          <p:nvPr>
            <p:ph type="title"/>
          </p:nvPr>
        </p:nvSpPr>
        <p:spPr>
          <a:xfrm>
            <a:off x="311700" y="20522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Imagine you want to compute an op</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thousands, or millions of times!</a:t>
            </a:r>
            <a:endParaRPr b="1">
              <a:latin typeface="Georgia"/>
              <a:ea typeface="Georgia"/>
              <a:cs typeface="Georgia"/>
              <a:sym typeface="Georgia"/>
            </a:endParaRPr>
          </a:p>
        </p:txBody>
      </p:sp>
      <p:sp>
        <p:nvSpPr>
          <p:cNvPr id="808" name="Google Shape;808;p1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2" name="Shape 812"/>
        <p:cNvGrpSpPr/>
        <p:nvPr/>
      </p:nvGrpSpPr>
      <p:grpSpPr>
        <a:xfrm>
          <a:off x="0" y="0"/>
          <a:ext cx="0" cy="0"/>
          <a:chOff x="0" y="0"/>
          <a:chExt cx="0" cy="0"/>
        </a:xfrm>
      </p:grpSpPr>
      <p:sp>
        <p:nvSpPr>
          <p:cNvPr id="813" name="Google Shape;813;p123"/>
          <p:cNvSpPr txBox="1"/>
          <p:nvPr>
            <p:ph type="title"/>
          </p:nvPr>
        </p:nvSpPr>
        <p:spPr>
          <a:xfrm>
            <a:off x="311700" y="1764925"/>
            <a:ext cx="8520600" cy="1071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Georgia"/>
                <a:ea typeface="Georgia"/>
                <a:cs typeface="Georgia"/>
                <a:sym typeface="Georgia"/>
              </a:rPr>
              <a:t>Your graph gets bloated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Slow to load</a:t>
            </a:r>
            <a:endParaRPr b="1">
              <a:latin typeface="Georgia"/>
              <a:ea typeface="Georgia"/>
              <a:cs typeface="Georgia"/>
              <a:sym typeface="Georgia"/>
            </a:endParaRPr>
          </a:p>
          <a:p>
            <a:pPr indent="0" lvl="0" marL="0" rtl="0" algn="ctr">
              <a:spcBef>
                <a:spcPts val="0"/>
              </a:spcBef>
              <a:spcAft>
                <a:spcPts val="0"/>
              </a:spcAft>
              <a:buNone/>
            </a:pPr>
            <a:r>
              <a:rPr b="1" lang="en">
                <a:latin typeface="Georgia"/>
                <a:ea typeface="Georgia"/>
                <a:cs typeface="Georgia"/>
                <a:sym typeface="Georgia"/>
              </a:rPr>
              <a:t>Expensive to pass around</a:t>
            </a:r>
            <a:endParaRPr b="1">
              <a:latin typeface="Georgia"/>
              <a:ea typeface="Georgia"/>
              <a:cs typeface="Georgia"/>
              <a:sym typeface="Georgia"/>
            </a:endParaRPr>
          </a:p>
          <a:p>
            <a:pPr indent="0" lvl="0" marL="0" rtl="0" algn="ctr">
              <a:spcBef>
                <a:spcPts val="0"/>
              </a:spcBef>
              <a:spcAft>
                <a:spcPts val="0"/>
              </a:spcAft>
              <a:buNone/>
            </a:pPr>
            <a:r>
              <a:t/>
            </a:r>
            <a:endParaRPr b="1">
              <a:latin typeface="Georgia"/>
              <a:ea typeface="Georgia"/>
              <a:cs typeface="Georgia"/>
              <a:sym typeface="Georgia"/>
            </a:endParaRPr>
          </a:p>
        </p:txBody>
      </p:sp>
      <p:sp>
        <p:nvSpPr>
          <p:cNvPr id="814" name="Google Shape;814;p1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