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56" r:id="rId2"/>
    <p:sldId id="257" r:id="rId3"/>
    <p:sldId id="258" r:id="rId4"/>
    <p:sldId id="260" r:id="rId5"/>
    <p:sldId id="261" r:id="rId6"/>
    <p:sldId id="262" r:id="rId7"/>
    <p:sldId id="264" r:id="rId8"/>
    <p:sldId id="270" r:id="rId9"/>
    <p:sldId id="271" r:id="rId10"/>
    <p:sldId id="265" r:id="rId11"/>
    <p:sldId id="266" r:id="rId12"/>
    <p:sldId id="267" r:id="rId13"/>
    <p:sldId id="269" r:id="rId14"/>
    <p:sldId id="268" r:id="rId15"/>
    <p:sldId id="277"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18" autoAdjust="0"/>
  </p:normalViewPr>
  <p:slideViewPr>
    <p:cSldViewPr>
      <p:cViewPr varScale="1">
        <p:scale>
          <a:sx n="70" d="100"/>
          <a:sy n="70" d="100"/>
        </p:scale>
        <p:origin x="-1386" y="-108"/>
      </p:cViewPr>
      <p:guideLst>
        <p:guide orient="horz" pos="2160"/>
        <p:guide pos="2880"/>
      </p:guideLst>
    </p:cSldViewPr>
  </p:slideViewPr>
  <p:outlineViewPr>
    <p:cViewPr>
      <p:scale>
        <a:sx n="33" d="100"/>
        <a:sy n="33" d="100"/>
      </p:scale>
      <p:origin x="0" y="636"/>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2165C-237D-4060-83A0-3DC5DC2C9FA5}" type="datetimeFigureOut">
              <a:rPr lang="en-US" smtClean="0"/>
              <a:t>4/29/2015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F64959-8BD1-49DB-A75A-5A5E57B24CE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797EEA0-B53C-4E2F-BD70-30D4316646F9}" type="datetime1">
              <a:rPr lang="en-US" smtClean="0"/>
              <a:t>4/29/2015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kumimoji="0"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783555-D686-42DB-970C-F9717CB1FA64}" type="datetime1">
              <a:rPr lang="en-US" smtClean="0"/>
              <a:t>4/29/2015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4D9F82-6532-49EE-A833-422AB2310BFF}" type="datetime1">
              <a:rPr lang="en-US" smtClean="0"/>
              <a:t>4/29/2015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F02620-DC3E-4FE2-B5E5-EA3103E2C4E2}" type="datetime1">
              <a:rPr lang="en-US" smtClean="0"/>
              <a:t>4/29/2015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A7E09EA-0770-4911-B49A-535A756672EB}" type="datetime1">
              <a:rPr lang="en-US" smtClean="0"/>
              <a:t>4/29/2015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EB509D-6EDC-4CF5-985B-D71A6D03C3E2}" type="datetime1">
              <a:rPr lang="en-US" smtClean="0"/>
              <a:t>4/29/2015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lgn="l" eaLnBrk="1" latinLnBrk="0" hangingPunct="1"/>
            <a:fld id="{DA49AAB2-0508-4CBA-8DFE-E3DA95D65CCD}" type="datetime1">
              <a:rPr lang="en-US" smtClean="0"/>
              <a:t>4/29/2015</a:t>
            </a:fld>
            <a:endParaRPr lang="en-US"/>
          </a:p>
        </p:txBody>
      </p:sp>
      <p:sp>
        <p:nvSpPr>
          <p:cNvPr id="27" name="Slide Number Placeholder 26"/>
          <p:cNvSpPr>
            <a:spLocks noGrp="1"/>
          </p:cNvSpPr>
          <p:nvPr>
            <p:ph type="sldNum" sz="quarter" idx="11"/>
          </p:nvPr>
        </p:nvSpPr>
        <p:spPr/>
        <p:txBody>
          <a:bodyPr rtlCol="0"/>
          <a:lstStyle/>
          <a:p>
            <a:pPr algn="r" eaLnBrk="1" latinLnBrk="0" hangingPunct="1"/>
            <a:fld id="{96652B35-718D-4E28-AFEB-B694A3B357E8}" type="slidenum">
              <a:rPr kumimoji="0" lang="en-US" smtClean="0"/>
              <a:pPr algn="r" eaLnBrk="1" latinLnBrk="0" hangingPunct="1"/>
              <a:t>‹#›</a:t>
            </a:fld>
            <a:endParaRPr kumimoji="0" lang="en-US"/>
          </a:p>
        </p:txBody>
      </p:sp>
      <p:sp>
        <p:nvSpPr>
          <p:cNvPr id="28" name="Footer Placeholder 27"/>
          <p:cNvSpPr>
            <a:spLocks noGrp="1"/>
          </p:cNvSpPr>
          <p:nvPr>
            <p:ph type="ftr" sz="quarter" idx="12"/>
          </p:nvPr>
        </p:nvSpPr>
        <p:spPr/>
        <p:txBody>
          <a:bodyPr rtlCol="0"/>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2BC476F4-E7F4-4D63-8796-4A185CDBDAFC}" type="datetime1">
              <a:rPr lang="en-US" smtClean="0"/>
              <a:t>4/29/2015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kumimoji="0" lang="en-US" dirty="0"/>
          </a:p>
        </p:txBody>
      </p:sp>
      <p:sp>
        <p:nvSpPr>
          <p:cNvPr id="5" name="Slide Number Placeholder 4"/>
          <p:cNvSpPr>
            <a:spLocks noGrp="1"/>
          </p:cNvSpPr>
          <p:nvPr>
            <p:ph type="sldNum" sz="quarter" idx="12"/>
          </p:nvPr>
        </p:nvSpPr>
        <p:spPr>
          <a:xfrm>
            <a:off x="8174736" y="2272"/>
            <a:ext cx="762000" cy="365760"/>
          </a:xfrm>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7338F-A2BE-43E2-9F7C-93329D3F8438}" type="datetime1">
              <a:rPr lang="en-US" smtClean="0"/>
              <a:t>4/29/2015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91E9C56-84E7-4E6F-995B-40EAEFD9AA57}" type="datetime1">
              <a:rPr lang="en-US" smtClean="0"/>
              <a:t>4/29/2015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FEAFA4F-94C1-4ADB-9C3E-43FA267EE8FF}" type="datetime1">
              <a:rPr lang="en-US" smtClean="0"/>
              <a:t>4/29/2015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lgn="l" eaLnBrk="1" latinLnBrk="0" hangingPunct="1"/>
            <a:fld id="{2662105B-E593-47F6-85F6-D10CAFA0DFF7}" type="datetime1">
              <a:rPr lang="en-US" smtClean="0"/>
              <a:t>4/29/2015</a:t>
            </a:fld>
            <a:endParaRPr lang="en-US" sz="800" dirty="0">
              <a:solidFill>
                <a:schemeClr val="accent2"/>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lgn="r" eaLnBrk="1" latinLnBrk="0" hangingPunct="1"/>
            <a:endParaRPr kumimoji="0" lang="en-US" sz="800" dirty="0">
              <a:solidFill>
                <a:schemeClr val="accent2"/>
              </a:solidFill>
            </a:endParaRP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88"/>
          <p:cNvPicPr preferRelativeResize="0"/>
          <p:nvPr/>
        </p:nvPicPr>
        <p:blipFill rotWithShape="1">
          <a:blip r:embed="rId2" cstate="print">
            <a:alphaModFix/>
          </a:blip>
          <a:srcRect/>
          <a:stretch/>
        </p:blipFill>
        <p:spPr>
          <a:xfrm>
            <a:off x="3886200" y="4343400"/>
            <a:ext cx="1452562" cy="1452562"/>
          </a:xfrm>
          <a:prstGeom prst="rect">
            <a:avLst/>
          </a:prstGeom>
          <a:ln>
            <a:noFill/>
          </a:ln>
        </p:spPr>
      </p:pic>
      <p:sp>
        <p:nvSpPr>
          <p:cNvPr id="2" name="Title 1"/>
          <p:cNvSpPr>
            <a:spLocks noGrp="1"/>
          </p:cNvSpPr>
          <p:nvPr>
            <p:ph type="ctrTitle"/>
          </p:nvPr>
        </p:nvSpPr>
        <p:spPr>
          <a:xfrm>
            <a:off x="304800" y="762000"/>
            <a:ext cx="8458200" cy="1470025"/>
          </a:xfrm>
        </p:spPr>
        <p:txBody>
          <a:bodyPr>
            <a:noAutofit/>
          </a:bodyPr>
          <a:lstStyle/>
          <a:p>
            <a:pPr algn="ctr"/>
            <a:r>
              <a:rPr lang="en-US" sz="4800" dirty="0" smtClean="0">
                <a:solidFill>
                  <a:srgbClr val="FFC000"/>
                </a:solidFill>
                <a:latin typeface="Virtual DJ" pitchFamily="2" charset="0"/>
              </a:rPr>
              <a:t>ECE 337 Project </a:t>
            </a:r>
            <a:r>
              <a:rPr lang="en-US" sz="4800" dirty="0" smtClean="0">
                <a:solidFill>
                  <a:srgbClr val="FFC000"/>
                </a:solidFill>
                <a:latin typeface="Virtual DJ" pitchFamily="2" charset="0"/>
              </a:rPr>
              <a:t/>
            </a:r>
            <a:br>
              <a:rPr lang="en-US" sz="4800" dirty="0" smtClean="0">
                <a:solidFill>
                  <a:srgbClr val="FFC000"/>
                </a:solidFill>
                <a:latin typeface="Virtual DJ" pitchFamily="2" charset="0"/>
              </a:rPr>
            </a:br>
            <a:r>
              <a:rPr lang="en-US" sz="4800" dirty="0" err="1" smtClean="0">
                <a:solidFill>
                  <a:srgbClr val="FFC000"/>
                </a:solidFill>
                <a:latin typeface="Virtual DJ" pitchFamily="2" charset="0"/>
              </a:rPr>
              <a:t>Bitcoin</a:t>
            </a:r>
            <a:r>
              <a:rPr lang="en-US" sz="4800" dirty="0" smtClean="0">
                <a:solidFill>
                  <a:srgbClr val="FFC000"/>
                </a:solidFill>
                <a:latin typeface="Virtual DJ" pitchFamily="2" charset="0"/>
              </a:rPr>
              <a:t> Miner</a:t>
            </a:r>
            <a:endParaRPr lang="en-US" sz="4800" dirty="0">
              <a:solidFill>
                <a:srgbClr val="FFC000"/>
              </a:solidFill>
              <a:latin typeface="Virtual DJ" pitchFamily="2" charset="0"/>
            </a:endParaRPr>
          </a:p>
        </p:txBody>
      </p:sp>
      <p:sp>
        <p:nvSpPr>
          <p:cNvPr id="3" name="Subtitle 2"/>
          <p:cNvSpPr>
            <a:spLocks noGrp="1"/>
          </p:cNvSpPr>
          <p:nvPr>
            <p:ph type="subTitle" idx="1"/>
          </p:nvPr>
        </p:nvSpPr>
        <p:spPr>
          <a:xfrm>
            <a:off x="2057400" y="2362200"/>
            <a:ext cx="4953000" cy="1752600"/>
          </a:xfrm>
        </p:spPr>
        <p:txBody>
          <a:bodyPr>
            <a:normAutofit/>
          </a:bodyPr>
          <a:lstStyle/>
          <a:p>
            <a:pPr algn="ctr"/>
            <a:r>
              <a:rPr lang="en-US" sz="2000" dirty="0" smtClean="0">
                <a:solidFill>
                  <a:srgbClr val="FFC000"/>
                </a:solidFill>
              </a:rPr>
              <a:t>Team Members:</a:t>
            </a:r>
          </a:p>
          <a:p>
            <a:pPr algn="ctr"/>
            <a:r>
              <a:rPr lang="en-US" sz="2000" dirty="0" smtClean="0">
                <a:solidFill>
                  <a:srgbClr val="FFC000"/>
                </a:solidFill>
              </a:rPr>
              <a:t>Andres Avila, Michael </a:t>
            </a:r>
            <a:r>
              <a:rPr lang="en-US" sz="2000" dirty="0" err="1" smtClean="0">
                <a:solidFill>
                  <a:srgbClr val="FFC000"/>
                </a:solidFill>
              </a:rPr>
              <a:t>Loh</a:t>
            </a:r>
            <a:r>
              <a:rPr lang="en-US" sz="2000" dirty="0" smtClean="0">
                <a:solidFill>
                  <a:srgbClr val="FFC000"/>
                </a:solidFill>
              </a:rPr>
              <a:t>, </a:t>
            </a:r>
            <a:r>
              <a:rPr lang="en-US" sz="2000" dirty="0" err="1" smtClean="0">
                <a:solidFill>
                  <a:srgbClr val="FFC000"/>
                </a:solidFill>
              </a:rPr>
              <a:t>Lalit</a:t>
            </a:r>
            <a:r>
              <a:rPr lang="en-US" sz="2000" dirty="0" smtClean="0">
                <a:solidFill>
                  <a:srgbClr val="FFC000"/>
                </a:solidFill>
              </a:rPr>
              <a:t> </a:t>
            </a:r>
            <a:r>
              <a:rPr lang="en-US" sz="2000" dirty="0" err="1" smtClean="0">
                <a:solidFill>
                  <a:srgbClr val="FFC000"/>
                </a:solidFill>
              </a:rPr>
              <a:t>Sudarshan</a:t>
            </a:r>
            <a:r>
              <a:rPr lang="en-US" sz="2000" dirty="0" smtClean="0">
                <a:solidFill>
                  <a:srgbClr val="FFC000"/>
                </a:solidFill>
              </a:rPr>
              <a:t> </a:t>
            </a:r>
            <a:r>
              <a:rPr lang="en-US" sz="2000" dirty="0" smtClean="0">
                <a:solidFill>
                  <a:srgbClr val="FFC000"/>
                </a:solidFill>
              </a:rPr>
              <a:t>and Nikhil </a:t>
            </a:r>
            <a:r>
              <a:rPr lang="en-US" sz="2000" dirty="0" err="1" smtClean="0">
                <a:solidFill>
                  <a:srgbClr val="FFC000"/>
                </a:solidFill>
              </a:rPr>
              <a:t>Ghanta</a:t>
            </a:r>
            <a:r>
              <a:rPr lang="en-US" sz="2000" dirty="0" smtClean="0">
                <a:solidFill>
                  <a:srgbClr val="FFC000"/>
                </a:solidFill>
              </a:rPr>
              <a:t>.</a:t>
            </a:r>
            <a:endParaRPr lang="en-US" sz="2000"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Test Results</a:t>
            </a:r>
            <a:endParaRPr lang="en-US" dirty="0"/>
          </a:p>
        </p:txBody>
      </p:sp>
      <p:sp>
        <p:nvSpPr>
          <p:cNvPr id="4" name="TextBox 3"/>
          <p:cNvSpPr txBox="1"/>
          <p:nvPr/>
        </p:nvSpPr>
        <p:spPr>
          <a:xfrm>
            <a:off x="533400" y="1447800"/>
            <a:ext cx="6934200" cy="923330"/>
          </a:xfrm>
          <a:prstGeom prst="rect">
            <a:avLst/>
          </a:prstGeom>
          <a:noFill/>
        </p:spPr>
        <p:txBody>
          <a:bodyPr wrap="square" rtlCol="0">
            <a:spAutoFit/>
          </a:bodyPr>
          <a:lstStyle/>
          <a:p>
            <a:r>
              <a:rPr lang="en-US" dirty="0" smtClean="0"/>
              <a:t>First major round of testing was for verifying that the control unit for the mining core operates correctly. </a:t>
            </a:r>
          </a:p>
          <a:p>
            <a:endParaRPr lang="en-US" dirty="0"/>
          </a:p>
        </p:txBody>
      </p:sp>
      <p:pic>
        <p:nvPicPr>
          <p:cNvPr id="75" name="Picture 7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81000" y="2171699"/>
            <a:ext cx="8382000" cy="3581400"/>
          </a:xfrm>
          <a:prstGeom prst="rect">
            <a:avLst/>
          </a:prstGeom>
        </p:spPr>
      </p:pic>
      <p:cxnSp>
        <p:nvCxnSpPr>
          <p:cNvPr id="76" name="Straight Arrow Connector 75"/>
          <p:cNvCxnSpPr/>
          <p:nvPr/>
        </p:nvCxnSpPr>
        <p:spPr>
          <a:xfrm flipV="1">
            <a:off x="1676400" y="3264309"/>
            <a:ext cx="533400" cy="21336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33400" y="5181600"/>
            <a:ext cx="2057400" cy="1477328"/>
          </a:xfrm>
          <a:prstGeom prst="rect">
            <a:avLst/>
          </a:prstGeom>
          <a:solidFill>
            <a:schemeClr val="bg1"/>
          </a:solidFill>
          <a:ln>
            <a:solidFill>
              <a:schemeClr val="tx1"/>
            </a:solidFill>
          </a:ln>
        </p:spPr>
        <p:txBody>
          <a:bodyPr wrap="square" rtlCol="0">
            <a:spAutoFit/>
          </a:bodyPr>
          <a:lstStyle/>
          <a:p>
            <a:r>
              <a:rPr lang="en-US" dirty="0" err="1"/>
              <a:t>h</a:t>
            </a:r>
            <a:r>
              <a:rPr lang="en-US" dirty="0" err="1" smtClean="0"/>
              <a:t>ash_enable</a:t>
            </a:r>
            <a:r>
              <a:rPr lang="en-US" dirty="0" smtClean="0"/>
              <a:t> = 1</a:t>
            </a:r>
          </a:p>
          <a:p>
            <a:r>
              <a:rPr lang="en-US" dirty="0"/>
              <a:t>a</a:t>
            </a:r>
            <a:r>
              <a:rPr lang="en-US" dirty="0" smtClean="0"/>
              <a:t>nd </a:t>
            </a:r>
            <a:r>
              <a:rPr lang="en-US" dirty="0" err="1" smtClean="0"/>
              <a:t>msa_en</a:t>
            </a:r>
            <a:r>
              <a:rPr lang="en-US" dirty="0" smtClean="0"/>
              <a:t> = 1 is asserted afterwards</a:t>
            </a:r>
          </a:p>
          <a:p>
            <a:r>
              <a:rPr lang="en-US" dirty="0" smtClean="0"/>
              <a:t>(for 1 clock cycle)</a:t>
            </a:r>
          </a:p>
        </p:txBody>
      </p:sp>
      <p:cxnSp>
        <p:nvCxnSpPr>
          <p:cNvPr id="78" name="Straight Arrow Connector 77"/>
          <p:cNvCxnSpPr/>
          <p:nvPr/>
        </p:nvCxnSpPr>
        <p:spPr>
          <a:xfrm flipH="1" flipV="1">
            <a:off x="3048000" y="3962400"/>
            <a:ext cx="152400" cy="148435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743200" y="5448904"/>
            <a:ext cx="1905000" cy="1200329"/>
          </a:xfrm>
          <a:prstGeom prst="rect">
            <a:avLst/>
          </a:prstGeom>
          <a:solidFill>
            <a:schemeClr val="bg1"/>
          </a:solidFill>
          <a:ln>
            <a:solidFill>
              <a:schemeClr val="tx1"/>
            </a:solidFill>
          </a:ln>
        </p:spPr>
        <p:txBody>
          <a:bodyPr wrap="square" rtlCol="0">
            <a:spAutoFit/>
          </a:bodyPr>
          <a:lstStyle/>
          <a:p>
            <a:r>
              <a:rPr lang="en-US" dirty="0" err="1" smtClean="0"/>
              <a:t>comp_en</a:t>
            </a:r>
            <a:r>
              <a:rPr lang="en-US" dirty="0" smtClean="0"/>
              <a:t> = 1 after</a:t>
            </a:r>
            <a:endParaRPr lang="en-US" dirty="0"/>
          </a:p>
          <a:p>
            <a:r>
              <a:rPr lang="en-US" dirty="0" err="1" smtClean="0"/>
              <a:t>rollover_val</a:t>
            </a:r>
            <a:r>
              <a:rPr lang="en-US" dirty="0" smtClean="0"/>
              <a:t> is changed</a:t>
            </a:r>
          </a:p>
        </p:txBody>
      </p:sp>
      <p:cxnSp>
        <p:nvCxnSpPr>
          <p:cNvPr id="80" name="Straight Arrow Connector 79"/>
          <p:cNvCxnSpPr/>
          <p:nvPr/>
        </p:nvCxnSpPr>
        <p:spPr>
          <a:xfrm flipH="1">
            <a:off x="4191000" y="2349909"/>
            <a:ext cx="457200" cy="10668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648200" y="1888244"/>
            <a:ext cx="3810000" cy="646331"/>
          </a:xfrm>
          <a:prstGeom prst="rect">
            <a:avLst/>
          </a:prstGeom>
          <a:solidFill>
            <a:schemeClr val="bg1"/>
          </a:solidFill>
          <a:ln>
            <a:solidFill>
              <a:schemeClr val="tx1"/>
            </a:solidFill>
          </a:ln>
        </p:spPr>
        <p:txBody>
          <a:bodyPr wrap="square" rtlCol="0">
            <a:spAutoFit/>
          </a:bodyPr>
          <a:lstStyle/>
          <a:p>
            <a:r>
              <a:rPr lang="en-US" dirty="0"/>
              <a:t>s</a:t>
            </a:r>
            <a:r>
              <a:rPr lang="en-US" dirty="0" smtClean="0"/>
              <a:t>elect = 1 after the first chunk is processed to select the second chunk</a:t>
            </a:r>
          </a:p>
        </p:txBody>
      </p:sp>
      <p:cxnSp>
        <p:nvCxnSpPr>
          <p:cNvPr id="82" name="Straight Arrow Connector 81"/>
          <p:cNvCxnSpPr/>
          <p:nvPr/>
        </p:nvCxnSpPr>
        <p:spPr>
          <a:xfrm flipV="1">
            <a:off x="5334000" y="4048432"/>
            <a:ext cx="651387" cy="143550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5334000" y="4331109"/>
            <a:ext cx="651387" cy="115283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4820265" y="5483940"/>
            <a:ext cx="3942735" cy="923330"/>
          </a:xfrm>
          <a:prstGeom prst="rect">
            <a:avLst/>
          </a:prstGeom>
          <a:solidFill>
            <a:schemeClr val="bg1"/>
          </a:solidFill>
          <a:ln>
            <a:solidFill>
              <a:schemeClr val="tx1"/>
            </a:solidFill>
          </a:ln>
        </p:spPr>
        <p:txBody>
          <a:bodyPr wrap="square" rtlCol="0">
            <a:spAutoFit/>
          </a:bodyPr>
          <a:lstStyle/>
          <a:p>
            <a:r>
              <a:rPr lang="en-US" dirty="0" err="1" smtClean="0"/>
              <a:t>add_en</a:t>
            </a:r>
            <a:r>
              <a:rPr lang="en-US" dirty="0" smtClean="0"/>
              <a:t> = 1 is asserted after second chunk and msa2_en = 1 to enable second round of hashing</a:t>
            </a:r>
          </a:p>
        </p:txBody>
      </p:sp>
      <p:cxnSp>
        <p:nvCxnSpPr>
          <p:cNvPr id="85" name="Straight Arrow Connector 84"/>
          <p:cNvCxnSpPr/>
          <p:nvPr/>
        </p:nvCxnSpPr>
        <p:spPr>
          <a:xfrm>
            <a:off x="7620000" y="3962400"/>
            <a:ext cx="228600" cy="54569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791632" y="3264309"/>
            <a:ext cx="1752600" cy="646331"/>
          </a:xfrm>
          <a:prstGeom prst="rect">
            <a:avLst/>
          </a:prstGeom>
          <a:solidFill>
            <a:schemeClr val="bg1"/>
          </a:solidFill>
          <a:ln>
            <a:solidFill>
              <a:schemeClr val="tx1"/>
            </a:solidFill>
          </a:ln>
        </p:spPr>
        <p:txBody>
          <a:bodyPr wrap="square" rtlCol="0">
            <a:spAutoFit/>
          </a:bodyPr>
          <a:lstStyle/>
          <a:p>
            <a:r>
              <a:rPr lang="en-US" dirty="0"/>
              <a:t>f</a:t>
            </a:r>
            <a:r>
              <a:rPr lang="en-US" dirty="0" smtClean="0"/>
              <a:t>inished = 1 after add2_en</a:t>
            </a:r>
          </a:p>
        </p:txBody>
      </p:sp>
      <p:sp>
        <p:nvSpPr>
          <p:cNvPr id="87" name="Slide Number Placeholder 86"/>
          <p:cNvSpPr>
            <a:spLocks noGrp="1"/>
          </p:cNvSpPr>
          <p:nvPr>
            <p:ph type="sldNum" sz="quarter" idx="12"/>
          </p:nvPr>
        </p:nvSpPr>
        <p:spPr>
          <a:xfrm>
            <a:off x="8382000" y="6492240"/>
            <a:ext cx="762000" cy="365760"/>
          </a:xfrm>
        </p:spPr>
        <p:txBody>
          <a:bodyPr/>
          <a:lstStyle/>
          <a:p>
            <a:fld id="{96652B35-718D-4E28-AFEB-B694A3B357E8}" type="slidenum">
              <a:rPr kumimoji="0" lang="en-US" smtClean="0">
                <a:solidFill>
                  <a:schemeClr val="tx1"/>
                </a:solidFill>
              </a:rPr>
              <a:pPr/>
              <a:t>10</a:t>
            </a:fld>
            <a:endParaRPr kumimoji="0" lang="en-US"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33400"/>
          </a:xfrm>
        </p:spPr>
        <p:txBody>
          <a:bodyPr>
            <a:normAutofit fontScale="90000"/>
          </a:bodyPr>
          <a:lstStyle/>
          <a:p>
            <a:r>
              <a:rPr lang="en-US" dirty="0" smtClean="0"/>
              <a:t>Test </a:t>
            </a:r>
            <a:r>
              <a:rPr lang="en-US" sz="4400" dirty="0" smtClean="0"/>
              <a:t>Results</a:t>
            </a:r>
            <a:r>
              <a:rPr lang="en-US" dirty="0" smtClean="0"/>
              <a:t/>
            </a:r>
            <a:br>
              <a:rPr lang="en-US" dirty="0" smtClean="0"/>
            </a:br>
            <a:endParaRPr lang="en-US" dirty="0"/>
          </a:p>
        </p:txBody>
      </p:sp>
      <p:sp>
        <p:nvSpPr>
          <p:cNvPr id="4" name="TextBox 3"/>
          <p:cNvSpPr txBox="1"/>
          <p:nvPr/>
        </p:nvSpPr>
        <p:spPr>
          <a:xfrm>
            <a:off x="457200" y="1295400"/>
            <a:ext cx="6629400" cy="707886"/>
          </a:xfrm>
          <a:prstGeom prst="rect">
            <a:avLst/>
          </a:prstGeom>
          <a:noFill/>
        </p:spPr>
        <p:txBody>
          <a:bodyPr wrap="square" rtlCol="0">
            <a:spAutoFit/>
          </a:bodyPr>
          <a:lstStyle/>
          <a:p>
            <a:r>
              <a:rPr lang="en-US" sz="2000" dirty="0" smtClean="0"/>
              <a:t>Second major round of testing involved verifying that the hash output from the core is a valid SHA-2 hash.</a:t>
            </a:r>
            <a:endParaRPr lang="en-US" sz="20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2133600"/>
            <a:ext cx="8123620" cy="16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75704" y="3918155"/>
            <a:ext cx="5487041" cy="8763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7" name="Straight Arrow Connector 6"/>
          <p:cNvCxnSpPr/>
          <p:nvPr/>
        </p:nvCxnSpPr>
        <p:spPr>
          <a:xfrm flipH="1">
            <a:off x="7071852" y="3619500"/>
            <a:ext cx="4572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371600" y="3124201"/>
            <a:ext cx="762000" cy="60959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6587" y="3783568"/>
            <a:ext cx="2057400" cy="646331"/>
          </a:xfrm>
          <a:prstGeom prst="rect">
            <a:avLst/>
          </a:prstGeom>
          <a:noFill/>
        </p:spPr>
        <p:txBody>
          <a:bodyPr wrap="square" rtlCol="0">
            <a:spAutoFit/>
          </a:bodyPr>
          <a:lstStyle/>
          <a:p>
            <a:r>
              <a:rPr lang="en-US" dirty="0" smtClean="0"/>
              <a:t>Nonce = 9546a142 </a:t>
            </a:r>
          </a:p>
          <a:p>
            <a:r>
              <a:rPr lang="en-US" dirty="0" smtClean="0"/>
              <a:t>(Big Endian)</a:t>
            </a:r>
            <a:endParaRPr lang="en-US"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81000" y="4665599"/>
            <a:ext cx="4606413" cy="2011467"/>
          </a:xfrm>
          <a:prstGeom prst="rect">
            <a:avLst/>
          </a:prstGeom>
        </p:spPr>
      </p:pic>
      <p:cxnSp>
        <p:nvCxnSpPr>
          <p:cNvPr id="11" name="Straight Arrow Connector 10"/>
          <p:cNvCxnSpPr/>
          <p:nvPr/>
        </p:nvCxnSpPr>
        <p:spPr>
          <a:xfrm flipH="1">
            <a:off x="4442810" y="4665599"/>
            <a:ext cx="2110390" cy="173520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371600" y="4106733"/>
            <a:ext cx="381000" cy="15645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403988" y="3124201"/>
            <a:ext cx="796412" cy="19049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a:xfrm>
            <a:off x="8382000" y="6492240"/>
            <a:ext cx="762000" cy="365760"/>
          </a:xfrm>
        </p:spPr>
        <p:txBody>
          <a:bodyPr/>
          <a:lstStyle/>
          <a:p>
            <a:fld id="{96652B35-718D-4E28-AFEB-B694A3B357E8}" type="slidenum">
              <a:rPr kumimoji="0" lang="en-US" smtClean="0">
                <a:solidFill>
                  <a:schemeClr val="tx1"/>
                </a:solidFill>
              </a:rPr>
              <a:pPr/>
              <a:t>11</a:t>
            </a:fld>
            <a:endParaRPr kumimoji="0" lang="en-US"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33400"/>
          </a:xfrm>
        </p:spPr>
        <p:txBody>
          <a:bodyPr>
            <a:normAutofit fontScale="90000"/>
          </a:bodyPr>
          <a:lstStyle/>
          <a:p>
            <a:r>
              <a:rPr lang="en-US" dirty="0" smtClean="0"/>
              <a:t>Test </a:t>
            </a:r>
            <a:r>
              <a:rPr lang="en-US" sz="4400" dirty="0" smtClean="0"/>
              <a:t>Results</a:t>
            </a:r>
            <a:r>
              <a:rPr lang="en-US" dirty="0" smtClean="0"/>
              <a:t/>
            </a:r>
            <a:br>
              <a:rPr lang="en-US" dirty="0" smtClean="0"/>
            </a:br>
            <a:endParaRPr lang="en-US" dirty="0"/>
          </a:p>
        </p:txBody>
      </p:sp>
      <p:sp>
        <p:nvSpPr>
          <p:cNvPr id="4" name="TextBox 3"/>
          <p:cNvSpPr txBox="1"/>
          <p:nvPr/>
        </p:nvSpPr>
        <p:spPr>
          <a:xfrm>
            <a:off x="533400" y="1371600"/>
            <a:ext cx="7162800" cy="707886"/>
          </a:xfrm>
          <a:prstGeom prst="rect">
            <a:avLst/>
          </a:prstGeom>
          <a:noFill/>
        </p:spPr>
        <p:txBody>
          <a:bodyPr wrap="square" rtlCol="0">
            <a:spAutoFit/>
          </a:bodyPr>
          <a:lstStyle/>
          <a:p>
            <a:r>
              <a:rPr lang="en-US" sz="2000" dirty="0" smtClean="0"/>
              <a:t>Third major round of testing involves verifying that the miner operates successfully with multiple </a:t>
            </a:r>
            <a:r>
              <a:rPr lang="en-US" sz="2000" dirty="0" err="1" smtClean="0"/>
              <a:t>nonces</a:t>
            </a:r>
            <a:r>
              <a:rPr lang="en-US" sz="2000" dirty="0"/>
              <a:t> </a:t>
            </a:r>
            <a:r>
              <a:rPr lang="en-US" sz="2000" dirty="0" smtClean="0"/>
              <a:t>from multiple cores</a:t>
            </a:r>
            <a:endParaRPr lang="en-US" sz="20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2514600"/>
            <a:ext cx="8534400"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6" name="Straight Arrow Connector 5"/>
          <p:cNvCxnSpPr/>
          <p:nvPr/>
        </p:nvCxnSpPr>
        <p:spPr>
          <a:xfrm flipV="1">
            <a:off x="1524000" y="3352800"/>
            <a:ext cx="381000" cy="762000"/>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6252" y="4114800"/>
            <a:ext cx="2529348" cy="1754326"/>
          </a:xfrm>
          <a:prstGeom prst="rect">
            <a:avLst/>
          </a:prstGeom>
          <a:noFill/>
          <a:ln>
            <a:solidFill>
              <a:schemeClr val="tx1"/>
            </a:solidFill>
          </a:ln>
        </p:spPr>
        <p:txBody>
          <a:bodyPr wrap="square" rtlCol="0">
            <a:spAutoFit/>
          </a:bodyPr>
          <a:lstStyle/>
          <a:p>
            <a:r>
              <a:rPr lang="en-US" dirty="0" smtClean="0"/>
              <a:t>Nonce = 9546a141 </a:t>
            </a:r>
          </a:p>
          <a:p>
            <a:r>
              <a:rPr lang="en-US" dirty="0" smtClean="0"/>
              <a:t>(Big Endian) is passed into miner, and then passes Nonce + 1 and Nonce +2 to the other cores</a:t>
            </a:r>
            <a:endParaRPr lang="en-US" dirty="0"/>
          </a:p>
        </p:txBody>
      </p:sp>
      <p:cxnSp>
        <p:nvCxnSpPr>
          <p:cNvPr id="8" name="Straight Arrow Connector 7"/>
          <p:cNvCxnSpPr/>
          <p:nvPr/>
        </p:nvCxnSpPr>
        <p:spPr>
          <a:xfrm flipV="1">
            <a:off x="3886200" y="3695701"/>
            <a:ext cx="838200" cy="1296262"/>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95600" y="5028834"/>
            <a:ext cx="2057400" cy="1200329"/>
          </a:xfrm>
          <a:prstGeom prst="rect">
            <a:avLst/>
          </a:prstGeom>
          <a:noFill/>
          <a:ln>
            <a:solidFill>
              <a:schemeClr val="tx1"/>
            </a:solidFill>
          </a:ln>
        </p:spPr>
        <p:txBody>
          <a:bodyPr wrap="square" rtlCol="0">
            <a:spAutoFit/>
          </a:bodyPr>
          <a:lstStyle/>
          <a:p>
            <a:r>
              <a:rPr lang="en-US" dirty="0" smtClean="0"/>
              <a:t>Nonce + 1 = 9546a142 </a:t>
            </a:r>
          </a:p>
          <a:p>
            <a:r>
              <a:rPr lang="en-US" dirty="0" smtClean="0"/>
              <a:t>Is identified as the correct nonce</a:t>
            </a:r>
            <a:endParaRPr lang="en-US" dirty="0"/>
          </a:p>
        </p:txBody>
      </p:sp>
      <p:pic>
        <p:nvPicPr>
          <p:cNvPr id="10"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29099" y="4247690"/>
            <a:ext cx="4352925" cy="3684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1" name="Straight Arrow Connector 10"/>
          <p:cNvCxnSpPr/>
          <p:nvPr/>
        </p:nvCxnSpPr>
        <p:spPr>
          <a:xfrm flipH="1" flipV="1">
            <a:off x="4953000" y="3429000"/>
            <a:ext cx="609600" cy="818690"/>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5562600" y="3429000"/>
            <a:ext cx="228600" cy="1599834"/>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57800" y="5028833"/>
            <a:ext cx="3324224" cy="1200329"/>
          </a:xfrm>
          <a:prstGeom prst="rect">
            <a:avLst/>
          </a:prstGeom>
          <a:noFill/>
          <a:ln>
            <a:solidFill>
              <a:schemeClr val="tx1"/>
            </a:solidFill>
          </a:ln>
        </p:spPr>
        <p:txBody>
          <a:bodyPr wrap="square" rtlCol="0">
            <a:spAutoFit/>
          </a:bodyPr>
          <a:lstStyle/>
          <a:p>
            <a:r>
              <a:rPr lang="en-US" dirty="0" err="1" smtClean="0"/>
              <a:t>Correct_hash</a:t>
            </a:r>
            <a:r>
              <a:rPr lang="en-US" dirty="0" smtClean="0"/>
              <a:t> is correctly asserted to all F’s after data is finished sending and a new block is ready to be processed</a:t>
            </a:r>
            <a:endParaRPr lang="en-US" dirty="0"/>
          </a:p>
        </p:txBody>
      </p:sp>
      <p:sp>
        <p:nvSpPr>
          <p:cNvPr id="14" name="Slide Number Placeholder 13"/>
          <p:cNvSpPr>
            <a:spLocks noGrp="1"/>
          </p:cNvSpPr>
          <p:nvPr>
            <p:ph type="sldNum" sz="quarter" idx="12"/>
          </p:nvPr>
        </p:nvSpPr>
        <p:spPr>
          <a:xfrm>
            <a:off x="8382000" y="6492240"/>
            <a:ext cx="762000" cy="365760"/>
          </a:xfrm>
        </p:spPr>
        <p:txBody>
          <a:bodyPr/>
          <a:lstStyle/>
          <a:p>
            <a:fld id="{96652B35-718D-4E28-AFEB-B694A3B357E8}" type="slidenum">
              <a:rPr kumimoji="0" lang="en-US" smtClean="0">
                <a:solidFill>
                  <a:schemeClr val="tx1"/>
                </a:solidFill>
              </a:rPr>
              <a:pPr/>
              <a:t>12</a:t>
            </a:fld>
            <a:endParaRPr kumimoji="0" lang="en-US"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685800"/>
          </a:xfrm>
        </p:spPr>
        <p:txBody>
          <a:bodyPr>
            <a:normAutofit fontScale="90000"/>
          </a:bodyPr>
          <a:lstStyle/>
          <a:p>
            <a:r>
              <a:rPr lang="en-US" sz="4400" dirty="0" smtClean="0"/>
              <a:t>Test Results</a:t>
            </a:r>
            <a:r>
              <a:rPr lang="en-US" dirty="0" smtClean="0"/>
              <a:t/>
            </a:r>
            <a:br>
              <a:rPr lang="en-US" dirty="0" smtClean="0"/>
            </a:br>
            <a:endParaRPr lang="en-US" dirty="0"/>
          </a:p>
        </p:txBody>
      </p:sp>
      <p:sp>
        <p:nvSpPr>
          <p:cNvPr id="4" name="TextBox 3"/>
          <p:cNvSpPr txBox="1"/>
          <p:nvPr/>
        </p:nvSpPr>
        <p:spPr>
          <a:xfrm>
            <a:off x="381000" y="1295400"/>
            <a:ext cx="6629400" cy="707886"/>
          </a:xfrm>
          <a:prstGeom prst="rect">
            <a:avLst/>
          </a:prstGeom>
          <a:noFill/>
        </p:spPr>
        <p:txBody>
          <a:bodyPr wrap="square" rtlCol="0">
            <a:spAutoFit/>
          </a:bodyPr>
          <a:lstStyle/>
          <a:p>
            <a:r>
              <a:rPr lang="en-US" sz="2000" dirty="0" smtClean="0"/>
              <a:t>Fourth major round of testing involves verifying that the functions of the miner (top-level functions) work properly.</a:t>
            </a:r>
            <a:endParaRPr lang="en-US"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04800" y="2362200"/>
            <a:ext cx="8382000" cy="1238017"/>
          </a:xfrm>
          <a:prstGeom prst="rect">
            <a:avLst/>
          </a:prstGeom>
        </p:spPr>
      </p:pic>
      <p:cxnSp>
        <p:nvCxnSpPr>
          <p:cNvPr id="6" name="Straight Arrow Connector 5"/>
          <p:cNvCxnSpPr/>
          <p:nvPr/>
        </p:nvCxnSpPr>
        <p:spPr>
          <a:xfrm flipV="1">
            <a:off x="2878394" y="3147723"/>
            <a:ext cx="1752600" cy="904990"/>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87594" y="4052713"/>
            <a:ext cx="2590800" cy="2308324"/>
          </a:xfrm>
          <a:prstGeom prst="rect">
            <a:avLst/>
          </a:prstGeom>
          <a:noFill/>
          <a:ln>
            <a:solidFill>
              <a:schemeClr val="tx1"/>
            </a:solidFill>
          </a:ln>
        </p:spPr>
        <p:txBody>
          <a:bodyPr wrap="square" rtlCol="0">
            <a:spAutoFit/>
          </a:bodyPr>
          <a:lstStyle/>
          <a:p>
            <a:r>
              <a:rPr lang="en-US" dirty="0" err="1" smtClean="0"/>
              <a:t>Send_data</a:t>
            </a:r>
            <a:r>
              <a:rPr lang="en-US" dirty="0" smtClean="0"/>
              <a:t> is asserted correctly after it detects that the hash is valid for the current target. (The target is extremely high, so even the first nonce will generate a correct hash)</a:t>
            </a:r>
            <a:endParaRPr lang="en-US" dirty="0"/>
          </a:p>
        </p:txBody>
      </p:sp>
      <p:cxnSp>
        <p:nvCxnSpPr>
          <p:cNvPr id="8" name="Straight Arrow Connector 7"/>
          <p:cNvCxnSpPr/>
          <p:nvPr/>
        </p:nvCxnSpPr>
        <p:spPr>
          <a:xfrm flipV="1">
            <a:off x="6402644" y="3147721"/>
            <a:ext cx="1219200" cy="904992"/>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78594" y="4052714"/>
            <a:ext cx="3848100" cy="1200329"/>
          </a:xfrm>
          <a:prstGeom prst="rect">
            <a:avLst/>
          </a:prstGeom>
          <a:noFill/>
          <a:ln>
            <a:solidFill>
              <a:schemeClr val="tx1"/>
            </a:solidFill>
          </a:ln>
        </p:spPr>
        <p:txBody>
          <a:bodyPr wrap="square" rtlCol="0">
            <a:spAutoFit/>
          </a:bodyPr>
          <a:lstStyle/>
          <a:p>
            <a:r>
              <a:rPr lang="en-US" dirty="0" err="1" smtClean="0"/>
              <a:t>Send_data</a:t>
            </a:r>
            <a:r>
              <a:rPr lang="en-US" dirty="0" smtClean="0"/>
              <a:t> is asserted correctly again as a new block is processed along with another extremely high target to ensure success on the first nonce</a:t>
            </a:r>
            <a:endParaRPr lang="en-US" dirty="0"/>
          </a:p>
        </p:txBody>
      </p:sp>
      <p:cxnSp>
        <p:nvCxnSpPr>
          <p:cNvPr id="10" name="Straight Arrow Connector 9"/>
          <p:cNvCxnSpPr/>
          <p:nvPr/>
        </p:nvCxnSpPr>
        <p:spPr>
          <a:xfrm flipV="1">
            <a:off x="4021394" y="3300123"/>
            <a:ext cx="609600" cy="1952920"/>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06993" y="5253043"/>
            <a:ext cx="5400675" cy="666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TextBox 11"/>
          <p:cNvSpPr txBox="1"/>
          <p:nvPr/>
        </p:nvSpPr>
        <p:spPr>
          <a:xfrm>
            <a:off x="3106993" y="5919793"/>
            <a:ext cx="5400675" cy="646331"/>
          </a:xfrm>
          <a:prstGeom prst="rect">
            <a:avLst/>
          </a:prstGeom>
          <a:noFill/>
        </p:spPr>
        <p:txBody>
          <a:bodyPr wrap="square" rtlCol="0">
            <a:spAutoFit/>
          </a:bodyPr>
          <a:lstStyle/>
          <a:p>
            <a:r>
              <a:rPr lang="en-US" dirty="0" err="1" smtClean="0"/>
              <a:t>Correct_hash</a:t>
            </a:r>
            <a:r>
              <a:rPr lang="en-US" dirty="0" smtClean="0"/>
              <a:t> is correctly stored in the </a:t>
            </a:r>
            <a:r>
              <a:rPr lang="en-US" dirty="0" err="1" smtClean="0"/>
              <a:t>tx_data</a:t>
            </a:r>
            <a:r>
              <a:rPr lang="en-US" dirty="0" smtClean="0"/>
              <a:t> buffer</a:t>
            </a:r>
          </a:p>
          <a:p>
            <a:r>
              <a:rPr lang="en-US" dirty="0" smtClean="0"/>
              <a:t>when after </a:t>
            </a:r>
            <a:r>
              <a:rPr lang="en-US" dirty="0" err="1" smtClean="0"/>
              <a:t>send_data</a:t>
            </a:r>
            <a:r>
              <a:rPr lang="en-US" dirty="0" smtClean="0"/>
              <a:t> is asserted</a:t>
            </a:r>
            <a:endParaRPr lang="en-US" dirty="0"/>
          </a:p>
        </p:txBody>
      </p:sp>
      <p:sp>
        <p:nvSpPr>
          <p:cNvPr id="13" name="Slide Number Placeholder 12"/>
          <p:cNvSpPr>
            <a:spLocks noGrp="1"/>
          </p:cNvSpPr>
          <p:nvPr>
            <p:ph type="sldNum" sz="quarter" idx="12"/>
          </p:nvPr>
        </p:nvSpPr>
        <p:spPr>
          <a:xfrm>
            <a:off x="8382000" y="6492240"/>
            <a:ext cx="762000" cy="365760"/>
          </a:xfrm>
        </p:spPr>
        <p:txBody>
          <a:bodyPr/>
          <a:lstStyle/>
          <a:p>
            <a:fld id="{96652B35-718D-4E28-AFEB-B694A3B357E8}" type="slidenum">
              <a:rPr kumimoji="0" lang="en-US" smtClean="0">
                <a:solidFill>
                  <a:schemeClr val="tx1"/>
                </a:solidFill>
              </a:rPr>
              <a:pPr/>
              <a:t>13</a:t>
            </a:fld>
            <a:endParaRPr kumimoji="0" lang="en-US"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609600"/>
          </a:xfrm>
        </p:spPr>
        <p:txBody>
          <a:bodyPr>
            <a:normAutofit fontScale="90000"/>
          </a:bodyPr>
          <a:lstStyle/>
          <a:p>
            <a:r>
              <a:rPr lang="en-US" dirty="0" smtClean="0"/>
              <a:t>CONCLUSIONS</a:t>
            </a:r>
            <a:endParaRPr lang="en-US" dirty="0"/>
          </a:p>
        </p:txBody>
      </p:sp>
      <p:sp>
        <p:nvSpPr>
          <p:cNvPr id="3" name="Content Placeholder 2"/>
          <p:cNvSpPr>
            <a:spLocks noGrp="1"/>
          </p:cNvSpPr>
          <p:nvPr>
            <p:ph idx="1"/>
          </p:nvPr>
        </p:nvSpPr>
        <p:spPr>
          <a:xfrm>
            <a:off x="381000" y="1219200"/>
            <a:ext cx="8229600" cy="5355336"/>
          </a:xfrm>
        </p:spPr>
        <p:txBody>
          <a:bodyPr>
            <a:normAutofit fontScale="92500" lnSpcReduction="10000"/>
          </a:bodyPr>
          <a:lstStyle/>
          <a:p>
            <a:pPr>
              <a:buNone/>
            </a:pPr>
            <a:r>
              <a:rPr lang="en-US" sz="2400" dirty="0" smtClean="0"/>
              <a:t>BIGGEST CHALLENGES FACED</a:t>
            </a:r>
            <a:r>
              <a:rPr lang="en-US" sz="2400" dirty="0" smtClean="0"/>
              <a:t>:</a:t>
            </a:r>
            <a:endParaRPr lang="en-US" sz="2400" dirty="0" smtClean="0"/>
          </a:p>
          <a:p>
            <a:pPr marL="285750" indent="-285750">
              <a:buFont typeface="Arial" panose="020B0604020202020204" pitchFamily="34" charset="0"/>
              <a:buChar char="•"/>
            </a:pPr>
            <a:r>
              <a:rPr lang="en-US" sz="2000" dirty="0" smtClean="0"/>
              <a:t>Major challenges were dealt with </a:t>
            </a:r>
            <a:r>
              <a:rPr lang="en-US" sz="2000" dirty="0" smtClean="0"/>
              <a:t>while </a:t>
            </a:r>
            <a:r>
              <a:rPr lang="en-US" sz="2000" u="sng" dirty="0" smtClean="0"/>
              <a:t>testing</a:t>
            </a:r>
            <a:r>
              <a:rPr lang="en-US" sz="2000" dirty="0" smtClean="0"/>
              <a:t> our design.</a:t>
            </a:r>
          </a:p>
          <a:p>
            <a:pPr marL="285750" indent="-285750">
              <a:buFont typeface="Arial" panose="020B0604020202020204" pitchFamily="34" charset="0"/>
              <a:buChar char="•"/>
            </a:pPr>
            <a:r>
              <a:rPr lang="en-US" sz="2000" dirty="0" smtClean="0"/>
              <a:t>Checking and verifying our hashing algorithm outputs with the results from the SHA256 online calculator using pre-tested data.</a:t>
            </a:r>
          </a:p>
          <a:p>
            <a:pPr marL="285750" indent="-285750">
              <a:buFont typeface="Arial" panose="020B0604020202020204" pitchFamily="34" charset="0"/>
              <a:buChar char="•"/>
            </a:pPr>
            <a:r>
              <a:rPr lang="en-US" sz="2000" dirty="0" smtClean="0"/>
              <a:t>Identifying the smallest difference in our 288 bit output with the expected result and modifying our hashing algorithm relatively</a:t>
            </a:r>
            <a:r>
              <a:rPr lang="en-US" sz="2000" dirty="0" smtClean="0"/>
              <a:t>.</a:t>
            </a:r>
          </a:p>
          <a:p>
            <a:pPr marL="285750" indent="-285750">
              <a:buNone/>
            </a:pPr>
            <a:endParaRPr lang="en-US" sz="2000" dirty="0" smtClean="0"/>
          </a:p>
          <a:p>
            <a:pPr marL="285750" indent="-285750">
              <a:buNone/>
            </a:pPr>
            <a:r>
              <a:rPr lang="en-US" sz="2000" dirty="0" smtClean="0"/>
              <a:t>CHANCE </a:t>
            </a:r>
            <a:r>
              <a:rPr lang="en-US" sz="2000" dirty="0" smtClean="0"/>
              <a:t>TO DO IT ALL OVER AGAIN?:</a:t>
            </a:r>
          </a:p>
          <a:p>
            <a:pPr marL="285750" indent="-285750">
              <a:buFont typeface="Arial" panose="020B0604020202020204" pitchFamily="34" charset="0"/>
              <a:buChar char="•"/>
            </a:pPr>
            <a:r>
              <a:rPr lang="en-US" sz="2000" dirty="0" smtClean="0"/>
              <a:t>Spend lesser time deciding to prioritize area or speed and focus more on optimizing speed since that’s the main goal of a </a:t>
            </a:r>
            <a:r>
              <a:rPr lang="en-US" sz="2000" dirty="0" err="1" smtClean="0"/>
              <a:t>Bitcoin</a:t>
            </a:r>
            <a:r>
              <a:rPr lang="en-US" sz="2000" dirty="0" smtClean="0"/>
              <a:t> Miner.</a:t>
            </a:r>
          </a:p>
          <a:p>
            <a:pPr marL="285750" indent="-285750">
              <a:buFont typeface="Arial" panose="020B0604020202020204" pitchFamily="34" charset="0"/>
              <a:buChar char="•"/>
            </a:pPr>
            <a:r>
              <a:rPr lang="en-US" sz="2000" dirty="0" smtClean="0"/>
              <a:t>Implement a different </a:t>
            </a:r>
            <a:r>
              <a:rPr lang="en-US" sz="2000" dirty="0" smtClean="0"/>
              <a:t>protocol(I2C) </a:t>
            </a:r>
            <a:r>
              <a:rPr lang="en-US" sz="2000" dirty="0" smtClean="0"/>
              <a:t>for receiving and transmitting the data to receive a quicker transaction </a:t>
            </a:r>
            <a:r>
              <a:rPr lang="en-US" sz="2000" dirty="0" smtClean="0"/>
              <a:t>approval.</a:t>
            </a:r>
          </a:p>
          <a:p>
            <a:pPr marL="285750" indent="-285750">
              <a:buNone/>
            </a:pPr>
            <a:endParaRPr lang="en-US" sz="2000" dirty="0" smtClean="0"/>
          </a:p>
          <a:p>
            <a:pPr marL="285750" indent="-285750">
              <a:buNone/>
            </a:pPr>
            <a:r>
              <a:rPr lang="en-US" sz="2000" dirty="0" smtClean="0"/>
              <a:t>GIVEN </a:t>
            </a:r>
            <a:r>
              <a:rPr lang="en-US" sz="2000" dirty="0" smtClean="0"/>
              <a:t>MORE TIME?:</a:t>
            </a:r>
          </a:p>
          <a:p>
            <a:pPr marL="285750" indent="-285750">
              <a:buFont typeface="Arial" panose="020B0604020202020204" pitchFamily="34" charset="0"/>
              <a:buChar char="•"/>
            </a:pPr>
            <a:r>
              <a:rPr lang="en-US" sz="2000" dirty="0" smtClean="0"/>
              <a:t>To obtain a faster output we would alter our design and work on processing multiple </a:t>
            </a:r>
            <a:r>
              <a:rPr lang="en-US" sz="2000" dirty="0" err="1" smtClean="0"/>
              <a:t>nonces</a:t>
            </a:r>
            <a:r>
              <a:rPr lang="en-US" sz="2000" dirty="0" smtClean="0"/>
              <a:t> at once. </a:t>
            </a:r>
          </a:p>
          <a:p>
            <a:pPr marL="285750" indent="-285750">
              <a:buFont typeface="Arial" panose="020B0604020202020204" pitchFamily="34" charset="0"/>
              <a:buChar char="•"/>
            </a:pPr>
            <a:r>
              <a:rPr lang="en-US" sz="2000" dirty="0" smtClean="0"/>
              <a:t>We would pipeline our design to achieve a faster and more process efficient output.</a:t>
            </a:r>
          </a:p>
          <a:p>
            <a:endParaRPr lang="en-US" sz="2000" dirty="0" smtClean="0"/>
          </a:p>
          <a:p>
            <a:pPr marL="285750" indent="-285750">
              <a:buNone/>
            </a:pPr>
            <a:endParaRPr lang="en-US" sz="2000" dirty="0" smtClean="0"/>
          </a:p>
          <a:p>
            <a:pPr>
              <a:buNone/>
            </a:pPr>
            <a:endParaRPr lang="en-US" dirty="0" smtClean="0"/>
          </a:p>
          <a:p>
            <a:endParaRPr lang="en-US" dirty="0"/>
          </a:p>
        </p:txBody>
      </p:sp>
      <p:sp>
        <p:nvSpPr>
          <p:cNvPr id="4" name="Slide Number Placeholder 3"/>
          <p:cNvSpPr>
            <a:spLocks noGrp="1"/>
          </p:cNvSpPr>
          <p:nvPr>
            <p:ph type="sldNum" sz="quarter" idx="12"/>
          </p:nvPr>
        </p:nvSpPr>
        <p:spPr>
          <a:xfrm>
            <a:off x="8382000" y="6492240"/>
            <a:ext cx="762000" cy="365760"/>
          </a:xfrm>
        </p:spPr>
        <p:txBody>
          <a:bodyPr/>
          <a:lstStyle/>
          <a:p>
            <a:fld id="{96652B35-718D-4E28-AFEB-B694A3B357E8}" type="slidenum">
              <a:rPr kumimoji="0" lang="en-US" smtClean="0">
                <a:solidFill>
                  <a:schemeClr val="tx1"/>
                </a:solidFill>
              </a:rPr>
              <a:pPr/>
              <a:t>14</a:t>
            </a:fld>
            <a:endParaRPr kumimoji="0" lang="en-US"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066800"/>
          </a:xfrm>
        </p:spPr>
        <p:txBody>
          <a:bodyPr/>
          <a:lstStyle/>
          <a:p>
            <a:pPr algn="ctr"/>
            <a:r>
              <a:rPr lang="en-US" dirty="0" smtClean="0"/>
              <a:t>THANK YOU!</a:t>
            </a:r>
            <a:endParaRPr lang="en-US" dirty="0"/>
          </a:p>
        </p:txBody>
      </p:sp>
      <p:sp>
        <p:nvSpPr>
          <p:cNvPr id="4" name="Slide Number Placeholder 3"/>
          <p:cNvSpPr>
            <a:spLocks noGrp="1"/>
          </p:cNvSpPr>
          <p:nvPr>
            <p:ph type="sldNum" sz="quarter" idx="12"/>
          </p:nvPr>
        </p:nvSpPr>
        <p:spPr/>
        <p:txBody>
          <a:bodyPr/>
          <a:lstStyle/>
          <a:p>
            <a:fld id="{96652B35-718D-4E28-AFEB-B694A3B357E8}" type="slidenum">
              <a:rPr kumimoji="0" lang="en-US" smtClean="0"/>
              <a:pPr/>
              <a:t>15</a:t>
            </a:fld>
            <a:endParaRPr kumimoji="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685800"/>
          </a:xfrm>
        </p:spPr>
        <p:txBody>
          <a:bodyPr>
            <a:normAutofit fontScale="90000"/>
          </a:bodyPr>
          <a:lstStyle/>
          <a:p>
            <a:r>
              <a:rPr lang="en-US" dirty="0" smtClean="0"/>
              <a:t>Mining Core(RTL)</a:t>
            </a:r>
            <a:endParaRPr lang="en-US" dirty="0"/>
          </a:p>
        </p:txBody>
      </p:sp>
      <p:pic>
        <p:nvPicPr>
          <p:cNvPr id="4" name="Shape 138"/>
          <p:cNvPicPr preferRelativeResize="0">
            <a:picLocks noGrp="1"/>
          </p:cNvPicPr>
          <p:nvPr>
            <p:ph idx="1"/>
          </p:nvPr>
        </p:nvPicPr>
        <p:blipFill rotWithShape="1">
          <a:blip r:embed="rId2" cstate="print">
            <a:alphaModFix/>
          </a:blip>
          <a:srcRect/>
          <a:stretch/>
        </p:blipFill>
        <p:spPr>
          <a:xfrm>
            <a:off x="152400" y="1752600"/>
            <a:ext cx="8763000" cy="4724400"/>
          </a:xfrm>
          <a:prstGeom prst="rect">
            <a:avLst/>
          </a:prstGeom>
          <a:noFill/>
          <a:ln>
            <a:noFill/>
          </a:ln>
        </p:spPr>
      </p:pic>
      <p:sp>
        <p:nvSpPr>
          <p:cNvPr id="5" name="Slide Number Placeholder 4"/>
          <p:cNvSpPr>
            <a:spLocks noGrp="1"/>
          </p:cNvSpPr>
          <p:nvPr>
            <p:ph type="sldNum" sz="quarter" idx="12"/>
          </p:nvPr>
        </p:nvSpPr>
        <p:spPr>
          <a:xfrm>
            <a:off x="8382000" y="6492240"/>
            <a:ext cx="762000" cy="365760"/>
          </a:xfrm>
        </p:spPr>
        <p:txBody>
          <a:bodyPr/>
          <a:lstStyle/>
          <a:p>
            <a:fld id="{96652B35-718D-4E28-AFEB-B694A3B357E8}" type="slidenum">
              <a:rPr kumimoji="0" lang="en-US" smtClean="0">
                <a:solidFill>
                  <a:schemeClr val="tx1"/>
                </a:solidFill>
              </a:rPr>
              <a:pPr/>
              <a:t>16</a:t>
            </a:fld>
            <a:endParaRPr kumimoji="0" lang="en-US"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685800"/>
          </a:xfrm>
        </p:spPr>
        <p:txBody>
          <a:bodyPr>
            <a:normAutofit fontScale="90000"/>
          </a:bodyPr>
          <a:lstStyle/>
          <a:p>
            <a:r>
              <a:rPr lang="en-US" dirty="0" smtClean="0"/>
              <a:t>Mining = Hashing + Verification</a:t>
            </a:r>
            <a:endParaRPr lang="en-US" dirty="0"/>
          </a:p>
        </p:txBody>
      </p:sp>
      <p:pic>
        <p:nvPicPr>
          <p:cNvPr id="4" name="Shape 132"/>
          <p:cNvPicPr preferRelativeResize="0">
            <a:picLocks noGrp="1"/>
          </p:cNvPicPr>
          <p:nvPr>
            <p:ph idx="1"/>
          </p:nvPr>
        </p:nvPicPr>
        <p:blipFill rotWithShape="1">
          <a:blip r:embed="rId2" cstate="print">
            <a:alphaModFix/>
          </a:blip>
          <a:srcRect/>
          <a:stretch/>
        </p:blipFill>
        <p:spPr>
          <a:xfrm>
            <a:off x="304800" y="1600200"/>
            <a:ext cx="8534400" cy="4648200"/>
          </a:xfrm>
          <a:prstGeom prst="rect">
            <a:avLst/>
          </a:prstGeom>
          <a:noFill/>
          <a:ln>
            <a:noFill/>
          </a:ln>
        </p:spPr>
      </p:pic>
      <p:sp>
        <p:nvSpPr>
          <p:cNvPr id="5" name="Slide Number Placeholder 4"/>
          <p:cNvSpPr>
            <a:spLocks noGrp="1"/>
          </p:cNvSpPr>
          <p:nvPr>
            <p:ph type="sldNum" sz="quarter" idx="12"/>
          </p:nvPr>
        </p:nvSpPr>
        <p:spPr>
          <a:xfrm>
            <a:off x="8382000" y="6492240"/>
            <a:ext cx="762000" cy="365760"/>
          </a:xfrm>
        </p:spPr>
        <p:txBody>
          <a:bodyPr/>
          <a:lstStyle/>
          <a:p>
            <a:fld id="{96652B35-718D-4E28-AFEB-B694A3B357E8}" type="slidenum">
              <a:rPr kumimoji="0" lang="en-US" smtClean="0">
                <a:solidFill>
                  <a:schemeClr val="tx1"/>
                </a:solidFill>
              </a:rPr>
              <a:pPr/>
              <a:t>17</a:t>
            </a:fld>
            <a:endParaRPr kumimoji="0" lang="en-US"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609600"/>
          </a:xfrm>
        </p:spPr>
        <p:txBody>
          <a:bodyPr>
            <a:normAutofit fontScale="90000"/>
          </a:bodyPr>
          <a:lstStyle/>
          <a:p>
            <a:r>
              <a:rPr lang="en-US" dirty="0" smtClean="0"/>
              <a:t>SHA-256 Encryption</a:t>
            </a:r>
            <a:endParaRPr lang="en-US" dirty="0"/>
          </a:p>
        </p:txBody>
      </p:sp>
      <p:pic>
        <p:nvPicPr>
          <p:cNvPr id="4" name="Shape 150"/>
          <p:cNvPicPr preferRelativeResize="0">
            <a:picLocks noGrp="1"/>
          </p:cNvPicPr>
          <p:nvPr>
            <p:ph idx="1"/>
          </p:nvPr>
        </p:nvPicPr>
        <p:blipFill rotWithShape="1">
          <a:blip r:embed="rId2" cstate="print">
            <a:alphaModFix/>
          </a:blip>
          <a:srcRect/>
          <a:stretch/>
        </p:blipFill>
        <p:spPr>
          <a:xfrm>
            <a:off x="0" y="1981200"/>
            <a:ext cx="8915400" cy="3276600"/>
          </a:xfrm>
          <a:prstGeom prst="rect">
            <a:avLst/>
          </a:prstGeom>
          <a:noFill/>
          <a:ln>
            <a:noFill/>
          </a:ln>
        </p:spPr>
      </p:pic>
      <p:sp>
        <p:nvSpPr>
          <p:cNvPr id="5" name="Slide Number Placeholder 4"/>
          <p:cNvSpPr>
            <a:spLocks noGrp="1"/>
          </p:cNvSpPr>
          <p:nvPr>
            <p:ph type="sldNum" sz="quarter" idx="12"/>
          </p:nvPr>
        </p:nvSpPr>
        <p:spPr>
          <a:xfrm>
            <a:off x="8382000" y="6492240"/>
            <a:ext cx="762000" cy="365760"/>
          </a:xfrm>
        </p:spPr>
        <p:txBody>
          <a:bodyPr/>
          <a:lstStyle/>
          <a:p>
            <a:fld id="{96652B35-718D-4E28-AFEB-B694A3B357E8}" type="slidenum">
              <a:rPr kumimoji="0" lang="en-US" smtClean="0">
                <a:solidFill>
                  <a:schemeClr val="tx1"/>
                </a:solidFill>
              </a:rPr>
              <a:pPr/>
              <a:t>18</a:t>
            </a:fld>
            <a:endParaRPr kumimoji="0" lang="en-US"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229600" cy="685800"/>
          </a:xfrm>
        </p:spPr>
        <p:txBody>
          <a:bodyPr>
            <a:normAutofit fontScale="90000"/>
          </a:bodyPr>
          <a:lstStyle/>
          <a:p>
            <a:r>
              <a:rPr lang="en-US" dirty="0" smtClean="0"/>
              <a:t>UART Receiver(RTL)</a:t>
            </a:r>
            <a:endParaRPr lang="en-US" dirty="0"/>
          </a:p>
        </p:txBody>
      </p:sp>
      <p:pic>
        <p:nvPicPr>
          <p:cNvPr id="4" name="Shape 175"/>
          <p:cNvPicPr preferRelativeResize="0">
            <a:picLocks noGrp="1"/>
          </p:cNvPicPr>
          <p:nvPr>
            <p:ph idx="1"/>
          </p:nvPr>
        </p:nvPicPr>
        <p:blipFill rotWithShape="1">
          <a:blip r:embed="rId2" cstate="print">
            <a:alphaModFix/>
          </a:blip>
          <a:srcRect/>
          <a:stretch/>
        </p:blipFill>
        <p:spPr>
          <a:xfrm>
            <a:off x="1676400" y="1676400"/>
            <a:ext cx="5410200" cy="4953000"/>
          </a:xfrm>
          <a:prstGeom prst="rect">
            <a:avLst/>
          </a:prstGeom>
          <a:noFill/>
          <a:ln>
            <a:noFill/>
          </a:ln>
        </p:spPr>
      </p:pic>
      <p:sp>
        <p:nvSpPr>
          <p:cNvPr id="5" name="Slide Number Placeholder 4"/>
          <p:cNvSpPr>
            <a:spLocks noGrp="1"/>
          </p:cNvSpPr>
          <p:nvPr>
            <p:ph type="sldNum" sz="quarter" idx="12"/>
          </p:nvPr>
        </p:nvSpPr>
        <p:spPr>
          <a:xfrm>
            <a:off x="8382000" y="6492240"/>
            <a:ext cx="762000" cy="365760"/>
          </a:xfrm>
        </p:spPr>
        <p:txBody>
          <a:bodyPr/>
          <a:lstStyle/>
          <a:p>
            <a:fld id="{96652B35-718D-4E28-AFEB-B694A3B357E8}" type="slidenum">
              <a:rPr kumimoji="0" lang="en-US" smtClean="0">
                <a:solidFill>
                  <a:schemeClr val="tx1"/>
                </a:solidFill>
              </a:rPr>
              <a:pPr/>
              <a:t>19</a:t>
            </a:fld>
            <a:endParaRPr kumimoji="0" 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t>Project Overview</a:t>
            </a:r>
            <a:endParaRPr lang="en-US" dirty="0"/>
          </a:p>
        </p:txBody>
      </p:sp>
      <p:sp>
        <p:nvSpPr>
          <p:cNvPr id="3" name="Content Placeholder 2"/>
          <p:cNvSpPr>
            <a:spLocks noGrp="1"/>
          </p:cNvSpPr>
          <p:nvPr>
            <p:ph idx="1"/>
          </p:nvPr>
        </p:nvSpPr>
        <p:spPr>
          <a:xfrm>
            <a:off x="457200" y="1295400"/>
            <a:ext cx="5334000" cy="5257800"/>
          </a:xfrm>
        </p:spPr>
        <p:txBody>
          <a:bodyPr>
            <a:normAutofit/>
          </a:bodyPr>
          <a:lstStyle/>
          <a:p>
            <a:pPr marL="342900" lvl="0" indent="-228600">
              <a:lnSpc>
                <a:spcPct val="80000"/>
              </a:lnSpc>
              <a:spcBef>
                <a:spcPts val="0"/>
              </a:spcBef>
              <a:buClr>
                <a:schemeClr val="accent1"/>
              </a:buClr>
              <a:buSzPct val="100000"/>
              <a:buFont typeface="Arial"/>
              <a:buChar char="•"/>
            </a:pPr>
            <a:r>
              <a:rPr lang="en-US" dirty="0" err="1" smtClean="0">
                <a:solidFill>
                  <a:schemeClr val="dk1"/>
                </a:solidFill>
                <a:latin typeface="Calibri"/>
                <a:ea typeface="Calibri"/>
                <a:cs typeface="Calibri"/>
                <a:sym typeface="Calibri"/>
              </a:rPr>
              <a:t>Bitcoin</a:t>
            </a:r>
            <a:r>
              <a:rPr lang="en-US" dirty="0" smtClean="0">
                <a:solidFill>
                  <a:schemeClr val="dk1"/>
                </a:solidFill>
                <a:latin typeface="Calibri"/>
                <a:ea typeface="Calibri"/>
                <a:cs typeface="Calibri"/>
                <a:sym typeface="Calibri"/>
              </a:rPr>
              <a:t> – </a:t>
            </a:r>
            <a:r>
              <a:rPr lang="en-US" dirty="0" err="1" smtClean="0">
                <a:solidFill>
                  <a:schemeClr val="dk1"/>
                </a:solidFill>
                <a:latin typeface="Calibri"/>
                <a:ea typeface="Calibri"/>
                <a:cs typeface="Calibri"/>
                <a:sym typeface="Calibri"/>
              </a:rPr>
              <a:t>cryptocurrency</a:t>
            </a:r>
            <a:endParaRPr lang="en-US" dirty="0" smtClean="0">
              <a:solidFill>
                <a:schemeClr val="dk1"/>
              </a:solidFill>
              <a:latin typeface="Calibri"/>
              <a:ea typeface="Calibri"/>
              <a:cs typeface="Calibri"/>
              <a:sym typeface="Calibri"/>
            </a:endParaRPr>
          </a:p>
          <a:p>
            <a:pPr marL="342900" lvl="0" indent="-228600">
              <a:lnSpc>
                <a:spcPct val="80000"/>
              </a:lnSpc>
              <a:spcBef>
                <a:spcPts val="520"/>
              </a:spcBef>
              <a:buClr>
                <a:schemeClr val="accent1"/>
              </a:buClr>
              <a:buSzPct val="100000"/>
              <a:buFont typeface="Arial"/>
              <a:buChar char="•"/>
            </a:pPr>
            <a:r>
              <a:rPr lang="en-US" dirty="0" err="1" smtClean="0">
                <a:solidFill>
                  <a:schemeClr val="dk1"/>
                </a:solidFill>
                <a:latin typeface="Calibri"/>
                <a:ea typeface="Calibri"/>
                <a:cs typeface="Calibri"/>
                <a:sym typeface="Calibri"/>
              </a:rPr>
              <a:t>Bitcoin</a:t>
            </a:r>
            <a:r>
              <a:rPr lang="en-US" dirty="0" smtClean="0">
                <a:solidFill>
                  <a:schemeClr val="dk1"/>
                </a:solidFill>
                <a:latin typeface="Calibri"/>
                <a:ea typeface="Calibri"/>
                <a:cs typeface="Calibri"/>
                <a:sym typeface="Calibri"/>
              </a:rPr>
              <a:t> mining – verification of transactions</a:t>
            </a:r>
          </a:p>
          <a:p>
            <a:pPr marL="342900" lvl="0" indent="-228600">
              <a:lnSpc>
                <a:spcPct val="80000"/>
              </a:lnSpc>
              <a:spcBef>
                <a:spcPts val="520"/>
              </a:spcBef>
              <a:buClr>
                <a:schemeClr val="accent1"/>
              </a:buClr>
              <a:buSzPct val="100000"/>
              <a:buFont typeface="Arial"/>
              <a:buChar char="•"/>
            </a:pPr>
            <a:r>
              <a:rPr lang="en-US" dirty="0" smtClean="0">
                <a:solidFill>
                  <a:schemeClr val="dk1"/>
                </a:solidFill>
                <a:latin typeface="Calibri"/>
                <a:ea typeface="Calibri"/>
                <a:cs typeface="Calibri"/>
                <a:sym typeface="Calibri"/>
              </a:rPr>
              <a:t>Transactions are pulled from a mining pool</a:t>
            </a:r>
          </a:p>
          <a:p>
            <a:pPr marL="342900" lvl="0" indent="-228600">
              <a:lnSpc>
                <a:spcPct val="80000"/>
              </a:lnSpc>
              <a:spcBef>
                <a:spcPts val="520"/>
              </a:spcBef>
              <a:buClr>
                <a:schemeClr val="accent1"/>
              </a:buClr>
              <a:buSzPct val="100000"/>
              <a:buFont typeface="Arial"/>
              <a:buChar char="•"/>
            </a:pPr>
            <a:r>
              <a:rPr lang="en-US" dirty="0" smtClean="0">
                <a:solidFill>
                  <a:schemeClr val="dk1"/>
                </a:solidFill>
                <a:latin typeface="Calibri"/>
                <a:ea typeface="Calibri"/>
                <a:cs typeface="Calibri"/>
                <a:sym typeface="Calibri"/>
              </a:rPr>
              <a:t>Verification done via SHA 256 hashing</a:t>
            </a:r>
          </a:p>
          <a:p>
            <a:pPr marL="342900" lvl="0" indent="-228600">
              <a:lnSpc>
                <a:spcPct val="80000"/>
              </a:lnSpc>
              <a:spcBef>
                <a:spcPts val="520"/>
              </a:spcBef>
              <a:buClr>
                <a:schemeClr val="accent1"/>
              </a:buClr>
              <a:buSzPct val="100000"/>
              <a:buFont typeface="Arial"/>
              <a:buChar char="•"/>
            </a:pPr>
            <a:r>
              <a:rPr lang="en-US" dirty="0" smtClean="0">
                <a:solidFill>
                  <a:schemeClr val="dk1"/>
                </a:solidFill>
                <a:latin typeface="Calibri"/>
                <a:ea typeface="Calibri"/>
                <a:cs typeface="Calibri"/>
                <a:sym typeface="Calibri"/>
              </a:rPr>
              <a:t>Each </a:t>
            </a:r>
            <a:r>
              <a:rPr lang="en-US" dirty="0" smtClean="0">
                <a:solidFill>
                  <a:schemeClr val="dk1"/>
                </a:solidFill>
                <a:latin typeface="Calibri"/>
                <a:ea typeface="Calibri"/>
                <a:cs typeface="Calibri"/>
                <a:sym typeface="Calibri"/>
              </a:rPr>
              <a:t>verification earns </a:t>
            </a:r>
            <a:r>
              <a:rPr lang="en-US" dirty="0" err="1" smtClean="0">
                <a:solidFill>
                  <a:schemeClr val="dk1"/>
                </a:solidFill>
                <a:latin typeface="Calibri"/>
                <a:ea typeface="Calibri"/>
                <a:cs typeface="Calibri"/>
                <a:sym typeface="Calibri"/>
              </a:rPr>
              <a:t>bitcoins</a:t>
            </a:r>
            <a:r>
              <a:rPr lang="en-US" dirty="0" smtClean="0">
                <a:solidFill>
                  <a:schemeClr val="dk1"/>
                </a:solidFill>
                <a:latin typeface="Calibri"/>
                <a:ea typeface="Calibri"/>
                <a:cs typeface="Calibri"/>
                <a:sym typeface="Calibri"/>
              </a:rPr>
              <a:t> and increases security of the pool</a:t>
            </a:r>
          </a:p>
          <a:p>
            <a:pPr marL="342900" lvl="0" indent="-228600">
              <a:lnSpc>
                <a:spcPct val="80000"/>
              </a:lnSpc>
              <a:spcBef>
                <a:spcPts val="520"/>
              </a:spcBef>
              <a:buClr>
                <a:schemeClr val="accent1"/>
              </a:buClr>
              <a:buSzPct val="100000"/>
              <a:buFont typeface="Arial"/>
              <a:buChar char="•"/>
            </a:pPr>
            <a:r>
              <a:rPr lang="en-US" dirty="0" smtClean="0">
                <a:solidFill>
                  <a:schemeClr val="dk1"/>
                </a:solidFill>
                <a:latin typeface="Calibri"/>
                <a:ea typeface="Calibri"/>
                <a:cs typeface="Calibri"/>
                <a:sym typeface="Calibri"/>
              </a:rPr>
              <a:t>ASIC application ensures profitability of mining</a:t>
            </a:r>
          </a:p>
          <a:p>
            <a:endParaRPr lang="en-US" dirty="0"/>
          </a:p>
        </p:txBody>
      </p:sp>
      <p:sp>
        <p:nvSpPr>
          <p:cNvPr id="5" name="Slide Number Placeholder 4"/>
          <p:cNvSpPr>
            <a:spLocks noGrp="1"/>
          </p:cNvSpPr>
          <p:nvPr>
            <p:ph type="sldNum" sz="quarter" idx="12"/>
          </p:nvPr>
        </p:nvSpPr>
        <p:spPr>
          <a:xfrm>
            <a:off x="8382000" y="6492240"/>
            <a:ext cx="762000" cy="365760"/>
          </a:xfrm>
        </p:spPr>
        <p:txBody>
          <a:bodyPr/>
          <a:lstStyle/>
          <a:p>
            <a:fld id="{96652B35-718D-4E28-AFEB-B694A3B357E8}" type="slidenum">
              <a:rPr kumimoji="0" lang="en-US" smtClean="0">
                <a:solidFill>
                  <a:schemeClr val="tx1"/>
                </a:solidFill>
              </a:rPr>
              <a:pPr/>
              <a:t>2</a:t>
            </a:fld>
            <a:endParaRPr kumimoji="0" lang="en-US" dirty="0">
              <a:solidFill>
                <a:schemeClr val="tx1"/>
              </a:solidFill>
            </a:endParaRPr>
          </a:p>
        </p:txBody>
      </p:sp>
      <p:pic>
        <p:nvPicPr>
          <p:cNvPr id="8" name="Shape 96"/>
          <p:cNvPicPr preferRelativeResize="0"/>
          <p:nvPr/>
        </p:nvPicPr>
        <p:blipFill rotWithShape="1">
          <a:blip r:embed="rId2" cstate="print">
            <a:alphaModFix/>
          </a:blip>
          <a:srcRect/>
          <a:stretch/>
        </p:blipFill>
        <p:spPr>
          <a:xfrm>
            <a:off x="5943600" y="2209800"/>
            <a:ext cx="2362200" cy="1933574"/>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09600"/>
          </a:xfrm>
        </p:spPr>
        <p:txBody>
          <a:bodyPr>
            <a:normAutofit fontScale="90000"/>
          </a:bodyPr>
          <a:lstStyle/>
          <a:p>
            <a:r>
              <a:rPr lang="en-US" dirty="0" smtClean="0"/>
              <a:t>UART Transmitter</a:t>
            </a:r>
            <a:endParaRPr lang="en-US" dirty="0"/>
          </a:p>
        </p:txBody>
      </p:sp>
      <p:pic>
        <p:nvPicPr>
          <p:cNvPr id="4" name="Shape 199"/>
          <p:cNvPicPr preferRelativeResize="0">
            <a:picLocks noGrp="1"/>
          </p:cNvPicPr>
          <p:nvPr>
            <p:ph idx="1"/>
          </p:nvPr>
        </p:nvPicPr>
        <p:blipFill rotWithShape="1">
          <a:blip r:embed="rId2" cstate="print">
            <a:alphaModFix/>
          </a:blip>
          <a:srcRect/>
          <a:stretch/>
        </p:blipFill>
        <p:spPr>
          <a:xfrm>
            <a:off x="990600" y="1295400"/>
            <a:ext cx="5791200" cy="5334000"/>
          </a:xfrm>
          <a:prstGeom prst="rect">
            <a:avLst/>
          </a:prstGeom>
          <a:noFill/>
          <a:ln>
            <a:noFill/>
          </a:ln>
        </p:spPr>
      </p:pic>
      <p:sp>
        <p:nvSpPr>
          <p:cNvPr id="5" name="Slide Number Placeholder 4"/>
          <p:cNvSpPr>
            <a:spLocks noGrp="1"/>
          </p:cNvSpPr>
          <p:nvPr>
            <p:ph type="sldNum" sz="quarter" idx="12"/>
          </p:nvPr>
        </p:nvSpPr>
        <p:spPr>
          <a:xfrm>
            <a:off x="8382000" y="6492240"/>
            <a:ext cx="762000" cy="365760"/>
          </a:xfrm>
        </p:spPr>
        <p:txBody>
          <a:bodyPr/>
          <a:lstStyle/>
          <a:p>
            <a:fld id="{F5B06B40-D860-4EA7-B03A-2429ABA41164}" type="slidenum">
              <a:rPr kumimoji="0" lang="en-US" smtClean="0">
                <a:solidFill>
                  <a:schemeClr val="tx1"/>
                </a:solidFill>
              </a:rPr>
              <a:t>20</a:t>
            </a:fld>
            <a:endParaRPr kumimoji="0" lang="en-US"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lstStyle/>
          <a:p>
            <a:pPr algn="ctr"/>
            <a:r>
              <a:rPr lang="en-US" dirty="0" smtClean="0"/>
              <a:t>System Level Diagram</a:t>
            </a:r>
            <a:endParaRPr lang="en-US" dirty="0"/>
          </a:p>
        </p:txBody>
      </p:sp>
      <p:pic>
        <p:nvPicPr>
          <p:cNvPr id="1026" name="Picture 2" descr="C:\Users\nikhil\Desktop\bitcoin miner verification plan\SystemUsageDiagram.png"/>
          <p:cNvPicPr>
            <a:picLocks noChangeAspect="1" noChangeArrowheads="1"/>
          </p:cNvPicPr>
          <p:nvPr/>
        </p:nvPicPr>
        <p:blipFill>
          <a:blip r:embed="rId2" cstate="print"/>
          <a:srcRect/>
          <a:stretch>
            <a:fillRect/>
          </a:stretch>
        </p:blipFill>
        <p:spPr bwMode="auto">
          <a:xfrm>
            <a:off x="304800" y="2209800"/>
            <a:ext cx="8686800" cy="2436514"/>
          </a:xfrm>
          <a:prstGeom prst="rect">
            <a:avLst/>
          </a:prstGeom>
          <a:noFill/>
        </p:spPr>
      </p:pic>
      <p:sp>
        <p:nvSpPr>
          <p:cNvPr id="5" name="Slide Number Placeholder 4"/>
          <p:cNvSpPr>
            <a:spLocks noGrp="1"/>
          </p:cNvSpPr>
          <p:nvPr>
            <p:ph type="sldNum" sz="quarter" idx="12"/>
          </p:nvPr>
        </p:nvSpPr>
        <p:spPr>
          <a:xfrm>
            <a:off x="8382000" y="6492240"/>
            <a:ext cx="762000" cy="365760"/>
          </a:xfrm>
        </p:spPr>
        <p:txBody>
          <a:bodyPr/>
          <a:lstStyle/>
          <a:p>
            <a:fld id="{96652B35-718D-4E28-AFEB-B694A3B357E8}" type="slidenum">
              <a:rPr kumimoji="0" lang="en-US" smtClean="0">
                <a:solidFill>
                  <a:schemeClr val="tx1"/>
                </a:solidFill>
              </a:rPr>
              <a:pPr/>
              <a:t>3</a:t>
            </a:fld>
            <a:endParaRPr kumimoji="0" lang="en-US"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838200"/>
          </a:xfrm>
        </p:spPr>
        <p:txBody>
          <a:bodyPr/>
          <a:lstStyle/>
          <a:p>
            <a:r>
              <a:rPr lang="en-US" dirty="0" smtClean="0"/>
              <a:t>System Design Operation</a:t>
            </a:r>
            <a:endParaRPr lang="en-US" dirty="0"/>
          </a:p>
        </p:txBody>
      </p:sp>
      <p:sp>
        <p:nvSpPr>
          <p:cNvPr id="5" name="Rectangle 4"/>
          <p:cNvSpPr/>
          <p:nvPr/>
        </p:nvSpPr>
        <p:spPr>
          <a:xfrm>
            <a:off x="609600" y="1981200"/>
            <a:ext cx="16002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81000" y="2057400"/>
            <a:ext cx="1676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ASIC is IDLE</a:t>
            </a:r>
            <a:endParaRPr lang="en-US" dirty="0">
              <a:solidFill>
                <a:schemeClr val="tx1"/>
              </a:solidFill>
            </a:endParaRPr>
          </a:p>
        </p:txBody>
      </p:sp>
      <p:cxnSp>
        <p:nvCxnSpPr>
          <p:cNvPr id="8" name="Straight Arrow Connector 7"/>
          <p:cNvCxnSpPr>
            <a:stCxn id="6" idx="2"/>
          </p:cNvCxnSpPr>
          <p:nvPr/>
        </p:nvCxnSpPr>
        <p:spPr>
          <a:xfrm>
            <a:off x="1219200" y="29718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Flowchart: Decision 17"/>
          <p:cNvSpPr/>
          <p:nvPr/>
        </p:nvSpPr>
        <p:spPr>
          <a:xfrm>
            <a:off x="304800" y="3429000"/>
            <a:ext cx="1828800" cy="14478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 there new work</a:t>
            </a:r>
            <a:endParaRPr lang="en-US" dirty="0">
              <a:solidFill>
                <a:schemeClr val="tx1"/>
              </a:solidFill>
            </a:endParaRPr>
          </a:p>
        </p:txBody>
      </p:sp>
      <p:cxnSp>
        <p:nvCxnSpPr>
          <p:cNvPr id="21" name="Straight Arrow Connector 20"/>
          <p:cNvCxnSpPr>
            <a:stCxn id="18" idx="2"/>
          </p:cNvCxnSpPr>
          <p:nvPr/>
        </p:nvCxnSpPr>
        <p:spPr>
          <a:xfrm>
            <a:off x="1219200" y="4876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28600" y="5257800"/>
            <a:ext cx="1981200" cy="1143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Concatenate new data into a data block and unpack bits</a:t>
            </a:r>
            <a:endParaRPr lang="en-US" dirty="0">
              <a:solidFill>
                <a:schemeClr val="tx1"/>
              </a:solidFill>
            </a:endParaRPr>
          </a:p>
        </p:txBody>
      </p:sp>
      <p:cxnSp>
        <p:nvCxnSpPr>
          <p:cNvPr id="28" name="Straight Connector 27"/>
          <p:cNvCxnSpPr>
            <a:stCxn id="22" idx="2"/>
          </p:cNvCxnSpPr>
          <p:nvPr/>
        </p:nvCxnSpPr>
        <p:spPr>
          <a:xfrm>
            <a:off x="1219200" y="6400800"/>
            <a:ext cx="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219200" y="6477000"/>
            <a:ext cx="1752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971800" y="5715000"/>
            <a:ext cx="26670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Generate new nonce and append to data block</a:t>
            </a:r>
            <a:endParaRPr lang="en-US" dirty="0">
              <a:solidFill>
                <a:schemeClr val="tx1"/>
              </a:solidFill>
            </a:endParaRPr>
          </a:p>
        </p:txBody>
      </p:sp>
      <p:cxnSp>
        <p:nvCxnSpPr>
          <p:cNvPr id="33" name="Straight Arrow Connector 32"/>
          <p:cNvCxnSpPr/>
          <p:nvPr/>
        </p:nvCxnSpPr>
        <p:spPr>
          <a:xfrm>
            <a:off x="5638800" y="64770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553200" y="5715000"/>
            <a:ext cx="22860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Hash data block with double SHA-256</a:t>
            </a:r>
            <a:endParaRPr lang="en-US" dirty="0">
              <a:solidFill>
                <a:schemeClr val="tx1"/>
              </a:solidFill>
            </a:endParaRPr>
          </a:p>
        </p:txBody>
      </p:sp>
      <p:sp>
        <p:nvSpPr>
          <p:cNvPr id="36" name="Flowchart: Decision 35"/>
          <p:cNvSpPr/>
          <p:nvPr/>
        </p:nvSpPr>
        <p:spPr>
          <a:xfrm>
            <a:off x="6629400" y="3657600"/>
            <a:ext cx="2057400" cy="1524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 there new work?</a:t>
            </a:r>
            <a:endParaRPr lang="en-US" dirty="0">
              <a:solidFill>
                <a:schemeClr val="tx1"/>
              </a:solidFill>
            </a:endParaRPr>
          </a:p>
        </p:txBody>
      </p:sp>
      <p:sp>
        <p:nvSpPr>
          <p:cNvPr id="37" name="Flowchart: Decision 36"/>
          <p:cNvSpPr/>
          <p:nvPr/>
        </p:nvSpPr>
        <p:spPr>
          <a:xfrm>
            <a:off x="6400800" y="1676400"/>
            <a:ext cx="2514600" cy="17526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 the hash sum less than the Bits value?</a:t>
            </a:r>
            <a:endParaRPr lang="en-US" dirty="0">
              <a:solidFill>
                <a:schemeClr val="tx1"/>
              </a:solidFill>
            </a:endParaRPr>
          </a:p>
        </p:txBody>
      </p:sp>
      <p:sp>
        <p:nvSpPr>
          <p:cNvPr id="38" name="Rectangle 37"/>
          <p:cNvSpPr/>
          <p:nvPr/>
        </p:nvSpPr>
        <p:spPr>
          <a:xfrm>
            <a:off x="2971800" y="3657600"/>
            <a:ext cx="23622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Prepare nonce and correct hash for UART transmission</a:t>
            </a:r>
            <a:endParaRPr lang="en-US" dirty="0">
              <a:solidFill>
                <a:schemeClr val="tx1"/>
              </a:solidFill>
            </a:endParaRPr>
          </a:p>
        </p:txBody>
      </p:sp>
      <p:sp>
        <p:nvSpPr>
          <p:cNvPr id="39" name="Flowchart: Decision 38"/>
          <p:cNvSpPr/>
          <p:nvPr/>
        </p:nvSpPr>
        <p:spPr>
          <a:xfrm>
            <a:off x="2590800" y="1600200"/>
            <a:ext cx="3048000" cy="16764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 data transmission finished</a:t>
            </a:r>
            <a:endParaRPr lang="en-US" dirty="0">
              <a:solidFill>
                <a:schemeClr val="tx1"/>
              </a:solidFill>
            </a:endParaRPr>
          </a:p>
        </p:txBody>
      </p:sp>
      <p:cxnSp>
        <p:nvCxnSpPr>
          <p:cNvPr id="41" name="Straight Arrow Connector 40"/>
          <p:cNvCxnSpPr>
            <a:stCxn id="35" idx="0"/>
            <a:endCxn id="36" idx="2"/>
          </p:cNvCxnSpPr>
          <p:nvPr/>
        </p:nvCxnSpPr>
        <p:spPr>
          <a:xfrm flipH="1" flipV="1">
            <a:off x="7658100" y="5181600"/>
            <a:ext cx="381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6" idx="0"/>
            <a:endCxn id="37" idx="2"/>
          </p:cNvCxnSpPr>
          <p:nvPr/>
        </p:nvCxnSpPr>
        <p:spPr>
          <a:xfrm flipV="1">
            <a:off x="7658100" y="34290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36" idx="1"/>
          </p:cNvCxnSpPr>
          <p:nvPr/>
        </p:nvCxnSpPr>
        <p:spPr>
          <a:xfrm rot="10800000" flipV="1">
            <a:off x="2209800" y="4419600"/>
            <a:ext cx="4419600" cy="1143000"/>
          </a:xfrm>
          <a:prstGeom prst="bentConnector3">
            <a:avLst>
              <a:gd name="adj1" fmla="val 4859"/>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172200" y="4038600"/>
            <a:ext cx="565731" cy="369332"/>
          </a:xfrm>
          <a:prstGeom prst="rect">
            <a:avLst/>
          </a:prstGeom>
          <a:noFill/>
        </p:spPr>
        <p:txBody>
          <a:bodyPr wrap="square" rtlCol="0">
            <a:spAutoFit/>
          </a:bodyPr>
          <a:lstStyle/>
          <a:p>
            <a:r>
              <a:rPr lang="en-US" dirty="0" smtClean="0"/>
              <a:t>Yes</a:t>
            </a:r>
            <a:endParaRPr lang="en-US" dirty="0"/>
          </a:p>
        </p:txBody>
      </p:sp>
      <p:sp>
        <p:nvSpPr>
          <p:cNvPr id="57" name="TextBox 56"/>
          <p:cNvSpPr txBox="1"/>
          <p:nvPr/>
        </p:nvSpPr>
        <p:spPr>
          <a:xfrm>
            <a:off x="7772400" y="3429000"/>
            <a:ext cx="486030" cy="369332"/>
          </a:xfrm>
          <a:prstGeom prst="rect">
            <a:avLst/>
          </a:prstGeom>
          <a:noFill/>
        </p:spPr>
        <p:txBody>
          <a:bodyPr wrap="none" rtlCol="0">
            <a:spAutoFit/>
          </a:bodyPr>
          <a:lstStyle/>
          <a:p>
            <a:r>
              <a:rPr lang="en-US" dirty="0" smtClean="0"/>
              <a:t>No</a:t>
            </a:r>
            <a:endParaRPr lang="en-US" dirty="0"/>
          </a:p>
        </p:txBody>
      </p:sp>
      <p:cxnSp>
        <p:nvCxnSpPr>
          <p:cNvPr id="59" name="Elbow Connector 58"/>
          <p:cNvCxnSpPr>
            <a:stCxn id="37" idx="1"/>
            <a:endCxn id="31" idx="3"/>
          </p:cNvCxnSpPr>
          <p:nvPr/>
        </p:nvCxnSpPr>
        <p:spPr>
          <a:xfrm rot="10800000" flipV="1">
            <a:off x="5638800" y="2552700"/>
            <a:ext cx="762000" cy="3619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096000" y="2590800"/>
            <a:ext cx="486030" cy="646331"/>
          </a:xfrm>
          <a:prstGeom prst="rect">
            <a:avLst/>
          </a:prstGeom>
          <a:noFill/>
        </p:spPr>
        <p:txBody>
          <a:bodyPr wrap="square" rtlCol="0">
            <a:spAutoFit/>
          </a:bodyPr>
          <a:lstStyle/>
          <a:p>
            <a:r>
              <a:rPr lang="en-US" dirty="0" smtClean="0"/>
              <a:t>No</a:t>
            </a:r>
          </a:p>
          <a:p>
            <a:endParaRPr lang="en-US" dirty="0"/>
          </a:p>
        </p:txBody>
      </p:sp>
      <p:cxnSp>
        <p:nvCxnSpPr>
          <p:cNvPr id="78" name="Elbow Connector 77"/>
          <p:cNvCxnSpPr>
            <a:stCxn id="37" idx="0"/>
            <a:endCxn id="38" idx="3"/>
          </p:cNvCxnSpPr>
          <p:nvPr/>
        </p:nvCxnSpPr>
        <p:spPr>
          <a:xfrm rot="16200000" flipH="1" flipV="1">
            <a:off x="5238750" y="1771650"/>
            <a:ext cx="2514600" cy="2324100"/>
          </a:xfrm>
          <a:prstGeom prst="bentConnector4">
            <a:avLst>
              <a:gd name="adj1" fmla="val -1928"/>
              <a:gd name="adj2" fmla="val 77049"/>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553200" y="1676400"/>
            <a:ext cx="538930" cy="369332"/>
          </a:xfrm>
          <a:prstGeom prst="rect">
            <a:avLst/>
          </a:prstGeom>
          <a:noFill/>
        </p:spPr>
        <p:txBody>
          <a:bodyPr wrap="none" rtlCol="0">
            <a:spAutoFit/>
          </a:bodyPr>
          <a:lstStyle/>
          <a:p>
            <a:r>
              <a:rPr lang="en-US" dirty="0" smtClean="0"/>
              <a:t>Yes</a:t>
            </a:r>
            <a:endParaRPr lang="en-US" dirty="0"/>
          </a:p>
        </p:txBody>
      </p:sp>
      <p:cxnSp>
        <p:nvCxnSpPr>
          <p:cNvPr id="83" name="Straight Arrow Connector 82"/>
          <p:cNvCxnSpPr>
            <a:stCxn id="38" idx="0"/>
            <a:endCxn id="39" idx="2"/>
          </p:cNvCxnSpPr>
          <p:nvPr/>
        </p:nvCxnSpPr>
        <p:spPr>
          <a:xfrm flipH="1" flipV="1">
            <a:off x="4114800" y="3276600"/>
            <a:ext cx="381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39" idx="0"/>
            <a:endCxn id="39" idx="3"/>
          </p:cNvCxnSpPr>
          <p:nvPr/>
        </p:nvCxnSpPr>
        <p:spPr>
          <a:xfrm rot="16200000" flipH="1">
            <a:off x="4457700" y="1257300"/>
            <a:ext cx="838200" cy="1524000"/>
          </a:xfrm>
          <a:prstGeom prst="bentConnector4">
            <a:avLst>
              <a:gd name="adj1" fmla="val -15703"/>
              <a:gd name="adj2" fmla="val 10863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39" idx="1"/>
            <a:endCxn id="6" idx="0"/>
          </p:cNvCxnSpPr>
          <p:nvPr/>
        </p:nvCxnSpPr>
        <p:spPr>
          <a:xfrm rot="10800000">
            <a:off x="1219200" y="2057400"/>
            <a:ext cx="1371600" cy="381000"/>
          </a:xfrm>
          <a:prstGeom prst="bentConnector4">
            <a:avLst>
              <a:gd name="adj1" fmla="val 19444"/>
              <a:gd name="adj2" fmla="val 160000"/>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5105400" y="1447800"/>
            <a:ext cx="486030" cy="369332"/>
          </a:xfrm>
          <a:prstGeom prst="rect">
            <a:avLst/>
          </a:prstGeom>
          <a:noFill/>
        </p:spPr>
        <p:txBody>
          <a:bodyPr wrap="none" rtlCol="0">
            <a:spAutoFit/>
          </a:bodyPr>
          <a:lstStyle/>
          <a:p>
            <a:r>
              <a:rPr lang="en-US" dirty="0" smtClean="0"/>
              <a:t>No</a:t>
            </a:r>
          </a:p>
        </p:txBody>
      </p:sp>
      <p:sp>
        <p:nvSpPr>
          <p:cNvPr id="96" name="Rectangle 95"/>
          <p:cNvSpPr/>
          <p:nvPr/>
        </p:nvSpPr>
        <p:spPr>
          <a:xfrm>
            <a:off x="2362200" y="1905000"/>
            <a:ext cx="538930" cy="369332"/>
          </a:xfrm>
          <a:prstGeom prst="rect">
            <a:avLst/>
          </a:prstGeom>
        </p:spPr>
        <p:txBody>
          <a:bodyPr wrap="none">
            <a:spAutoFit/>
          </a:bodyPr>
          <a:lstStyle/>
          <a:p>
            <a:r>
              <a:rPr lang="en-US" dirty="0" smtClean="0"/>
              <a:t>Yes</a:t>
            </a:r>
            <a:endParaRPr lang="en-US" dirty="0"/>
          </a:p>
        </p:txBody>
      </p:sp>
      <p:cxnSp>
        <p:nvCxnSpPr>
          <p:cNvPr id="99" name="Elbow Connector 98"/>
          <p:cNvCxnSpPr>
            <a:stCxn id="18" idx="3"/>
            <a:endCxn id="6" idx="3"/>
          </p:cNvCxnSpPr>
          <p:nvPr/>
        </p:nvCxnSpPr>
        <p:spPr>
          <a:xfrm flipH="1" flipV="1">
            <a:off x="2057400" y="2514600"/>
            <a:ext cx="76200" cy="16383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1828800" y="3276600"/>
            <a:ext cx="486030" cy="369332"/>
          </a:xfrm>
          <a:prstGeom prst="rect">
            <a:avLst/>
          </a:prstGeom>
        </p:spPr>
        <p:txBody>
          <a:bodyPr wrap="none">
            <a:spAutoFit/>
          </a:bodyPr>
          <a:lstStyle/>
          <a:p>
            <a:r>
              <a:rPr lang="en-US" dirty="0" smtClean="0"/>
              <a:t>No</a:t>
            </a:r>
          </a:p>
        </p:txBody>
      </p:sp>
      <p:sp>
        <p:nvSpPr>
          <p:cNvPr id="103" name="Rectangle 102"/>
          <p:cNvSpPr/>
          <p:nvPr/>
        </p:nvSpPr>
        <p:spPr>
          <a:xfrm>
            <a:off x="1295400" y="4876800"/>
            <a:ext cx="538930" cy="369332"/>
          </a:xfrm>
          <a:prstGeom prst="rect">
            <a:avLst/>
          </a:prstGeom>
        </p:spPr>
        <p:txBody>
          <a:bodyPr wrap="none">
            <a:spAutoFit/>
          </a:bodyPr>
          <a:lstStyle/>
          <a:p>
            <a:r>
              <a:rPr lang="en-US" dirty="0" smtClean="0"/>
              <a:t>Yes</a:t>
            </a:r>
            <a:endParaRPr lang="en-US" dirty="0"/>
          </a:p>
        </p:txBody>
      </p:sp>
      <p:sp>
        <p:nvSpPr>
          <p:cNvPr id="104" name="Slide Number Placeholder 103"/>
          <p:cNvSpPr>
            <a:spLocks noGrp="1"/>
          </p:cNvSpPr>
          <p:nvPr>
            <p:ph type="sldNum" sz="quarter" idx="12"/>
          </p:nvPr>
        </p:nvSpPr>
        <p:spPr>
          <a:xfrm>
            <a:off x="8382000" y="6492240"/>
            <a:ext cx="762000" cy="365760"/>
          </a:xfrm>
        </p:spPr>
        <p:txBody>
          <a:bodyPr/>
          <a:lstStyle/>
          <a:p>
            <a:fld id="{96652B35-718D-4E28-AFEB-B694A3B357E8}" type="slidenum">
              <a:rPr kumimoji="0" lang="en-US" smtClean="0">
                <a:solidFill>
                  <a:schemeClr val="tx1"/>
                </a:solidFill>
              </a:rPr>
              <a:pPr/>
              <a:t>4</a:t>
            </a:fld>
            <a:endParaRPr kumimoji="0" lang="en-US"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smtClean="0"/>
              <a:t>Design Architecture</a:t>
            </a:r>
            <a:endParaRPr lang="en-US" dirty="0"/>
          </a:p>
        </p:txBody>
      </p:sp>
      <p:pic>
        <p:nvPicPr>
          <p:cNvPr id="17410" name="Picture 2" descr="C:\Users\nikhil\Desktop\bitcoin miner verification plan\DesignArchitecture.png"/>
          <p:cNvPicPr>
            <a:picLocks noChangeAspect="1" noChangeArrowheads="1"/>
          </p:cNvPicPr>
          <p:nvPr/>
        </p:nvPicPr>
        <p:blipFill>
          <a:blip r:embed="rId2" cstate="print"/>
          <a:srcRect/>
          <a:stretch>
            <a:fillRect/>
          </a:stretch>
        </p:blipFill>
        <p:spPr bwMode="auto">
          <a:xfrm>
            <a:off x="990600" y="1219200"/>
            <a:ext cx="7258050" cy="5467350"/>
          </a:xfrm>
          <a:prstGeom prst="rect">
            <a:avLst/>
          </a:prstGeom>
          <a:noFill/>
        </p:spPr>
      </p:pic>
      <p:sp>
        <p:nvSpPr>
          <p:cNvPr id="5" name="Slide Number Placeholder 4"/>
          <p:cNvSpPr>
            <a:spLocks noGrp="1"/>
          </p:cNvSpPr>
          <p:nvPr>
            <p:ph type="sldNum" sz="quarter" idx="12"/>
          </p:nvPr>
        </p:nvSpPr>
        <p:spPr>
          <a:xfrm>
            <a:off x="8382000" y="6492240"/>
            <a:ext cx="762000" cy="365760"/>
          </a:xfrm>
        </p:spPr>
        <p:txBody>
          <a:bodyPr/>
          <a:lstStyle/>
          <a:p>
            <a:fld id="{96652B35-718D-4E28-AFEB-B694A3B357E8}" type="slidenum">
              <a:rPr kumimoji="0" lang="en-US" smtClean="0">
                <a:solidFill>
                  <a:schemeClr val="tx1"/>
                </a:solidFill>
              </a:rPr>
              <a:pPr/>
              <a:t>5</a:t>
            </a:fld>
            <a:endParaRPr kumimoji="0" lang="en-US"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066800"/>
          </a:xfrm>
        </p:spPr>
        <p:txBody>
          <a:bodyPr/>
          <a:lstStyle/>
          <a:p>
            <a:r>
              <a:rPr lang="en-US" dirty="0" smtClean="0"/>
              <a:t>Miner Block Overview (RTL)</a:t>
            </a:r>
            <a:endParaRPr lang="en-US" dirty="0"/>
          </a:p>
        </p:txBody>
      </p:sp>
      <p:pic>
        <p:nvPicPr>
          <p:cNvPr id="18434" name="Picture 2" descr="C:\Users\nikhil\Desktop\bitcoin miner verification plan\Miner.png"/>
          <p:cNvPicPr>
            <a:picLocks noChangeAspect="1" noChangeArrowheads="1"/>
          </p:cNvPicPr>
          <p:nvPr/>
        </p:nvPicPr>
        <p:blipFill>
          <a:blip r:embed="rId2" cstate="print"/>
          <a:srcRect/>
          <a:stretch>
            <a:fillRect/>
          </a:stretch>
        </p:blipFill>
        <p:spPr bwMode="auto">
          <a:xfrm>
            <a:off x="-219075" y="1752600"/>
            <a:ext cx="9363075" cy="4267200"/>
          </a:xfrm>
          <a:prstGeom prst="rect">
            <a:avLst/>
          </a:prstGeom>
          <a:noFill/>
        </p:spPr>
      </p:pic>
      <p:sp>
        <p:nvSpPr>
          <p:cNvPr id="5" name="Slide Number Placeholder 4"/>
          <p:cNvSpPr>
            <a:spLocks noGrp="1"/>
          </p:cNvSpPr>
          <p:nvPr>
            <p:ph type="sldNum" sz="quarter" idx="12"/>
          </p:nvPr>
        </p:nvSpPr>
        <p:spPr>
          <a:xfrm>
            <a:off x="8382000" y="6492240"/>
            <a:ext cx="762000" cy="365760"/>
          </a:xfrm>
        </p:spPr>
        <p:txBody>
          <a:bodyPr/>
          <a:lstStyle/>
          <a:p>
            <a:fld id="{96652B35-718D-4E28-AFEB-B694A3B357E8}" type="slidenum">
              <a:rPr kumimoji="0" lang="en-US" smtClean="0">
                <a:solidFill>
                  <a:schemeClr val="tx1"/>
                </a:solidFill>
              </a:rPr>
              <a:pPr/>
              <a:t>6</a:t>
            </a:fld>
            <a:endParaRPr kumimoji="0" lang="en-US"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457200"/>
          </a:xfrm>
        </p:spPr>
        <p:txBody>
          <a:bodyPr>
            <a:normAutofit fontScale="90000"/>
          </a:bodyPr>
          <a:lstStyle/>
          <a:p>
            <a:r>
              <a:rPr lang="en-US" dirty="0" smtClean="0"/>
              <a:t>Fixed Success Criteria</a:t>
            </a:r>
            <a:endParaRPr lang="en-US" dirty="0"/>
          </a:p>
        </p:txBody>
      </p:sp>
      <p:sp>
        <p:nvSpPr>
          <p:cNvPr id="3" name="Content Placeholder 2"/>
          <p:cNvSpPr>
            <a:spLocks noGrp="1"/>
          </p:cNvSpPr>
          <p:nvPr>
            <p:ph idx="1"/>
          </p:nvPr>
        </p:nvSpPr>
        <p:spPr>
          <a:xfrm>
            <a:off x="304800" y="1752600"/>
            <a:ext cx="8229600" cy="4724400"/>
          </a:xfrm>
        </p:spPr>
        <p:txBody>
          <a:bodyPr>
            <a:normAutofit lnSpcReduction="10000"/>
          </a:bodyPr>
          <a:lstStyle/>
          <a:p>
            <a:r>
              <a:rPr lang="en-US" sz="2000" dirty="0" smtClean="0"/>
              <a:t>Test </a:t>
            </a:r>
            <a:r>
              <a:rPr lang="en-US" sz="2000" dirty="0" smtClean="0"/>
              <a:t>benches exist for all top level components and all of the functional requirements have been tested properly</a:t>
            </a:r>
            <a:r>
              <a:rPr lang="en-US" sz="2000" dirty="0" smtClean="0"/>
              <a:t>.</a:t>
            </a:r>
          </a:p>
          <a:p>
            <a:r>
              <a:rPr lang="en-US" sz="2000" dirty="0" smtClean="0"/>
              <a:t>The </a:t>
            </a:r>
            <a:r>
              <a:rPr lang="en-US" sz="2000" dirty="0" smtClean="0"/>
              <a:t>top level components synthesize completely without any warnings except for some small </a:t>
            </a:r>
            <a:r>
              <a:rPr lang="en-US" sz="2000" dirty="0" err="1" smtClean="0"/>
              <a:t>metastability</a:t>
            </a:r>
            <a:r>
              <a:rPr lang="en-US" sz="2000" dirty="0" smtClean="0"/>
              <a:t> </a:t>
            </a:r>
            <a:r>
              <a:rPr lang="en-US" sz="2000" dirty="0" smtClean="0"/>
              <a:t>in the output</a:t>
            </a:r>
            <a:r>
              <a:rPr lang="en-US" sz="2000" dirty="0" smtClean="0"/>
              <a:t>.</a:t>
            </a:r>
          </a:p>
          <a:p>
            <a:r>
              <a:rPr lang="en-US" sz="2000" dirty="0" smtClean="0"/>
              <a:t>Source </a:t>
            </a:r>
            <a:r>
              <a:rPr lang="en-US" sz="2000" dirty="0" smtClean="0"/>
              <a:t>and mapped version of the complete design behave the same for all test cases. The mapped version simulates without timing errors except at time zero: Source and mapped versions of the design behave identically without any timing errors</a:t>
            </a:r>
            <a:r>
              <a:rPr lang="en-US" sz="2000" dirty="0" smtClean="0"/>
              <a:t>.</a:t>
            </a:r>
          </a:p>
          <a:p>
            <a:r>
              <a:rPr lang="en-US" sz="2000" dirty="0" smtClean="0"/>
              <a:t>The IC layout for the top level design is work in progress and will be complete by the time of the demo.</a:t>
            </a:r>
            <a:endParaRPr lang="en-US" sz="2000" dirty="0" smtClean="0"/>
          </a:p>
          <a:p>
            <a:r>
              <a:rPr lang="en-US" sz="2000" dirty="0" smtClean="0"/>
              <a:t>We </a:t>
            </a:r>
            <a:r>
              <a:rPr lang="en-US" sz="2000" dirty="0" smtClean="0"/>
              <a:t>are in the process of coming up with the IC layout</a:t>
            </a:r>
            <a:r>
              <a:rPr lang="en-US" sz="2000" dirty="0" smtClean="0"/>
              <a:t>.</a:t>
            </a:r>
            <a:r>
              <a:rPr lang="en-US" sz="2000" dirty="0" smtClean="0"/>
              <a:t> The estimated design area we calculated at the time of the design review was 25,066,819.48. The design compiler reports an area of 47159037.0. From our design review, our target clock period was 20ns. Our design works effectively with a 10ns clock period</a:t>
            </a:r>
            <a:r>
              <a:rPr lang="en-US" sz="2000" dirty="0" smtClean="0"/>
              <a:t>.</a:t>
            </a:r>
            <a:endParaRPr lang="en-US" sz="2000" dirty="0" smtClean="0"/>
          </a:p>
        </p:txBody>
      </p:sp>
      <p:sp>
        <p:nvSpPr>
          <p:cNvPr id="4" name="Slide Number Placeholder 3"/>
          <p:cNvSpPr>
            <a:spLocks noGrp="1"/>
          </p:cNvSpPr>
          <p:nvPr>
            <p:ph type="sldNum" sz="quarter" idx="12"/>
          </p:nvPr>
        </p:nvSpPr>
        <p:spPr>
          <a:xfrm>
            <a:off x="8382000" y="6492240"/>
            <a:ext cx="762000" cy="365760"/>
          </a:xfrm>
        </p:spPr>
        <p:txBody>
          <a:bodyPr/>
          <a:lstStyle/>
          <a:p>
            <a:fld id="{96652B35-718D-4E28-AFEB-B694A3B357E8}" type="slidenum">
              <a:rPr kumimoji="0" lang="en-US" smtClean="0">
                <a:solidFill>
                  <a:schemeClr val="tx1"/>
                </a:solidFill>
              </a:rPr>
              <a:pPr/>
              <a:t>7</a:t>
            </a:fld>
            <a:endParaRPr kumimoji="0" lang="en-US"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229600" cy="838200"/>
          </a:xfrm>
        </p:spPr>
        <p:txBody>
          <a:bodyPr>
            <a:normAutofit/>
          </a:bodyPr>
          <a:lstStyle/>
          <a:p>
            <a:r>
              <a:rPr lang="en-US" dirty="0" smtClean="0"/>
              <a:t>Design Specific Success Criteria</a:t>
            </a:r>
            <a:r>
              <a:rPr lang="en-US" dirty="0" smtClean="0"/>
              <a:t>:</a:t>
            </a:r>
            <a:endParaRPr lang="en-US" dirty="0"/>
          </a:p>
        </p:txBody>
      </p:sp>
      <p:sp>
        <p:nvSpPr>
          <p:cNvPr id="3" name="Content Placeholder 2"/>
          <p:cNvSpPr>
            <a:spLocks noGrp="1"/>
          </p:cNvSpPr>
          <p:nvPr>
            <p:ph idx="1"/>
          </p:nvPr>
        </p:nvSpPr>
        <p:spPr>
          <a:xfrm>
            <a:off x="457200" y="1828800"/>
            <a:ext cx="8229600" cy="4495800"/>
          </a:xfrm>
        </p:spPr>
        <p:txBody>
          <a:bodyPr>
            <a:normAutofit fontScale="77500" lnSpcReduction="20000"/>
          </a:bodyPr>
          <a:lstStyle/>
          <a:p>
            <a:r>
              <a:rPr lang="en-US" dirty="0" smtClean="0"/>
              <a:t>The </a:t>
            </a:r>
            <a:r>
              <a:rPr lang="en-US" dirty="0" smtClean="0"/>
              <a:t>UART Receiver works as expected and the UART Transmitter is still a work in progress.  </a:t>
            </a:r>
          </a:p>
          <a:p>
            <a:r>
              <a:rPr lang="en-US" dirty="0" smtClean="0"/>
              <a:t>The </a:t>
            </a:r>
            <a:r>
              <a:rPr lang="en-US" dirty="0" smtClean="0"/>
              <a:t>SHA256 block successfully performs one run of the SHA256 Hashing Algorithm.</a:t>
            </a:r>
          </a:p>
          <a:p>
            <a:r>
              <a:rPr lang="en-US" dirty="0" smtClean="0"/>
              <a:t>The </a:t>
            </a:r>
            <a:r>
              <a:rPr lang="en-US" dirty="0" smtClean="0"/>
              <a:t>Individual Mining Core Unit performs a complete hash given a block of 640 bits. </a:t>
            </a:r>
          </a:p>
          <a:p>
            <a:r>
              <a:rPr lang="en-US" dirty="0" smtClean="0"/>
              <a:t>The </a:t>
            </a:r>
            <a:r>
              <a:rPr lang="en-US" dirty="0" smtClean="0"/>
              <a:t>hashing function block has been successfully tested with N number of cores to see if it finds the correct output with a scalable amount of cores.   </a:t>
            </a:r>
          </a:p>
          <a:p>
            <a:r>
              <a:rPr lang="en-US" dirty="0" smtClean="0"/>
              <a:t>The </a:t>
            </a:r>
            <a:r>
              <a:rPr lang="en-US" dirty="0" smtClean="0"/>
              <a:t>top level miner block has been tested and it exhaustively tests </a:t>
            </a:r>
            <a:r>
              <a:rPr lang="en-US" dirty="0" err="1" smtClean="0"/>
              <a:t>nonces</a:t>
            </a:r>
            <a:r>
              <a:rPr lang="en-US" dirty="0" smtClean="0"/>
              <a:t> to find the correct hash and when it finds it, it correctly asserts the </a:t>
            </a:r>
            <a:r>
              <a:rPr lang="en-US" dirty="0" err="1" smtClean="0"/>
              <a:t>send_data</a:t>
            </a:r>
            <a:r>
              <a:rPr lang="en-US" dirty="0" smtClean="0"/>
              <a:t> signal.</a:t>
            </a:r>
          </a:p>
          <a:p>
            <a:r>
              <a:rPr lang="en-US" dirty="0" smtClean="0"/>
              <a:t>The </a:t>
            </a:r>
            <a:r>
              <a:rPr lang="en-US" dirty="0" smtClean="0"/>
              <a:t>test bench checks the ability of the miner to start a new job successfully when new data is received, even if it was processing other data.  </a:t>
            </a:r>
          </a:p>
          <a:p>
            <a:endParaRPr lang="en-US" dirty="0"/>
          </a:p>
        </p:txBody>
      </p:sp>
      <p:sp>
        <p:nvSpPr>
          <p:cNvPr id="4" name="Slide Number Placeholder 3"/>
          <p:cNvSpPr>
            <a:spLocks noGrp="1"/>
          </p:cNvSpPr>
          <p:nvPr>
            <p:ph type="sldNum" sz="quarter" idx="12"/>
          </p:nvPr>
        </p:nvSpPr>
        <p:spPr>
          <a:xfrm>
            <a:off x="8382000" y="6492240"/>
            <a:ext cx="762000" cy="365760"/>
          </a:xfrm>
        </p:spPr>
        <p:txBody>
          <a:bodyPr/>
          <a:lstStyle/>
          <a:p>
            <a:fld id="{96652B35-718D-4E28-AFEB-B694A3B357E8}" type="slidenum">
              <a:rPr kumimoji="0" lang="en-US" smtClean="0">
                <a:solidFill>
                  <a:schemeClr val="tx1"/>
                </a:solidFill>
              </a:rPr>
              <a:pPr/>
              <a:t>8</a:t>
            </a:fld>
            <a:endParaRPr kumimoji="0"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8229600" cy="685800"/>
          </a:xfrm>
        </p:spPr>
        <p:txBody>
          <a:bodyPr>
            <a:normAutofit fontScale="90000"/>
          </a:bodyPr>
          <a:lstStyle/>
          <a:p>
            <a:r>
              <a:rPr lang="en-US" dirty="0" smtClean="0"/>
              <a:t>Miner Top Level Block Layout</a:t>
            </a:r>
            <a:br>
              <a:rPr lang="en-US" dirty="0" smtClean="0"/>
            </a:br>
            <a:endParaRPr lang="en-US" dirty="0"/>
          </a:p>
        </p:txBody>
      </p:sp>
      <p:sp>
        <p:nvSpPr>
          <p:cNvPr id="3" name="Content Placeholder 2"/>
          <p:cNvSpPr>
            <a:spLocks noGrp="1"/>
          </p:cNvSpPr>
          <p:nvPr>
            <p:ph idx="1"/>
          </p:nvPr>
        </p:nvSpPr>
        <p:spPr>
          <a:xfrm>
            <a:off x="381000" y="1752600"/>
            <a:ext cx="8229600" cy="4325112"/>
          </a:xfrm>
        </p:spPr>
        <p:txBody>
          <a:bodyPr/>
          <a:lstStyle/>
          <a:p>
            <a:r>
              <a:rPr lang="en-US" dirty="0" smtClean="0"/>
              <a:t>Synthesis </a:t>
            </a:r>
            <a:r>
              <a:rPr lang="en-US" dirty="0" smtClean="0"/>
              <a:t>Critical Path Delay: 7.68 ns</a:t>
            </a:r>
          </a:p>
          <a:p>
            <a:r>
              <a:rPr lang="en-US" dirty="0" smtClean="0"/>
              <a:t>Timing </a:t>
            </a:r>
            <a:r>
              <a:rPr lang="en-US" dirty="0" smtClean="0"/>
              <a:t>Budget Critical Path Delay: 17.3 ns</a:t>
            </a:r>
          </a:p>
          <a:p>
            <a:r>
              <a:rPr lang="en-US" dirty="0" smtClean="0"/>
              <a:t>Total </a:t>
            </a:r>
            <a:r>
              <a:rPr lang="en-US" dirty="0" smtClean="0"/>
              <a:t>Cell Area: 47159037 </a:t>
            </a:r>
            <a:r>
              <a:rPr lang="en-US" dirty="0" smtClean="0"/>
              <a:t>um</a:t>
            </a:r>
            <a:r>
              <a:rPr lang="en-US" sz="2400" dirty="0" smtClean="0"/>
              <a:t>^2</a:t>
            </a:r>
            <a:r>
              <a:rPr lang="en-US" dirty="0" smtClean="0"/>
              <a:t/>
            </a:r>
            <a:br>
              <a:rPr lang="en-US" dirty="0" smtClean="0"/>
            </a:br>
            <a:endParaRPr lang="en-US" dirty="0"/>
          </a:p>
        </p:txBody>
      </p:sp>
      <p:sp>
        <p:nvSpPr>
          <p:cNvPr id="4" name="Slide Number Placeholder 3"/>
          <p:cNvSpPr>
            <a:spLocks noGrp="1"/>
          </p:cNvSpPr>
          <p:nvPr>
            <p:ph type="sldNum" sz="quarter" idx="12"/>
          </p:nvPr>
        </p:nvSpPr>
        <p:spPr>
          <a:xfrm>
            <a:off x="8382000" y="6492240"/>
            <a:ext cx="762000" cy="365760"/>
          </a:xfrm>
        </p:spPr>
        <p:txBody>
          <a:bodyPr/>
          <a:lstStyle/>
          <a:p>
            <a:fld id="{96652B35-718D-4E28-AFEB-B694A3B357E8}" type="slidenum">
              <a:rPr kumimoji="0" lang="en-US" smtClean="0">
                <a:solidFill>
                  <a:schemeClr val="tx1"/>
                </a:solidFill>
              </a:rPr>
              <a:pPr/>
              <a:t>9</a:t>
            </a:fld>
            <a:endParaRPr kumimoji="0" lang="en-US" dirty="0">
              <a:solidFill>
                <a:schemeClr val="tx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505</TotalTime>
  <Words>930</Words>
  <Application>Microsoft Office PowerPoint</Application>
  <PresentationFormat>On-screen Show (4:3)</PresentationFormat>
  <Paragraphs>115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Urban</vt:lpstr>
      <vt:lpstr>ECE 337 Project  Bitcoin Miner</vt:lpstr>
      <vt:lpstr>Project Overview</vt:lpstr>
      <vt:lpstr>System Level Diagram</vt:lpstr>
      <vt:lpstr>System Design Operation</vt:lpstr>
      <vt:lpstr>Design Architecture</vt:lpstr>
      <vt:lpstr>Miner Block Overview (RTL)</vt:lpstr>
      <vt:lpstr>Fixed Success Criteria</vt:lpstr>
      <vt:lpstr>Design Specific Success Criteria:</vt:lpstr>
      <vt:lpstr>Miner Top Level Block Layout </vt:lpstr>
      <vt:lpstr>Test Results</vt:lpstr>
      <vt:lpstr>Test Results </vt:lpstr>
      <vt:lpstr>Test Results </vt:lpstr>
      <vt:lpstr>Test Results </vt:lpstr>
      <vt:lpstr>CONCLUSIONS</vt:lpstr>
      <vt:lpstr>THANK YOU!</vt:lpstr>
      <vt:lpstr>Mining Core(RTL)</vt:lpstr>
      <vt:lpstr>Mining = Hashing + Verification</vt:lpstr>
      <vt:lpstr>SHA-256 Encryption</vt:lpstr>
      <vt:lpstr>UART Receiver(RTL)</vt:lpstr>
      <vt:lpstr>UART Transmitter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nikhil</dc:creator>
  <cp:lastModifiedBy>nikhil</cp:lastModifiedBy>
  <cp:revision>44</cp:revision>
  <dcterms:created xsi:type="dcterms:W3CDTF">2015-04-29T19:36:35Z</dcterms:created>
  <dcterms:modified xsi:type="dcterms:W3CDTF">2015-04-30T04:01:36Z</dcterms:modified>
</cp:coreProperties>
</file>