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fd9b231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fd9b23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bfd9b231d_1_5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bfd9b231d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bfd9b231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bfd9b23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bfd9b231d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bfd9b2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bfd9b231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bfd9b23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bfd9b231d_1_4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bfd9b231d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bfd9b231d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bfd9b231d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bfd9b231d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bfd9b231d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fd9b231d_1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fd9b231d_1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bfd9b231d_1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bfd9b231d_1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bfd9b231d_1_5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bfd9b231d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bfd9b231d_1_6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bfd9b231d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bfd9b231d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bfd9b231d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fd9b231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fd9b23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11075" y="2993075"/>
            <a:ext cx="73467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Analysis of Marketing Channels through Customer Behavior</a:t>
            </a:r>
            <a:endParaRPr b="1" sz="31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5" y="1705300"/>
            <a:ext cx="2831510" cy="11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411075" y="4101575"/>
            <a:ext cx="2359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Andres Cojuangco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Display Subchannel - Conversion Metrics </a:t>
            </a:r>
            <a:endParaRPr b="1" sz="2500"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88" y="983875"/>
            <a:ext cx="4595474" cy="28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3887"/>
            <a:ext cx="4580542" cy="28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610938" y="4056325"/>
            <a:ext cx="3696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2023 has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owest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return on ad spend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Prospecting’s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increase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in click through rate does not align with decrease in ROAS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985925" y="4056325"/>
            <a:ext cx="360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2023 has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ighest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conversion rate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Definitions of conversion need to be evaluated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/>
          <p:nvPr/>
        </p:nvSpPr>
        <p:spPr>
          <a:xfrm rot="-7747">
            <a:off x="3918531" y="4235904"/>
            <a:ext cx="1198203" cy="6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107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Opportunities for Improvement</a:t>
            </a:r>
            <a:endParaRPr b="1"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3527325" y="1500238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3"/>
          <p:cNvSpPr txBox="1"/>
          <p:nvPr>
            <p:ph idx="4294967295" type="body"/>
          </p:nvPr>
        </p:nvSpPr>
        <p:spPr>
          <a:xfrm>
            <a:off x="3527325" y="1367788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 txBox="1"/>
          <p:nvPr>
            <p:ph idx="4294967295" type="body"/>
          </p:nvPr>
        </p:nvSpPr>
        <p:spPr>
          <a:xfrm>
            <a:off x="3393175" y="1864825"/>
            <a:ext cx="2478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Quality and definitions of conversion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3" name="Google Shape;173;p23"/>
          <p:cNvSpPr txBox="1"/>
          <p:nvPr>
            <p:ph idx="4294967295" type="body"/>
          </p:nvPr>
        </p:nvSpPr>
        <p:spPr>
          <a:xfrm>
            <a:off x="6525275" y="1837863"/>
            <a:ext cx="2478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Evaluate conversion tracking systems and re-evaluate conversions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568025" y="13677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71575" y="1038838"/>
            <a:ext cx="2159700" cy="4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504238" y="1038838"/>
            <a:ext cx="2159700" cy="4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Issues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6612063" y="1038838"/>
            <a:ext cx="2159700" cy="4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2798325" y="2134188"/>
            <a:ext cx="520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5938263" y="2134188"/>
            <a:ext cx="520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798325" y="3879225"/>
            <a:ext cx="520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946113" y="3879225"/>
            <a:ext cx="520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378875" y="1616775"/>
            <a:ext cx="23451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Conversion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highest conversion rate in 2023 but also lowest ROAS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78875" y="2963625"/>
            <a:ext cx="23451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Prospecting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increased click through rate for prospecting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Consideration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increased clicks to view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Conversion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decrease on ROAS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3393175" y="3720225"/>
            <a:ext cx="2478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Missed opportunities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5" name="Google Shape;185;p23"/>
          <p:cNvSpPr txBox="1"/>
          <p:nvPr>
            <p:ph idx="4294967295" type="body"/>
          </p:nvPr>
        </p:nvSpPr>
        <p:spPr>
          <a:xfrm>
            <a:off x="6540975" y="3659925"/>
            <a:ext cx="2478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Investigate if awareness brings conversions to other channels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Video Subchannel - </a:t>
            </a:r>
            <a:r>
              <a:rPr b="1" lang="en" sz="2500"/>
              <a:t>Acquisition Metrics </a:t>
            </a:r>
            <a:endParaRPr b="1" sz="2500"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6700"/>
            <a:ext cx="4590750" cy="283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0750" y="983875"/>
            <a:ext cx="4543101" cy="2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479350" y="3983725"/>
            <a:ext cx="369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Prospecting spends 19 cents more than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branding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 in 2023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973800" y="3983725"/>
            <a:ext cx="360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Every impression gets at least 1 view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Branding spends less per view but has  higher view 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Video Subchannel - Consideration Metrics </a:t>
            </a:r>
            <a:endParaRPr b="1" sz="2500"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4717"/>
            <a:ext cx="4543101" cy="287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100" y="1134724"/>
            <a:ext cx="4595504" cy="28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479350" y="3983725"/>
            <a:ext cx="369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are more video completions than views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Similar performance for both content types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973800" y="3983725"/>
            <a:ext cx="360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Decrease in view rate, but prospecting link click rates are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 2023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Increase in view rate, but link click rate has dipped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Video Subchannel - Conversion Metrics </a:t>
            </a:r>
            <a:endParaRPr b="1" sz="2500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024"/>
            <a:ext cx="4595499" cy="281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00" y="1139667"/>
            <a:ext cx="4548500" cy="286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311700" y="3983725"/>
            <a:ext cx="394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Prospecting’s high link click rate and little change in conversion rate signal good content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Branding’s low click rate in 2023 may relate to decreased conversion 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179550" y="3981475"/>
            <a:ext cx="360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Prospecting’s decreased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rate may signal missed purchases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Branding’s ROAS increased nonetheless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/>
          <p:nvPr/>
        </p:nvSpPr>
        <p:spPr>
          <a:xfrm rot="-7747">
            <a:off x="4093931" y="4139104"/>
            <a:ext cx="1198203" cy="6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 rot="-7747">
            <a:off x="4093931" y="4507529"/>
            <a:ext cx="1198203" cy="6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107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Opportunities for Improvement</a:t>
            </a:r>
            <a:endParaRPr b="1"/>
          </a:p>
        </p:txBody>
      </p:sp>
      <p:sp>
        <p:nvSpPr>
          <p:cNvPr id="220" name="Google Shape;220;p27"/>
          <p:cNvSpPr txBox="1"/>
          <p:nvPr>
            <p:ph idx="4294967295" type="body"/>
          </p:nvPr>
        </p:nvSpPr>
        <p:spPr>
          <a:xfrm>
            <a:off x="3527325" y="1500238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7"/>
          <p:cNvSpPr txBox="1"/>
          <p:nvPr>
            <p:ph idx="4294967295" type="body"/>
          </p:nvPr>
        </p:nvSpPr>
        <p:spPr>
          <a:xfrm>
            <a:off x="3527325" y="1367788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27"/>
          <p:cNvSpPr txBox="1"/>
          <p:nvPr>
            <p:ph idx="4294967295" type="body"/>
          </p:nvPr>
        </p:nvSpPr>
        <p:spPr>
          <a:xfrm>
            <a:off x="3393175" y="2176050"/>
            <a:ext cx="2478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Thumbnail/first few secs or targeting issues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3" name="Google Shape;223;p27"/>
          <p:cNvSpPr txBox="1"/>
          <p:nvPr>
            <p:ph idx="4294967295" type="body"/>
          </p:nvPr>
        </p:nvSpPr>
        <p:spPr>
          <a:xfrm>
            <a:off x="6525275" y="2203200"/>
            <a:ext cx="2478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Customer Segmentation Analysis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4" name="Google Shape;224;p27"/>
          <p:cNvSpPr txBox="1"/>
          <p:nvPr>
            <p:ph idx="4294967295" type="body"/>
          </p:nvPr>
        </p:nvSpPr>
        <p:spPr>
          <a:xfrm>
            <a:off x="568025" y="13677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71575" y="1038838"/>
            <a:ext cx="2159700" cy="4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3504238" y="1038838"/>
            <a:ext cx="2159700" cy="4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Issues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612063" y="1038838"/>
            <a:ext cx="2159700" cy="4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2798325" y="2444700"/>
            <a:ext cx="520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5946113" y="2444700"/>
            <a:ext cx="520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2798325" y="3988875"/>
            <a:ext cx="520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5946113" y="3988875"/>
            <a:ext cx="520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363175" y="1585925"/>
            <a:ext cx="23451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Prospecting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Acquisition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spend per view is higher but view rate is lower  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Consideration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higher link click rate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……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Conversion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lower ROAS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363175" y="3462950"/>
            <a:ext cx="23451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Branding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Consideration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lower link click rate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……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Conversion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 higher ROAS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 txBox="1"/>
          <p:nvPr>
            <p:ph idx="4294967295" type="body"/>
          </p:nvPr>
        </p:nvSpPr>
        <p:spPr>
          <a:xfrm>
            <a:off x="3393175" y="3720225"/>
            <a:ext cx="2478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Weak messaging or exhausted content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5" name="Google Shape;235;p27"/>
          <p:cNvSpPr txBox="1"/>
          <p:nvPr>
            <p:ph idx="4294967295" type="body"/>
          </p:nvPr>
        </p:nvSpPr>
        <p:spPr>
          <a:xfrm>
            <a:off x="6540975" y="3879225"/>
            <a:ext cx="2478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Feedback and A/B Tests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2175"/>
            <a:ext cx="5305775" cy="40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1360300" y="1222325"/>
            <a:ext cx="2469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Acquisition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1614550" y="2480975"/>
            <a:ext cx="19605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Consideration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1759750" y="3546000"/>
            <a:ext cx="1670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Conversion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8"/>
          <p:cNvSpPr txBox="1"/>
          <p:nvPr>
            <p:ph idx="4294967295"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Evaluating the Analysis</a:t>
            </a:r>
            <a:endParaRPr b="1" sz="2500"/>
          </a:p>
        </p:txBody>
      </p:sp>
      <p:sp>
        <p:nvSpPr>
          <p:cNvPr id="245" name="Google Shape;245;p28"/>
          <p:cNvSpPr txBox="1"/>
          <p:nvPr>
            <p:ph idx="4294967295" type="body"/>
          </p:nvPr>
        </p:nvSpPr>
        <p:spPr>
          <a:xfrm>
            <a:off x="5228225" y="1139500"/>
            <a:ext cx="3836400" cy="79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1E1E1E"/>
                </a:solidFill>
              </a:rPr>
              <a:t>Money is not the only goal. </a:t>
            </a:r>
            <a:r>
              <a:rPr b="1" lang="en" sz="1600">
                <a:solidFill>
                  <a:srgbClr val="1E1E1E"/>
                </a:solidFill>
              </a:rPr>
              <a:t>Expanding reach and awareness are important too.</a:t>
            </a:r>
            <a:endParaRPr b="1" sz="1600">
              <a:solidFill>
                <a:srgbClr val="1E1E1E"/>
              </a:solidFill>
            </a:endParaRPr>
          </a:p>
        </p:txBody>
      </p:sp>
      <p:sp>
        <p:nvSpPr>
          <p:cNvPr id="246" name="Google Shape;246;p28"/>
          <p:cNvSpPr txBox="1"/>
          <p:nvPr>
            <p:ph idx="4294967295" type="body"/>
          </p:nvPr>
        </p:nvSpPr>
        <p:spPr>
          <a:xfrm>
            <a:off x="5941000" y="3698900"/>
            <a:ext cx="2712300" cy="1045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1E1E1E"/>
                </a:solidFill>
              </a:rPr>
              <a:t>Unfair comparisons between channels with different purposes</a:t>
            </a:r>
            <a:endParaRPr b="1" sz="1600">
              <a:solidFill>
                <a:srgbClr val="1E1E1E"/>
              </a:solidFill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7140400" y="2154225"/>
            <a:ext cx="290400" cy="13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Personal</a:t>
            </a:r>
            <a:r>
              <a:rPr b="1" lang="en"/>
              <a:t> Takeaways</a:t>
            </a:r>
            <a:endParaRPr b="1"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Different</a:t>
            </a:r>
            <a:r>
              <a:rPr lang="en" sz="2700"/>
              <a:t> perspective on prospecting content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Reach and awareness are important too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Unfair comparisons between channels with different purposes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Overview of Data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Channel Performance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Channel Efficiency and Customer Behavior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Opportunities for Improvement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Evaluating the </a:t>
            </a:r>
            <a:r>
              <a:rPr lang="en" sz="2700"/>
              <a:t>Analysis 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r>
              <a:rPr b="1" lang="en"/>
              <a:t> of Marketing Data</a:t>
            </a:r>
            <a:endParaRPr b="1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50" y="1294950"/>
            <a:ext cx="7805101" cy="24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69450" y="3935325"/>
            <a:ext cx="816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Campaign Categories: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General, Winter Clearance, Retail, Spring Essentials, Summer Collection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Ad groups: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Outerwear, Pants, Hats, Footwear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Products: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Men’s Jacket, Denim Jeans, Worker Pants, Beanie, Women’s Shoes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900" y="2836925"/>
            <a:ext cx="5944183" cy="19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440" y="647513"/>
            <a:ext cx="6485091" cy="19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Subchannel Performance</a:t>
            </a:r>
            <a:r>
              <a:rPr b="1" lang="en" sz="2500"/>
              <a:t> </a:t>
            </a:r>
            <a:endParaRPr b="1" sz="25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25" y="1016725"/>
            <a:ext cx="6412404" cy="36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Subc</a:t>
            </a:r>
            <a:r>
              <a:rPr b="1" lang="en" sz="2500"/>
              <a:t>hannel Performance </a:t>
            </a:r>
            <a:endParaRPr b="1" sz="2500"/>
          </a:p>
        </p:txBody>
      </p:sp>
      <p:sp>
        <p:nvSpPr>
          <p:cNvPr id="118" name="Google Shape;118;p18"/>
          <p:cNvSpPr txBox="1"/>
          <p:nvPr/>
        </p:nvSpPr>
        <p:spPr>
          <a:xfrm>
            <a:off x="4973700" y="4116850"/>
            <a:ext cx="385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Drops in efficiency in display subchannel and video subchannel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97050" y="4179950"/>
            <a:ext cx="401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Doubled our profits since 2020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Ad volume has greatly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increased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in 2023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5" y="1270750"/>
            <a:ext cx="4467155" cy="273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575" y="1237288"/>
            <a:ext cx="4358074" cy="2739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2175"/>
            <a:ext cx="5305775" cy="40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360300" y="1222325"/>
            <a:ext cx="2469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Acquisition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614550" y="2480975"/>
            <a:ext cx="19605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Consideration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759750" y="3546000"/>
            <a:ext cx="1670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Conversion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>
            <p:ph idx="4294967295"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Exploring Subchannel Efficiency - </a:t>
            </a:r>
            <a:r>
              <a:rPr b="1" lang="en" sz="2500"/>
              <a:t>Customer</a:t>
            </a:r>
            <a:r>
              <a:rPr b="1" lang="en" sz="2500"/>
              <a:t> Metrics</a:t>
            </a:r>
            <a:endParaRPr b="1" sz="2500"/>
          </a:p>
        </p:txBody>
      </p:sp>
      <p:sp>
        <p:nvSpPr>
          <p:cNvPr id="131" name="Google Shape;131;p19"/>
          <p:cNvSpPr txBox="1"/>
          <p:nvPr>
            <p:ph idx="4294967295" type="body"/>
          </p:nvPr>
        </p:nvSpPr>
        <p:spPr>
          <a:xfrm>
            <a:off x="5408750" y="1139500"/>
            <a:ext cx="3655800" cy="79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b="1" lang="en" sz="1600">
                <a:solidFill>
                  <a:srgbClr val="1E1E1E"/>
                </a:solidFill>
              </a:rPr>
              <a:t>Cost per Click</a:t>
            </a:r>
            <a:r>
              <a:rPr lang="en" sz="1600">
                <a:solidFill>
                  <a:srgbClr val="1E1E1E"/>
                </a:solidFill>
              </a:rPr>
              <a:t> or </a:t>
            </a:r>
            <a:r>
              <a:rPr b="1" lang="en" sz="1600">
                <a:solidFill>
                  <a:srgbClr val="1E1E1E"/>
                </a:solidFill>
              </a:rPr>
              <a:t>Cost per View</a:t>
            </a:r>
            <a:endParaRPr b="1" sz="1600">
              <a:solidFill>
                <a:srgbClr val="1E1E1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b="1" lang="en" sz="1600">
                <a:solidFill>
                  <a:srgbClr val="1E1E1E"/>
                </a:solidFill>
              </a:rPr>
              <a:t>Click through rate</a:t>
            </a:r>
            <a:r>
              <a:rPr lang="en" sz="1600">
                <a:solidFill>
                  <a:srgbClr val="1E1E1E"/>
                </a:solidFill>
              </a:rPr>
              <a:t> or </a:t>
            </a:r>
            <a:r>
              <a:rPr b="1" lang="en" sz="1600">
                <a:solidFill>
                  <a:srgbClr val="1E1E1E"/>
                </a:solidFill>
              </a:rPr>
              <a:t>View Rate</a:t>
            </a:r>
            <a:endParaRPr b="1" sz="1600">
              <a:solidFill>
                <a:srgbClr val="1E1E1E"/>
              </a:solidFill>
            </a:endParaRPr>
          </a:p>
        </p:txBody>
      </p: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5408750" y="2284650"/>
            <a:ext cx="3526500" cy="1176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b="1" lang="en" sz="1600">
                <a:solidFill>
                  <a:srgbClr val="1E1E1E"/>
                </a:solidFill>
              </a:rPr>
              <a:t>Clicks to Visit</a:t>
            </a:r>
            <a:r>
              <a:rPr lang="en" sz="1600">
                <a:solidFill>
                  <a:srgbClr val="1E1E1E"/>
                </a:solidFill>
              </a:rPr>
              <a:t> or </a:t>
            </a:r>
            <a:r>
              <a:rPr b="1" lang="en" sz="1600">
                <a:solidFill>
                  <a:srgbClr val="1E1E1E"/>
                </a:solidFill>
              </a:rPr>
              <a:t>Video Completion Rate</a:t>
            </a:r>
            <a:endParaRPr b="1" sz="1600">
              <a:solidFill>
                <a:srgbClr val="1E1E1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b="1" lang="en" sz="1600">
                <a:solidFill>
                  <a:srgbClr val="1E1E1E"/>
                </a:solidFill>
              </a:rPr>
              <a:t>Average pages per Visit</a:t>
            </a:r>
            <a:r>
              <a:rPr lang="en" sz="1600">
                <a:solidFill>
                  <a:srgbClr val="1E1E1E"/>
                </a:solidFill>
              </a:rPr>
              <a:t> or </a:t>
            </a:r>
            <a:r>
              <a:rPr b="1" lang="en" sz="1600">
                <a:solidFill>
                  <a:srgbClr val="1E1E1E"/>
                </a:solidFill>
              </a:rPr>
              <a:t>Link Click Rate</a:t>
            </a:r>
            <a:endParaRPr b="1" sz="1600">
              <a:solidFill>
                <a:srgbClr val="1E1E1E"/>
              </a:solidFill>
            </a:endParaRPr>
          </a:p>
        </p:txBody>
      </p: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5408750" y="3807800"/>
            <a:ext cx="2712300" cy="79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b="1" lang="en" sz="1600">
                <a:solidFill>
                  <a:srgbClr val="1E1E1E"/>
                </a:solidFill>
              </a:rPr>
              <a:t>Conversion Rate</a:t>
            </a:r>
            <a:endParaRPr b="1" sz="1600">
              <a:solidFill>
                <a:srgbClr val="1E1E1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b="1" lang="en" sz="1600">
                <a:solidFill>
                  <a:srgbClr val="1E1E1E"/>
                </a:solidFill>
              </a:rPr>
              <a:t>Return on Investment</a:t>
            </a:r>
            <a:endParaRPr b="1" sz="1600">
              <a:solidFill>
                <a:srgbClr val="1E1E1E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816725" y="1355475"/>
            <a:ext cx="489000" cy="24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344750" y="2751900"/>
            <a:ext cx="714300" cy="24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727525" y="4086050"/>
            <a:ext cx="1019700" cy="24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Display Subchannel - </a:t>
            </a:r>
            <a:r>
              <a:rPr b="1" lang="en" sz="2500"/>
              <a:t>Acquisition Metrics </a:t>
            </a:r>
            <a:endParaRPr b="1" sz="2500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3750"/>
            <a:ext cx="4559299" cy="285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300" y="1043750"/>
            <a:ext cx="4571150" cy="285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4973800" y="4056350"/>
            <a:ext cx="385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Prospecting ads have a higher click through rate by a little over 25%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At least 1 click per impression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79350" y="4056350"/>
            <a:ext cx="401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12 cent difference in cost per click for 2023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Around $1 per click for both content types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18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Display Subchannel - Consideration Metrics </a:t>
            </a:r>
            <a:endParaRPr b="1" sz="25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3875"/>
            <a:ext cx="4559299" cy="288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075" y="983887"/>
            <a:ext cx="4602924" cy="28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418850" y="4056325"/>
            <a:ext cx="398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 more clicks on average to generate a visit for retargeting display ads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Highest clicks to visit for both content types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973800" y="4056350"/>
            <a:ext cx="360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Between 4 and 5 pageviews per visit for both content types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Very little change since 2021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