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1" r:id="rId5"/>
    <p:sldId id="259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7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 Kim" initials="AK" lastIdx="1" clrIdx="0">
    <p:extLst>
      <p:ext uri="{19B8F6BF-5375-455C-9EA6-DF929625EA0E}">
        <p15:presenceInfo xmlns:p15="http://schemas.microsoft.com/office/powerpoint/2012/main" userId="4c6987d9eca3a1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E1D51-8929-4F21-BFCA-17E445816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CD6DA6-E84E-44E5-83E6-8CEC2346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23501-A666-4F95-A22D-4E261288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731-67B5-44E7-8604-C3E9DC8AF8E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540C2C-7E13-4643-98F8-82FC49E3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6B9765-04A5-4405-8B43-2D388ACB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44E5-4D3E-4EE7-8104-6FAE71F74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23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7D05E-377A-4CD2-959F-C35BA22B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A40653-0EC4-498F-8F2F-A4473107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0AD1D-988B-4876-A153-F5F0A6A4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731-67B5-44E7-8604-C3E9DC8AF8E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20646-5F0E-4844-B728-FC8EFD55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A6119-30A8-4F17-A550-3B248406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44E5-4D3E-4EE7-8104-6FAE71F74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59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43078A-D91E-4673-B1B3-914AFBC5C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A0BAAA-C167-483B-B7CB-7BEE3403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4617E5-0BFE-4A73-A837-0BC4A7EC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731-67B5-44E7-8604-C3E9DC8AF8E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49D3EA-3D43-4CD2-B96B-A3516AA3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524D2F-6247-4726-91F7-9E291996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44E5-4D3E-4EE7-8104-6FAE71F74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2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F376A-6AEC-4473-A620-CB1BBF5D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12B62-1AAA-4049-9695-16A64DA7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A6B19A-33CE-4039-A9F8-63A30098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731-67B5-44E7-8604-C3E9DC8AF8E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238852-9920-4992-A750-EFC2D6DE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50B952-C5D1-4C2B-99C1-D4CC564F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44E5-4D3E-4EE7-8104-6FAE71F74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25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775EA-3913-4991-9EE7-F1BE2490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E0919B-D3ED-4D94-BDCB-33AF22028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3E269E-0DAF-4717-BE89-4544ACFE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731-67B5-44E7-8604-C3E9DC8AF8E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ECF117-2202-46E7-A841-F4F3AD56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D4F6AA-03F5-4405-8940-276612C2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44E5-4D3E-4EE7-8104-6FAE71F74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49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CF7DF-411A-484E-93B7-33209EC0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57FDA-721E-4305-9183-F2E9B14CE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9BE5FD-2105-4FBB-A69A-5EED96099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7977D-385E-4DAD-94F8-B54C7FF4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731-67B5-44E7-8604-C3E9DC8AF8E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E88941-8AE9-4E3B-9291-4D277BD7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2C9CD9-0800-4FE2-A92E-073A4835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44E5-4D3E-4EE7-8104-6FAE71F74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45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7B714-563B-45C4-8251-7C1FC458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D0FA7-8350-4430-81C6-FD2752A1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8885FC-5113-497E-8C7D-4B14E03F9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8942F5-A757-42C2-ABCC-0F18FBC27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3BDBBB-2A01-41E1-AED6-3A253A0D3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E9138E-0897-4B8E-A729-1875A0A0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731-67B5-44E7-8604-C3E9DC8AF8E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2FE5D-D9F7-4E47-BE37-8883F6DF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135A46-900C-442B-B8D7-CC80C746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44E5-4D3E-4EE7-8104-6FAE71F74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93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3E111-3EE3-4798-A319-469E4229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F26A46-B831-479B-ADE9-D7384132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731-67B5-44E7-8604-C3E9DC8AF8E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8FBDE-B101-4307-868B-AD73E9DC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F6030D-FB2E-4C67-A436-15F17CC3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44E5-4D3E-4EE7-8104-6FAE71F74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42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9C28B8-C71E-48A4-835C-64EB98CE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731-67B5-44E7-8604-C3E9DC8AF8E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270D21-6B97-488E-BD39-5FB33E50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3E00ED-29B1-4D24-ABA3-E78018C9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44E5-4D3E-4EE7-8104-6FAE71F74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77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58FA4-199B-4480-937F-8BEF933D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170E46-D17A-440D-9C10-328EE913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C8A2C1-A51D-4FA0-AEE3-C5B4D9C13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B25D50-16EA-4042-B09F-5CCACD66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731-67B5-44E7-8604-C3E9DC8AF8E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5786F4-F030-4F46-9757-34187304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17EA5C-0526-4539-8297-E2CA38CB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44E5-4D3E-4EE7-8104-6FAE71F74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64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F70C4-F358-49E5-A4EC-A43E91B8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E61E14-1204-4848-990E-FC0FA6553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902E6B-86BD-45C9-A493-C3153875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2F64E5-05C2-4357-B5F2-4111602A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731-67B5-44E7-8604-C3E9DC8AF8E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C263A9-0223-483C-B94C-CE5B782F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7F709E-8EFB-4C0A-B540-17059087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44E5-4D3E-4EE7-8104-6FAE71F74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8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B56AD7-2382-48D3-9DC4-ECC01127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AD99E9-6C03-4296-B21C-FFD8A37E6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66314-6E6A-46C3-82AA-FC628936B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F731-67B5-44E7-8604-C3E9DC8AF8E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AB1C6E-51A3-4F81-926D-526C51AEC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F365F1-98B3-4FBC-973B-3A2144F1D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44E5-4D3E-4EE7-8104-6FAE71F74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73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86C3063-85C3-46B2-B32D-5D5C0833C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90"/>
            <a:ext cx="12192000" cy="685221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D6E9EA7-DFC0-4DCA-93ED-537F2AA67FDC}"/>
              </a:ext>
            </a:extLst>
          </p:cNvPr>
          <p:cNvSpPr/>
          <p:nvPr/>
        </p:nvSpPr>
        <p:spPr>
          <a:xfrm>
            <a:off x="-1" y="23062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0253C4B-D4D5-4493-A6E9-CEA498CBD5CE}"/>
              </a:ext>
            </a:extLst>
          </p:cNvPr>
          <p:cNvSpPr txBox="1"/>
          <p:nvPr/>
        </p:nvSpPr>
        <p:spPr>
          <a:xfrm>
            <a:off x="675698" y="2431093"/>
            <a:ext cx="4464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</a:t>
            </a:r>
            <a:r>
              <a:rPr lang="pt-BR" sz="32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Analysis</a:t>
            </a:r>
            <a:endParaRPr lang="pt-BR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32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Sellers’ Performance 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22EFED2D-8554-4C56-B47D-B19B5478FE96}"/>
              </a:ext>
            </a:extLst>
          </p:cNvPr>
          <p:cNvCxnSpPr>
            <a:cxnSpLocks/>
          </p:cNvCxnSpPr>
          <p:nvPr/>
        </p:nvCxnSpPr>
        <p:spPr>
          <a:xfrm>
            <a:off x="964984" y="2450143"/>
            <a:ext cx="21240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822CB7B-8F8B-4928-AC25-465C1D7DB6AC}"/>
              </a:ext>
            </a:extLst>
          </p:cNvPr>
          <p:cNvCxnSpPr>
            <a:cxnSpLocks/>
          </p:cNvCxnSpPr>
          <p:nvPr/>
        </p:nvCxnSpPr>
        <p:spPr>
          <a:xfrm>
            <a:off x="2908083" y="4067665"/>
            <a:ext cx="212407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9FB26A0-BC91-4E0D-9482-B2F5D09CF7A6}"/>
              </a:ext>
            </a:extLst>
          </p:cNvPr>
          <p:cNvSpPr txBox="1"/>
          <p:nvPr/>
        </p:nvSpPr>
        <p:spPr>
          <a:xfrm>
            <a:off x="330896" y="469306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Andre Kim Scarton </a:t>
            </a:r>
          </a:p>
          <a:p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58092FC0-8E0F-429F-8550-F6859EC6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89" y="1224394"/>
            <a:ext cx="1222101" cy="79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20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BF3A1B-3DB6-4D70-BE54-C00B05B926A9}"/>
              </a:ext>
            </a:extLst>
          </p:cNvPr>
          <p:cNvSpPr txBox="1"/>
          <p:nvPr/>
        </p:nvSpPr>
        <p:spPr>
          <a:xfrm>
            <a:off x="945286" y="333395"/>
            <a:ext cx="296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Data </a:t>
            </a:r>
            <a:r>
              <a:rPr lang="pt-BR" sz="3200" b="1" dirty="0" err="1"/>
              <a:t>Processing</a:t>
            </a:r>
            <a:endParaRPr lang="pt-BR" sz="32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3BF533-95A2-45A2-8563-F8B72C256676}"/>
              </a:ext>
            </a:extLst>
          </p:cNvPr>
          <p:cNvSpPr txBox="1"/>
          <p:nvPr/>
        </p:nvSpPr>
        <p:spPr>
          <a:xfrm>
            <a:off x="327688" y="1176381"/>
            <a:ext cx="647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Outliers </a:t>
            </a:r>
          </a:p>
          <a:p>
            <a:pPr lvl="1"/>
            <a:r>
              <a:rPr lang="pt-BR" dirty="0"/>
              <a:t>The z-score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analyze</a:t>
            </a:r>
            <a:r>
              <a:rPr lang="pt-BR" dirty="0"/>
              <a:t> outliers</a:t>
            </a:r>
          </a:p>
          <a:p>
            <a:pPr lvl="1"/>
            <a:r>
              <a:rPr lang="pt-BR" dirty="0"/>
              <a:t>Where 55 outlier </a:t>
            </a:r>
            <a:r>
              <a:rPr lang="pt-BR" dirty="0" err="1"/>
              <a:t>records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z-</a:t>
            </a:r>
            <a:r>
              <a:rPr lang="pt-BR" dirty="0" err="1"/>
              <a:t>socre</a:t>
            </a:r>
            <a:r>
              <a:rPr lang="pt-BR" dirty="0"/>
              <a:t> </a:t>
            </a:r>
            <a:r>
              <a:rPr lang="pt-BR" dirty="0" err="1"/>
              <a:t>method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0C305F-7EF0-4DF9-B07B-F5CB0A06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294"/>
            <a:ext cx="5984335" cy="44865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0396EE-3C27-4C4F-A8E0-6043B06F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546" y="2228295"/>
            <a:ext cx="6117454" cy="44865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F34E972-7F38-40A7-9728-DD44EDB87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13" y="295909"/>
            <a:ext cx="654173" cy="7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9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BF3A1B-3DB6-4D70-BE54-C00B05B926A9}"/>
              </a:ext>
            </a:extLst>
          </p:cNvPr>
          <p:cNvSpPr txBox="1"/>
          <p:nvPr/>
        </p:nvSpPr>
        <p:spPr>
          <a:xfrm>
            <a:off x="945286" y="333395"/>
            <a:ext cx="296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Data </a:t>
            </a:r>
            <a:r>
              <a:rPr lang="pt-BR" sz="3200" b="1" dirty="0" err="1"/>
              <a:t>Processing</a:t>
            </a:r>
            <a:endParaRPr lang="pt-BR" sz="32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3BF533-95A2-45A2-8563-F8B72C256676}"/>
              </a:ext>
            </a:extLst>
          </p:cNvPr>
          <p:cNvSpPr txBox="1"/>
          <p:nvPr/>
        </p:nvSpPr>
        <p:spPr>
          <a:xfrm>
            <a:off x="327688" y="1176381"/>
            <a:ext cx="354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Boxplot</a:t>
            </a:r>
            <a:endParaRPr lang="pt-BR" dirty="0"/>
          </a:p>
          <a:p>
            <a:pPr lvl="1"/>
            <a:r>
              <a:rPr lang="pt-BR" dirty="0" err="1"/>
              <a:t>Checking</a:t>
            </a:r>
            <a:r>
              <a:rPr lang="pt-BR" dirty="0"/>
              <a:t> outliers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Boxplot</a:t>
            </a:r>
            <a:r>
              <a:rPr lang="pt-BR" dirty="0"/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6AF100-7020-4E43-8A4D-13DED3A1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88" y="1935333"/>
            <a:ext cx="3614381" cy="47845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8D43447-DA12-45CF-BA4A-6A9939C6A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3" y="295909"/>
            <a:ext cx="654173" cy="7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BF3A1B-3DB6-4D70-BE54-C00B05B926A9}"/>
              </a:ext>
            </a:extLst>
          </p:cNvPr>
          <p:cNvSpPr txBox="1"/>
          <p:nvPr/>
        </p:nvSpPr>
        <p:spPr>
          <a:xfrm>
            <a:off x="945286" y="333395"/>
            <a:ext cx="3635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/>
              <a:t>Exploratory</a:t>
            </a:r>
            <a:r>
              <a:rPr lang="pt-BR" sz="3200" b="1" dirty="0"/>
              <a:t> </a:t>
            </a:r>
            <a:r>
              <a:rPr lang="pt-BR" sz="3200" b="1" dirty="0" err="1"/>
              <a:t>Analysis</a:t>
            </a:r>
            <a:endParaRPr lang="pt-BR" sz="32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5ECEA1-B48F-4905-A790-20658DC3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19" y="1238367"/>
            <a:ext cx="6367924" cy="544341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90A8647-51D4-4889-AA29-F5830E523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" y="282010"/>
            <a:ext cx="906212" cy="7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9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BF3A1B-3DB6-4D70-BE54-C00B05B926A9}"/>
              </a:ext>
            </a:extLst>
          </p:cNvPr>
          <p:cNvSpPr txBox="1"/>
          <p:nvPr/>
        </p:nvSpPr>
        <p:spPr>
          <a:xfrm>
            <a:off x="945286" y="333395"/>
            <a:ext cx="3635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/>
              <a:t>Exploratory</a:t>
            </a:r>
            <a:r>
              <a:rPr lang="pt-BR" sz="3200" b="1" dirty="0"/>
              <a:t> </a:t>
            </a:r>
            <a:r>
              <a:rPr lang="pt-BR" sz="3200" b="1" dirty="0" err="1"/>
              <a:t>Analysis</a:t>
            </a:r>
            <a:endParaRPr lang="pt-BR" sz="32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79277E-FDDF-4C66-B472-5A081FBFFC06}"/>
              </a:ext>
            </a:extLst>
          </p:cNvPr>
          <p:cNvSpPr txBox="1"/>
          <p:nvPr/>
        </p:nvSpPr>
        <p:spPr>
          <a:xfrm>
            <a:off x="327688" y="1176381"/>
            <a:ext cx="374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products</a:t>
            </a:r>
            <a:r>
              <a:rPr lang="pt-BR" dirty="0"/>
              <a:t> </a:t>
            </a:r>
            <a:r>
              <a:rPr lang="pt-BR" dirty="0" err="1"/>
              <a:t>sold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E65217-841F-4C9A-A1FB-DAE9C3E0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79" y="1965696"/>
            <a:ext cx="6913645" cy="403981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8B130CA-CDEA-4A9E-B7AD-EC0683D84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" y="282010"/>
            <a:ext cx="906212" cy="7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2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BF3A1B-3DB6-4D70-BE54-C00B05B926A9}"/>
              </a:ext>
            </a:extLst>
          </p:cNvPr>
          <p:cNvSpPr txBox="1"/>
          <p:nvPr/>
        </p:nvSpPr>
        <p:spPr>
          <a:xfrm>
            <a:off x="945286" y="333395"/>
            <a:ext cx="3635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/>
              <a:t>Exploratory</a:t>
            </a:r>
            <a:r>
              <a:rPr lang="pt-BR" sz="3200" b="1" dirty="0"/>
              <a:t> </a:t>
            </a:r>
            <a:r>
              <a:rPr lang="pt-BR" sz="3200" b="1" dirty="0" err="1"/>
              <a:t>Analysis</a:t>
            </a:r>
            <a:endParaRPr lang="pt-BR" sz="32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79277E-FDDF-4C66-B472-5A081FBFFC06}"/>
              </a:ext>
            </a:extLst>
          </p:cNvPr>
          <p:cNvSpPr txBox="1"/>
          <p:nvPr/>
        </p:nvSpPr>
        <p:spPr>
          <a:xfrm>
            <a:off x="327688" y="1176381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Total </a:t>
            </a:r>
            <a:r>
              <a:rPr lang="pt-BR" dirty="0" err="1"/>
              <a:t>amount</a:t>
            </a:r>
            <a:r>
              <a:rPr lang="pt-BR" dirty="0"/>
              <a:t> </a:t>
            </a:r>
            <a:r>
              <a:rPr lang="pt-BR" dirty="0" err="1"/>
              <a:t>sold</a:t>
            </a:r>
            <a:r>
              <a:rPr lang="pt-BR" dirty="0"/>
              <a:t> per </a:t>
            </a:r>
            <a:r>
              <a:rPr lang="pt-BR" dirty="0" err="1"/>
              <a:t>group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845054-1079-4EF1-B304-0FE782AA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1" y="1904425"/>
            <a:ext cx="6753726" cy="44540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21B035D-67CC-4F1E-BEF4-DBEFCE1A9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" y="282010"/>
            <a:ext cx="906212" cy="7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9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BF3A1B-3DB6-4D70-BE54-C00B05B926A9}"/>
              </a:ext>
            </a:extLst>
          </p:cNvPr>
          <p:cNvSpPr txBox="1"/>
          <p:nvPr/>
        </p:nvSpPr>
        <p:spPr>
          <a:xfrm>
            <a:off x="945286" y="333395"/>
            <a:ext cx="3635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/>
              <a:t>Exploratory</a:t>
            </a:r>
            <a:r>
              <a:rPr lang="pt-BR" sz="3200" b="1" dirty="0"/>
              <a:t> </a:t>
            </a:r>
            <a:r>
              <a:rPr lang="pt-BR" sz="3200" b="1" dirty="0" err="1"/>
              <a:t>Analysis</a:t>
            </a:r>
            <a:endParaRPr lang="pt-BR" sz="32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79277E-FDDF-4C66-B472-5A081FBFFC06}"/>
              </a:ext>
            </a:extLst>
          </p:cNvPr>
          <p:cNvSpPr txBox="1"/>
          <p:nvPr/>
        </p:nvSpPr>
        <p:spPr>
          <a:xfrm>
            <a:off x="327688" y="1176381"/>
            <a:ext cx="464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products</a:t>
            </a:r>
            <a:r>
              <a:rPr lang="pt-BR" dirty="0"/>
              <a:t> </a:t>
            </a:r>
            <a:r>
              <a:rPr lang="pt-BR" dirty="0" err="1"/>
              <a:t>sold</a:t>
            </a:r>
            <a:r>
              <a:rPr lang="pt-BR" dirty="0"/>
              <a:t> per </a:t>
            </a:r>
            <a:r>
              <a:rPr lang="pt-BR" dirty="0" err="1"/>
              <a:t>representative</a:t>
            </a:r>
            <a:r>
              <a:rPr lang="pt-BR" dirty="0"/>
              <a:t>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21B035D-67CC-4F1E-BEF4-DBEFCE1A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" y="282010"/>
            <a:ext cx="906212" cy="7433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43F9DA-C050-4763-9BE6-97488D777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358" y="1920721"/>
            <a:ext cx="68103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7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BF3A1B-3DB6-4D70-BE54-C00B05B926A9}"/>
              </a:ext>
            </a:extLst>
          </p:cNvPr>
          <p:cNvSpPr txBox="1"/>
          <p:nvPr/>
        </p:nvSpPr>
        <p:spPr>
          <a:xfrm>
            <a:off x="945286" y="333395"/>
            <a:ext cx="3635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/>
              <a:t>Exploratory</a:t>
            </a:r>
            <a:r>
              <a:rPr lang="pt-BR" sz="3200" b="1" dirty="0"/>
              <a:t> </a:t>
            </a:r>
            <a:r>
              <a:rPr lang="pt-BR" sz="3200" b="1" dirty="0" err="1"/>
              <a:t>Analysis</a:t>
            </a:r>
            <a:endParaRPr lang="pt-BR" sz="32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79277E-FDDF-4C66-B472-5A081FBFFC06}"/>
              </a:ext>
            </a:extLst>
          </p:cNvPr>
          <p:cNvSpPr txBox="1"/>
          <p:nvPr/>
        </p:nvSpPr>
        <p:spPr>
          <a:xfrm>
            <a:off x="327688" y="1176381"/>
            <a:ext cx="398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Total </a:t>
            </a:r>
            <a:r>
              <a:rPr lang="pt-BR" dirty="0" err="1"/>
              <a:t>amount</a:t>
            </a:r>
            <a:r>
              <a:rPr lang="pt-BR" dirty="0"/>
              <a:t> </a:t>
            </a:r>
            <a:r>
              <a:rPr lang="pt-BR" dirty="0" err="1"/>
              <a:t>sold</a:t>
            </a:r>
            <a:r>
              <a:rPr lang="pt-BR" dirty="0"/>
              <a:t> per </a:t>
            </a:r>
            <a:r>
              <a:rPr lang="pt-BR" dirty="0" err="1"/>
              <a:t>representative</a:t>
            </a:r>
            <a:r>
              <a:rPr lang="pt-BR" dirty="0"/>
              <a:t>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21B035D-67CC-4F1E-BEF4-DBEFCE1A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" y="282010"/>
            <a:ext cx="906212" cy="74334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54EDD78-8712-4911-9095-E69FD2E2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014" y="1998447"/>
            <a:ext cx="66484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9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BF3A1B-3DB6-4D70-BE54-C00B05B926A9}"/>
              </a:ext>
            </a:extLst>
          </p:cNvPr>
          <p:cNvSpPr txBox="1"/>
          <p:nvPr/>
        </p:nvSpPr>
        <p:spPr>
          <a:xfrm>
            <a:off x="945286" y="333395"/>
            <a:ext cx="3635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/>
              <a:t>Exploratory</a:t>
            </a:r>
            <a:r>
              <a:rPr lang="pt-BR" sz="3200" b="1" dirty="0"/>
              <a:t> </a:t>
            </a:r>
            <a:r>
              <a:rPr lang="pt-BR" sz="3200" b="1" dirty="0" err="1"/>
              <a:t>Analysis</a:t>
            </a:r>
            <a:endParaRPr lang="pt-BR" sz="32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79277E-FDDF-4C66-B472-5A081FBFFC06}"/>
              </a:ext>
            </a:extLst>
          </p:cNvPr>
          <p:cNvSpPr txBox="1"/>
          <p:nvPr/>
        </p:nvSpPr>
        <p:spPr>
          <a:xfrm>
            <a:off x="327688" y="1176381"/>
            <a:ext cx="41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products</a:t>
            </a:r>
            <a:r>
              <a:rPr lang="pt-BR" dirty="0"/>
              <a:t> </a:t>
            </a:r>
            <a:r>
              <a:rPr lang="pt-BR" dirty="0" err="1"/>
              <a:t>sold</a:t>
            </a:r>
            <a:r>
              <a:rPr lang="pt-BR" dirty="0"/>
              <a:t> per </a:t>
            </a:r>
            <a:r>
              <a:rPr lang="pt-BR" dirty="0" err="1"/>
              <a:t>customer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21B035D-67CC-4F1E-BEF4-DBEFCE1A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" y="282010"/>
            <a:ext cx="906212" cy="74334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7CA8D6F-6C26-4586-9071-DDC25A307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430" y="1545713"/>
            <a:ext cx="7102136" cy="51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0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BF3A1B-3DB6-4D70-BE54-C00B05B926A9}"/>
              </a:ext>
            </a:extLst>
          </p:cNvPr>
          <p:cNvSpPr txBox="1"/>
          <p:nvPr/>
        </p:nvSpPr>
        <p:spPr>
          <a:xfrm>
            <a:off x="945286" y="333395"/>
            <a:ext cx="3635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/>
              <a:t>Exploratory</a:t>
            </a:r>
            <a:r>
              <a:rPr lang="pt-BR" sz="3200" b="1" dirty="0"/>
              <a:t> </a:t>
            </a:r>
            <a:r>
              <a:rPr lang="pt-BR" sz="3200" b="1" dirty="0" err="1"/>
              <a:t>Analysis</a:t>
            </a:r>
            <a:endParaRPr lang="pt-BR" sz="32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79277E-FDDF-4C66-B472-5A081FBFFC06}"/>
              </a:ext>
            </a:extLst>
          </p:cNvPr>
          <p:cNvSpPr txBox="1"/>
          <p:nvPr/>
        </p:nvSpPr>
        <p:spPr>
          <a:xfrm>
            <a:off x="327688" y="1176381"/>
            <a:ext cx="41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products</a:t>
            </a:r>
            <a:r>
              <a:rPr lang="pt-BR" dirty="0"/>
              <a:t> </a:t>
            </a:r>
            <a:r>
              <a:rPr lang="pt-BR" dirty="0" err="1"/>
              <a:t>sold</a:t>
            </a:r>
            <a:r>
              <a:rPr lang="pt-BR" dirty="0"/>
              <a:t> per </a:t>
            </a:r>
            <a:r>
              <a:rPr lang="pt-BR" dirty="0" err="1"/>
              <a:t>customer</a:t>
            </a:r>
            <a:r>
              <a:rPr lang="pt-BR" dirty="0"/>
              <a:t>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21B035D-67CC-4F1E-BEF4-DBEFCE1A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" y="282010"/>
            <a:ext cx="906212" cy="7433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EE5F2DA-D37D-4D40-A189-57530D3D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030" y="1545713"/>
            <a:ext cx="4154517" cy="502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53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BF3A1B-3DB6-4D70-BE54-C00B05B926A9}"/>
              </a:ext>
            </a:extLst>
          </p:cNvPr>
          <p:cNvSpPr txBox="1"/>
          <p:nvPr/>
        </p:nvSpPr>
        <p:spPr>
          <a:xfrm>
            <a:off x="997866" y="232438"/>
            <a:ext cx="1982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Algoritmo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79277E-FDDF-4C66-B472-5A081FBFFC06}"/>
              </a:ext>
            </a:extLst>
          </p:cNvPr>
          <p:cNvSpPr txBox="1"/>
          <p:nvPr/>
        </p:nvSpPr>
        <p:spPr>
          <a:xfrm>
            <a:off x="252061" y="1232817"/>
            <a:ext cx="1164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The </a:t>
            </a:r>
            <a:r>
              <a:rPr lang="pt-BR" dirty="0" err="1"/>
              <a:t>Catboost</a:t>
            </a:r>
            <a:r>
              <a:rPr lang="pt-BR" dirty="0"/>
              <a:t> (</a:t>
            </a:r>
            <a:r>
              <a:rPr lang="pt-BR" dirty="0" err="1"/>
              <a:t>Regression</a:t>
            </a:r>
            <a:r>
              <a:rPr lang="pt-BR" dirty="0"/>
              <a:t>) </a:t>
            </a:r>
            <a:r>
              <a:rPr lang="pt-BR" dirty="0" err="1"/>
              <a:t>algorithm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predict</a:t>
            </a:r>
            <a:r>
              <a:rPr lang="pt-BR" dirty="0"/>
              <a:t> future </a:t>
            </a:r>
            <a:r>
              <a:rPr lang="pt-BR" dirty="0" err="1"/>
              <a:t>slaes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product</a:t>
            </a:r>
            <a:r>
              <a:rPr lang="pt-BR" dirty="0"/>
              <a:t> per </a:t>
            </a:r>
            <a:r>
              <a:rPr lang="pt-BR" dirty="0" err="1"/>
              <a:t>employee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Thus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otimize </a:t>
            </a:r>
            <a:r>
              <a:rPr lang="pt-BR" dirty="0" err="1"/>
              <a:t>the</a:t>
            </a:r>
            <a:r>
              <a:rPr lang="pt-BR" dirty="0"/>
              <a:t> stock, </a:t>
            </a:r>
            <a:r>
              <a:rPr lang="pt-BR" dirty="0" err="1"/>
              <a:t>cost</a:t>
            </a:r>
            <a:r>
              <a:rPr lang="pt-BR" dirty="0"/>
              <a:t>, </a:t>
            </a:r>
            <a:r>
              <a:rPr lang="pt-BR" dirty="0" err="1"/>
              <a:t>crry</a:t>
            </a:r>
            <a:r>
              <a:rPr lang="pt-BR" dirty="0"/>
              <a:t> out </a:t>
            </a:r>
            <a:r>
              <a:rPr lang="pt-BR" dirty="0" err="1"/>
              <a:t>actions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products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ticket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increase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billing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9D02CC-66BA-47BF-A80E-DC60C988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" y="207247"/>
            <a:ext cx="917320" cy="7109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9BB383-8A2E-44D8-B1EB-0F10271A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74" y="2181080"/>
            <a:ext cx="8145252" cy="19987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9AA82B-65C8-41BA-9A9E-BC0F55E04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374" y="4472141"/>
            <a:ext cx="8187235" cy="18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>
            <a:extLst>
              <a:ext uri="{FF2B5EF4-FFF2-40B4-BE49-F238E27FC236}">
                <a16:creationId xmlns:a16="http://schemas.microsoft.com/office/drawing/2014/main" id="{0422DD0A-BBB0-42C2-9AFE-E21A7608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57" y="2408213"/>
            <a:ext cx="2228901" cy="2228901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0740034-7E6F-45B0-B48E-ED3F4DC5BCEE}"/>
              </a:ext>
            </a:extLst>
          </p:cNvPr>
          <p:cNvSpPr txBox="1"/>
          <p:nvPr/>
        </p:nvSpPr>
        <p:spPr>
          <a:xfrm>
            <a:off x="2867487" y="3036676"/>
            <a:ext cx="42168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Name</a:t>
            </a:r>
            <a:r>
              <a:rPr lang="pt-BR" sz="2000" b="1" dirty="0"/>
              <a:t>: </a:t>
            </a:r>
            <a:r>
              <a:rPr lang="pt-BR" sz="2000" dirty="0"/>
              <a:t>Andre Kim Scarton</a:t>
            </a:r>
          </a:p>
          <a:p>
            <a:endParaRPr lang="pt-BR" sz="2000" dirty="0"/>
          </a:p>
          <a:p>
            <a:r>
              <a:rPr lang="pt-BR" sz="2000" b="1" dirty="0"/>
              <a:t>Age: </a:t>
            </a:r>
            <a:r>
              <a:rPr lang="pt-BR" sz="2000" dirty="0"/>
              <a:t>26</a:t>
            </a:r>
          </a:p>
          <a:p>
            <a:endParaRPr lang="pt-BR" sz="2000" dirty="0"/>
          </a:p>
          <a:p>
            <a:r>
              <a:rPr lang="pt-BR" dirty="0"/>
              <a:t> 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362F19B1-2832-4A13-94BF-24345621FED3}"/>
              </a:ext>
            </a:extLst>
          </p:cNvPr>
          <p:cNvCxnSpPr/>
          <p:nvPr/>
        </p:nvCxnSpPr>
        <p:spPr>
          <a:xfrm>
            <a:off x="2734322" y="1651247"/>
            <a:ext cx="0" cy="34001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842FFB2B-192C-433F-8C35-C1EB916D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8" y="300134"/>
            <a:ext cx="762000" cy="8191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4D20EE-E66A-4C6D-9C2F-4DC312CC1C88}"/>
              </a:ext>
            </a:extLst>
          </p:cNvPr>
          <p:cNvSpPr txBox="1"/>
          <p:nvPr/>
        </p:nvSpPr>
        <p:spPr>
          <a:xfrm>
            <a:off x="1003178" y="300134"/>
            <a:ext cx="3917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/>
              <a:t>Personal</a:t>
            </a:r>
            <a:r>
              <a:rPr lang="pt-BR" sz="3200" b="1" dirty="0"/>
              <a:t> </a:t>
            </a:r>
            <a:r>
              <a:rPr lang="pt-BR" sz="3200" b="1" dirty="0" err="1"/>
              <a:t>Presentation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606437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BF3A1B-3DB6-4D70-BE54-C00B05B926A9}"/>
              </a:ext>
            </a:extLst>
          </p:cNvPr>
          <p:cNvSpPr txBox="1"/>
          <p:nvPr/>
        </p:nvSpPr>
        <p:spPr>
          <a:xfrm>
            <a:off x="1026893" y="386661"/>
            <a:ext cx="203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Dashboard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3F9721-106C-4149-999E-4AFAA60A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" y="134728"/>
            <a:ext cx="946347" cy="9526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DBA93F-9D88-46E9-BAAA-BD3E7786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12" y="1292285"/>
            <a:ext cx="9246922" cy="520700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E5FD172-F015-430C-8216-7008B3537119}"/>
              </a:ext>
            </a:extLst>
          </p:cNvPr>
          <p:cNvSpPr/>
          <p:nvPr/>
        </p:nvSpPr>
        <p:spPr>
          <a:xfrm>
            <a:off x="1961965" y="1384917"/>
            <a:ext cx="1597981" cy="488262"/>
          </a:xfrm>
          <a:prstGeom prst="rect">
            <a:avLst/>
          </a:prstGeom>
          <a:solidFill>
            <a:srgbClr val="FFE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05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F9A31E3-91CA-4889-BA46-C1684F0CA206}"/>
              </a:ext>
            </a:extLst>
          </p:cNvPr>
          <p:cNvSpPr/>
          <p:nvPr/>
        </p:nvSpPr>
        <p:spPr>
          <a:xfrm>
            <a:off x="2220064" y="3678070"/>
            <a:ext cx="8400877" cy="6752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457775B-5FA8-4C18-ABA3-307F993226AE}"/>
              </a:ext>
            </a:extLst>
          </p:cNvPr>
          <p:cNvSpPr/>
          <p:nvPr/>
        </p:nvSpPr>
        <p:spPr>
          <a:xfrm>
            <a:off x="2220064" y="2821465"/>
            <a:ext cx="8400877" cy="6752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D1776F6A-A550-4AE9-85D5-B8825E02202E}"/>
              </a:ext>
            </a:extLst>
          </p:cNvPr>
          <p:cNvSpPr/>
          <p:nvPr/>
        </p:nvSpPr>
        <p:spPr>
          <a:xfrm>
            <a:off x="2220064" y="1976523"/>
            <a:ext cx="8400877" cy="6752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64B733F-FF19-4E91-9F86-7F21C8D4C998}"/>
              </a:ext>
            </a:extLst>
          </p:cNvPr>
          <p:cNvSpPr/>
          <p:nvPr/>
        </p:nvSpPr>
        <p:spPr>
          <a:xfrm>
            <a:off x="2220067" y="1185954"/>
            <a:ext cx="8400877" cy="6752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62D157-A244-4B0D-880D-E89F248B3F0A}"/>
              </a:ext>
            </a:extLst>
          </p:cNvPr>
          <p:cNvSpPr txBox="1"/>
          <p:nvPr/>
        </p:nvSpPr>
        <p:spPr>
          <a:xfrm>
            <a:off x="1003178" y="300134"/>
            <a:ext cx="1229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/>
              <a:t>Topics</a:t>
            </a:r>
            <a:endParaRPr lang="pt-BR" sz="3200" b="1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EDAF5C8A-40E9-456E-9B62-0F59E2C3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7" y="32653"/>
            <a:ext cx="922632" cy="106102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54EFAE-1661-43E0-93DE-9B68E5E4A27A}"/>
              </a:ext>
            </a:extLst>
          </p:cNvPr>
          <p:cNvSpPr txBox="1"/>
          <p:nvPr/>
        </p:nvSpPr>
        <p:spPr>
          <a:xfrm>
            <a:off x="5314285" y="1231181"/>
            <a:ext cx="1625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</a:rPr>
              <a:t>Problem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0BF0F3-927C-4DAD-A030-556A9ADC487C}"/>
              </a:ext>
            </a:extLst>
          </p:cNvPr>
          <p:cNvSpPr txBox="1"/>
          <p:nvPr/>
        </p:nvSpPr>
        <p:spPr>
          <a:xfrm>
            <a:off x="2023769" y="3289669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F7CE2E-EBC3-4D32-A14A-8C55DD20B176}"/>
              </a:ext>
            </a:extLst>
          </p:cNvPr>
          <p:cNvSpPr txBox="1"/>
          <p:nvPr/>
        </p:nvSpPr>
        <p:spPr>
          <a:xfrm>
            <a:off x="5598097" y="2024981"/>
            <a:ext cx="1236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152CAE-6404-438D-8661-7849DB384074}"/>
              </a:ext>
            </a:extLst>
          </p:cNvPr>
          <p:cNvSpPr txBox="1"/>
          <p:nvPr/>
        </p:nvSpPr>
        <p:spPr>
          <a:xfrm>
            <a:off x="4846111" y="3678070"/>
            <a:ext cx="296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Data </a:t>
            </a:r>
            <a:r>
              <a:rPr lang="pt-BR" sz="3200" b="1" dirty="0" err="1">
                <a:solidFill>
                  <a:schemeClr val="bg1"/>
                </a:solidFill>
              </a:rPr>
              <a:t>Processing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47B7391-9336-4E91-A465-576AAE081868}"/>
              </a:ext>
            </a:extLst>
          </p:cNvPr>
          <p:cNvSpPr txBox="1"/>
          <p:nvPr/>
        </p:nvSpPr>
        <p:spPr>
          <a:xfrm>
            <a:off x="5171120" y="2782885"/>
            <a:ext cx="2379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</a:rPr>
              <a:t>Process</a:t>
            </a:r>
            <a:r>
              <a:rPr lang="pt-BR" sz="3200" b="1" dirty="0">
                <a:solidFill>
                  <a:schemeClr val="bg1"/>
                </a:solidFill>
              </a:rPr>
              <a:t> </a:t>
            </a:r>
            <a:r>
              <a:rPr lang="pt-BR" sz="3200" b="1" dirty="0" err="1">
                <a:solidFill>
                  <a:schemeClr val="bg1"/>
                </a:solidFill>
              </a:rPr>
              <a:t>Flow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02F19439-ABA8-4A81-8492-5E85C0009430}"/>
              </a:ext>
            </a:extLst>
          </p:cNvPr>
          <p:cNvSpPr/>
          <p:nvPr/>
        </p:nvSpPr>
        <p:spPr>
          <a:xfrm>
            <a:off x="2220064" y="4527815"/>
            <a:ext cx="8400877" cy="6752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25D915D-3B7D-49FB-8A36-9F6D84A6D300}"/>
              </a:ext>
            </a:extLst>
          </p:cNvPr>
          <p:cNvSpPr txBox="1"/>
          <p:nvPr/>
        </p:nvSpPr>
        <p:spPr>
          <a:xfrm>
            <a:off x="4563486" y="4566001"/>
            <a:ext cx="3635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</a:rPr>
              <a:t>Exploratory</a:t>
            </a:r>
            <a:r>
              <a:rPr lang="pt-BR" sz="3200" b="1" dirty="0">
                <a:solidFill>
                  <a:schemeClr val="bg1"/>
                </a:solidFill>
              </a:rPr>
              <a:t> </a:t>
            </a:r>
            <a:r>
              <a:rPr lang="pt-BR" sz="3200" b="1" dirty="0" err="1">
                <a:solidFill>
                  <a:schemeClr val="bg1"/>
                </a:solidFill>
              </a:rPr>
              <a:t>Analysis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B899A62-67F6-4D52-91EC-A900E8D561D6}"/>
              </a:ext>
            </a:extLst>
          </p:cNvPr>
          <p:cNvSpPr/>
          <p:nvPr/>
        </p:nvSpPr>
        <p:spPr>
          <a:xfrm>
            <a:off x="2220064" y="6142805"/>
            <a:ext cx="8400877" cy="6752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0E91C05-3313-4188-BC05-E79E0D2A4DD0}"/>
              </a:ext>
            </a:extLst>
          </p:cNvPr>
          <p:cNvSpPr txBox="1"/>
          <p:nvPr/>
        </p:nvSpPr>
        <p:spPr>
          <a:xfrm>
            <a:off x="5314285" y="6189289"/>
            <a:ext cx="203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C8B1E72-273B-4792-8A0C-C14EFC0CEA2B}"/>
              </a:ext>
            </a:extLst>
          </p:cNvPr>
          <p:cNvSpPr txBox="1"/>
          <p:nvPr/>
        </p:nvSpPr>
        <p:spPr>
          <a:xfrm>
            <a:off x="1879906" y="5926516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AB440F07-9FAD-4769-AF5B-7AE28B1A8DD3}"/>
              </a:ext>
            </a:extLst>
          </p:cNvPr>
          <p:cNvSpPr/>
          <p:nvPr/>
        </p:nvSpPr>
        <p:spPr>
          <a:xfrm>
            <a:off x="2229703" y="5341834"/>
            <a:ext cx="8400877" cy="6752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E3EEB02-2B19-4D56-AAA7-BEE4D5881F50}"/>
              </a:ext>
            </a:extLst>
          </p:cNvPr>
          <p:cNvSpPr txBox="1"/>
          <p:nvPr/>
        </p:nvSpPr>
        <p:spPr>
          <a:xfrm>
            <a:off x="5552921" y="5341834"/>
            <a:ext cx="1980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</a:rPr>
              <a:t>Algorithm</a:t>
            </a:r>
            <a:r>
              <a:rPr lang="pt-BR" sz="32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93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062D157-A244-4B0D-880D-E89F248B3F0A}"/>
              </a:ext>
            </a:extLst>
          </p:cNvPr>
          <p:cNvSpPr txBox="1"/>
          <p:nvPr/>
        </p:nvSpPr>
        <p:spPr>
          <a:xfrm>
            <a:off x="1003178" y="300134"/>
            <a:ext cx="1625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/>
              <a:t>Problem</a:t>
            </a:r>
            <a:endParaRPr lang="pt-BR" sz="3200" b="1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6F2BAC38-8EEB-4E84-9F80-51341DBC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" y="114548"/>
            <a:ext cx="981861" cy="95594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29DA07A5-FF81-4367-9AA0-B0D8E00E1A5E}"/>
              </a:ext>
            </a:extLst>
          </p:cNvPr>
          <p:cNvSpPr txBox="1"/>
          <p:nvPr/>
        </p:nvSpPr>
        <p:spPr>
          <a:xfrm>
            <a:off x="0" y="1774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D8C416-71CD-40A8-BA72-E9F86FAE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75" y="2092665"/>
            <a:ext cx="2760276" cy="16546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F7B658-CB32-4521-ABBC-8B3F2D533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235" y="4163437"/>
            <a:ext cx="3247115" cy="172004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1F53FBF-29A0-44EA-8384-B7003D384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44" y="2594314"/>
            <a:ext cx="3324225" cy="2095500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2794455-A2A6-4695-A9A3-D9377CAF2C64}"/>
              </a:ext>
            </a:extLst>
          </p:cNvPr>
          <p:cNvSpPr/>
          <p:nvPr/>
        </p:nvSpPr>
        <p:spPr>
          <a:xfrm>
            <a:off x="3870581" y="3429000"/>
            <a:ext cx="1154097" cy="628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B144750-9A3F-4EE0-8F74-BDA1614F2B7F}"/>
              </a:ext>
            </a:extLst>
          </p:cNvPr>
          <p:cNvSpPr txBox="1"/>
          <p:nvPr/>
        </p:nvSpPr>
        <p:spPr>
          <a:xfrm>
            <a:off x="355107" y="1421477"/>
            <a:ext cx="342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See</a:t>
            </a:r>
            <a:r>
              <a:rPr lang="pt-BR" b="1" dirty="0"/>
              <a:t> </a:t>
            </a:r>
            <a:r>
              <a:rPr lang="pt-BR" b="1" dirty="0" err="1"/>
              <a:t>how</a:t>
            </a:r>
            <a:r>
              <a:rPr lang="pt-BR" b="1" dirty="0"/>
              <a:t> </a:t>
            </a:r>
            <a:r>
              <a:rPr lang="pt-BR" b="1" dirty="0" err="1"/>
              <a:t>sellers</a:t>
            </a:r>
            <a:r>
              <a:rPr lang="pt-BR" b="1" dirty="0"/>
              <a:t> are </a:t>
            </a:r>
            <a:r>
              <a:rPr lang="pt-BR" b="1" dirty="0" err="1"/>
              <a:t>performing</a:t>
            </a:r>
            <a:endParaRPr lang="pt-BR" b="1" dirty="0"/>
          </a:p>
          <a:p>
            <a:pPr lvl="1"/>
            <a:r>
              <a:rPr lang="pt-BR" b="1" dirty="0"/>
              <a:t>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E6645C4-E0AA-4B0E-9C82-88F07F6D09DE}"/>
              </a:ext>
            </a:extLst>
          </p:cNvPr>
          <p:cNvSpPr txBox="1"/>
          <p:nvPr/>
        </p:nvSpPr>
        <p:spPr>
          <a:xfrm>
            <a:off x="8624233" y="2286000"/>
            <a:ext cx="412589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b="1" dirty="0" err="1"/>
              <a:t>Metrics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Number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products</a:t>
            </a:r>
            <a:r>
              <a:rPr lang="pt-BR" sz="1400" dirty="0"/>
              <a:t> </a:t>
            </a:r>
            <a:r>
              <a:rPr lang="pt-BR" sz="1400" dirty="0" err="1"/>
              <a:t>sold</a:t>
            </a:r>
            <a:endParaRPr lang="pt-B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Total </a:t>
            </a:r>
            <a:r>
              <a:rPr lang="pt-BR" sz="1400" dirty="0" err="1"/>
              <a:t>amount</a:t>
            </a:r>
            <a:r>
              <a:rPr lang="pt-BR" sz="1400" dirty="0"/>
              <a:t> </a:t>
            </a:r>
            <a:r>
              <a:rPr lang="pt-BR" sz="1400" dirty="0" err="1"/>
              <a:t>sold</a:t>
            </a:r>
            <a:endParaRPr lang="pt-B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History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products</a:t>
            </a:r>
            <a:r>
              <a:rPr lang="pt-BR" sz="1400" dirty="0"/>
              <a:t> </a:t>
            </a:r>
            <a:r>
              <a:rPr lang="pt-BR" sz="1400" dirty="0" err="1"/>
              <a:t>sold</a:t>
            </a:r>
            <a:endParaRPr lang="pt-B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History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total </a:t>
            </a:r>
            <a:r>
              <a:rPr lang="pt-BR" sz="1400" dirty="0" err="1"/>
              <a:t>amount</a:t>
            </a:r>
            <a:r>
              <a:rPr lang="pt-BR" sz="1400" dirty="0"/>
              <a:t> </a:t>
            </a:r>
            <a:r>
              <a:rPr lang="pt-BR" sz="1400" dirty="0" err="1"/>
              <a:t>sold</a:t>
            </a:r>
            <a:endParaRPr lang="pt-B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Goal</a:t>
            </a:r>
            <a:endParaRPr lang="pt-B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Product</a:t>
            </a:r>
            <a:r>
              <a:rPr lang="pt-BR" sz="1400" dirty="0"/>
              <a:t> </a:t>
            </a:r>
            <a:r>
              <a:rPr lang="pt-BR" sz="1400" dirty="0" err="1"/>
              <a:t>distribution</a:t>
            </a:r>
            <a:endParaRPr lang="pt-B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Sales </a:t>
            </a:r>
            <a:r>
              <a:rPr lang="pt-BR" sz="1400" dirty="0" err="1"/>
              <a:t>distribution</a:t>
            </a:r>
            <a:r>
              <a:rPr lang="pt-BR" sz="1400" dirty="0"/>
              <a:t> </a:t>
            </a:r>
            <a:r>
              <a:rPr lang="pt-BR" sz="1400" dirty="0" err="1"/>
              <a:t>by</a:t>
            </a:r>
            <a:r>
              <a:rPr lang="pt-BR" sz="1400" dirty="0"/>
              <a:t> </a:t>
            </a:r>
            <a:r>
              <a:rPr lang="pt-BR" sz="1400" dirty="0" err="1"/>
              <a:t>customer</a:t>
            </a:r>
            <a:r>
              <a:rPr lang="pt-B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9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062D157-A244-4B0D-880D-E89F248B3F0A}"/>
              </a:ext>
            </a:extLst>
          </p:cNvPr>
          <p:cNvSpPr txBox="1"/>
          <p:nvPr/>
        </p:nvSpPr>
        <p:spPr>
          <a:xfrm>
            <a:off x="994300" y="371155"/>
            <a:ext cx="1236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Target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D5F6995E-0840-452D-B968-3D7BDCA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" y="114153"/>
            <a:ext cx="1003178" cy="95673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14B762-EB28-482D-A55F-85AE2CED449E}"/>
              </a:ext>
            </a:extLst>
          </p:cNvPr>
          <p:cNvSpPr txBox="1"/>
          <p:nvPr/>
        </p:nvSpPr>
        <p:spPr>
          <a:xfrm>
            <a:off x="357238" y="1393021"/>
            <a:ext cx="832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Create</a:t>
            </a:r>
            <a:r>
              <a:rPr lang="pt-BR" b="1" dirty="0"/>
              <a:t> a dashboard Where managers </a:t>
            </a:r>
            <a:r>
              <a:rPr lang="pt-BR" b="1" dirty="0" err="1"/>
              <a:t>can</a:t>
            </a:r>
            <a:r>
              <a:rPr lang="pt-BR" b="1" dirty="0"/>
              <a:t> </a:t>
            </a:r>
            <a:r>
              <a:rPr lang="pt-BR" b="1" dirty="0" err="1"/>
              <a:t>see</a:t>
            </a:r>
            <a:r>
              <a:rPr lang="pt-BR" b="1" dirty="0"/>
              <a:t> </a:t>
            </a:r>
            <a:r>
              <a:rPr lang="pt-BR" b="1" dirty="0" err="1"/>
              <a:t>key</a:t>
            </a:r>
            <a:r>
              <a:rPr lang="pt-BR" b="1" dirty="0"/>
              <a:t> </a:t>
            </a:r>
            <a:r>
              <a:rPr lang="pt-BR" b="1" dirty="0" err="1"/>
              <a:t>matrics</a:t>
            </a:r>
            <a:r>
              <a:rPr lang="pt-BR" b="1" dirty="0"/>
              <a:t> for performance </a:t>
            </a:r>
            <a:r>
              <a:rPr lang="pt-BR" b="1" dirty="0" err="1"/>
              <a:t>analysis</a:t>
            </a:r>
            <a:endParaRPr lang="pt-BR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242D0B-6BEC-4798-B633-D45B7572D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404" y="2283595"/>
            <a:ext cx="5177461" cy="354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8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06236C6E-8EC3-4BF9-B4D8-38575599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" y="133455"/>
            <a:ext cx="995360" cy="98465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BF3A1B-3DB6-4D70-BE54-C00B05B926A9}"/>
              </a:ext>
            </a:extLst>
          </p:cNvPr>
          <p:cNvSpPr txBox="1"/>
          <p:nvPr/>
        </p:nvSpPr>
        <p:spPr>
          <a:xfrm>
            <a:off x="945286" y="333395"/>
            <a:ext cx="2379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/>
              <a:t>Process</a:t>
            </a:r>
            <a:r>
              <a:rPr lang="pt-BR" sz="3200" b="1" dirty="0"/>
              <a:t> </a:t>
            </a:r>
            <a:r>
              <a:rPr lang="pt-BR" sz="3200" b="1" dirty="0" err="1"/>
              <a:t>Flow</a:t>
            </a:r>
            <a:endParaRPr lang="pt-BR" sz="32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C3B73DF-A265-487E-B508-BD19979A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5" y="2836498"/>
            <a:ext cx="940131" cy="843270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44AFFA0E-0BD2-4FAF-846E-FAEABA0FFEAD}"/>
              </a:ext>
            </a:extLst>
          </p:cNvPr>
          <p:cNvSpPr/>
          <p:nvPr/>
        </p:nvSpPr>
        <p:spPr>
          <a:xfrm>
            <a:off x="2305838" y="3475430"/>
            <a:ext cx="855425" cy="49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8A18161-715B-49EA-8B0B-C55C8C908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883" y="3289542"/>
            <a:ext cx="1937591" cy="9095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FA4C0A1-42AC-47F0-8232-96D661FBF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745" y="2416335"/>
            <a:ext cx="613268" cy="58213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018F3C6-F105-4841-A78E-19F79686D3A9}"/>
              </a:ext>
            </a:extLst>
          </p:cNvPr>
          <p:cNvSpPr txBox="1"/>
          <p:nvPr/>
        </p:nvSpPr>
        <p:spPr>
          <a:xfrm>
            <a:off x="1850489" y="1712469"/>
            <a:ext cx="1670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Data </a:t>
            </a:r>
            <a:r>
              <a:rPr lang="pt-BR" dirty="0" err="1"/>
              <a:t>processing</a:t>
            </a:r>
            <a:endParaRPr lang="pt-BR" dirty="0"/>
          </a:p>
          <a:p>
            <a:pPr algn="ctr"/>
            <a:r>
              <a:rPr lang="pt-BR" dirty="0"/>
              <a:t>Data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C7EFFF29-3C59-41F9-97F3-04E9B73878D3}"/>
              </a:ext>
            </a:extLst>
          </p:cNvPr>
          <p:cNvSpPr/>
          <p:nvPr/>
        </p:nvSpPr>
        <p:spPr>
          <a:xfrm>
            <a:off x="5882385" y="3499469"/>
            <a:ext cx="823219" cy="503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50732A5-BB9E-47C1-9508-7DD41DDB7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931" y="2707404"/>
            <a:ext cx="645342" cy="58213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FFC2D1E-3708-45C4-A577-41C372A40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46" y="3693198"/>
            <a:ext cx="926187" cy="830762"/>
          </a:xfrm>
          <a:prstGeom prst="rect">
            <a:avLst/>
          </a:prstGeom>
        </p:spPr>
      </p:pic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6DD33829-6606-444A-B93E-34B461D99F6D}"/>
              </a:ext>
            </a:extLst>
          </p:cNvPr>
          <p:cNvSpPr/>
          <p:nvPr/>
        </p:nvSpPr>
        <p:spPr>
          <a:xfrm>
            <a:off x="8877670" y="3526131"/>
            <a:ext cx="939319" cy="503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71F79EF7-3A7B-4C84-810D-AF43D1F40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4378" y="3453805"/>
            <a:ext cx="1976552" cy="54953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393B6D7-DCD8-4652-82FB-038C6EF09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832" y="3258133"/>
            <a:ext cx="926187" cy="830762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38842F2B-D599-41B7-8BF1-8F918168E379}"/>
              </a:ext>
            </a:extLst>
          </p:cNvPr>
          <p:cNvSpPr txBox="1"/>
          <p:nvPr/>
        </p:nvSpPr>
        <p:spPr>
          <a:xfrm>
            <a:off x="5608584" y="1959664"/>
            <a:ext cx="117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Final </a:t>
            </a:r>
            <a:r>
              <a:rPr lang="pt-BR" dirty="0" err="1"/>
              <a:t>Table</a:t>
            </a:r>
            <a:endParaRPr lang="pt-BR" dirty="0"/>
          </a:p>
        </p:txBody>
      </p:sp>
      <p:pic>
        <p:nvPicPr>
          <p:cNvPr id="1026" name="Picture 2" descr="Arquivo Csv Desenho Para Colorir - Ultra Coloring Pages">
            <a:extLst>
              <a:ext uri="{FF2B5EF4-FFF2-40B4-BE49-F238E27FC236}">
                <a16:creationId xmlns:a16="http://schemas.microsoft.com/office/drawing/2014/main" id="{3E5F044C-E7F8-4FFA-BAF8-92EF5406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48" y="2420884"/>
            <a:ext cx="774949" cy="7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11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BF3A1B-3DB6-4D70-BE54-C00B05B926A9}"/>
              </a:ext>
            </a:extLst>
          </p:cNvPr>
          <p:cNvSpPr txBox="1"/>
          <p:nvPr/>
        </p:nvSpPr>
        <p:spPr>
          <a:xfrm>
            <a:off x="945286" y="333395"/>
            <a:ext cx="2874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Data </a:t>
            </a:r>
            <a:r>
              <a:rPr lang="pt-BR" sz="3200" b="1" dirty="0" err="1"/>
              <a:t>Processing</a:t>
            </a:r>
            <a:endParaRPr lang="pt-BR" sz="32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B11B5C-9F4E-4066-8421-F85262DC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05" y="1976291"/>
            <a:ext cx="8993401" cy="45256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073D34-529D-49DC-B158-CEE75158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30" y="1575989"/>
            <a:ext cx="1308345" cy="111520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D0B4BC-6ECE-47FA-80CD-9A048AFFCFCA}"/>
              </a:ext>
            </a:extLst>
          </p:cNvPr>
          <p:cNvSpPr txBox="1"/>
          <p:nvPr/>
        </p:nvSpPr>
        <p:spPr>
          <a:xfrm>
            <a:off x="291113" y="2782669"/>
            <a:ext cx="155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Total_registros</a:t>
            </a:r>
            <a:endParaRPr lang="pt-BR" dirty="0"/>
          </a:p>
          <a:p>
            <a:pPr algn="ctr"/>
            <a:r>
              <a:rPr lang="pt-BR" dirty="0"/>
              <a:t>29 </a:t>
            </a:r>
            <a:r>
              <a:rPr lang="pt-BR" dirty="0" err="1"/>
              <a:t>columns</a:t>
            </a:r>
            <a:r>
              <a:rPr lang="pt-BR" dirty="0"/>
              <a:t> </a:t>
            </a:r>
          </a:p>
          <a:p>
            <a:pPr algn="ctr"/>
            <a:r>
              <a:rPr lang="pt-BR" dirty="0"/>
              <a:t>3543 </a:t>
            </a:r>
            <a:r>
              <a:rPr lang="pt-BR" dirty="0" err="1"/>
              <a:t>record</a:t>
            </a:r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61BC3CF3-ABBB-4971-AFD2-8B7737074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3" y="3888941"/>
            <a:ext cx="1308345" cy="1115209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6B53EBA7-1D0A-4057-96AE-64994105B042}"/>
              </a:ext>
            </a:extLst>
          </p:cNvPr>
          <p:cNvSpPr txBox="1"/>
          <p:nvPr/>
        </p:nvSpPr>
        <p:spPr>
          <a:xfrm>
            <a:off x="0" y="5008172"/>
            <a:ext cx="2320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Nomes Representante </a:t>
            </a:r>
          </a:p>
          <a:p>
            <a:pPr algn="ctr"/>
            <a:r>
              <a:rPr lang="pt-BR" dirty="0"/>
              <a:t>2 </a:t>
            </a:r>
            <a:r>
              <a:rPr lang="pt-BR" dirty="0" err="1"/>
              <a:t>columns</a:t>
            </a:r>
            <a:endParaRPr lang="pt-BR" dirty="0"/>
          </a:p>
          <a:p>
            <a:pPr algn="ctr"/>
            <a:r>
              <a:rPr lang="pt-BR" dirty="0"/>
              <a:t>25 </a:t>
            </a:r>
            <a:r>
              <a:rPr lang="pt-BR" dirty="0" err="1"/>
              <a:t>record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3BF533-95A2-45A2-8563-F8B72C256676}"/>
              </a:ext>
            </a:extLst>
          </p:cNvPr>
          <p:cNvSpPr txBox="1"/>
          <p:nvPr/>
        </p:nvSpPr>
        <p:spPr>
          <a:xfrm>
            <a:off x="2456105" y="1239413"/>
            <a:ext cx="796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Checking</a:t>
            </a:r>
            <a:r>
              <a:rPr lang="pt-BR" dirty="0"/>
              <a:t> for </a:t>
            </a:r>
            <a:r>
              <a:rPr lang="pt-BR" dirty="0" err="1"/>
              <a:t>missing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Total_registros</a:t>
            </a:r>
            <a:r>
              <a:rPr lang="pt-BR" dirty="0"/>
              <a:t> base </a:t>
            </a:r>
          </a:p>
          <a:p>
            <a:r>
              <a:rPr lang="pt-BR" dirty="0"/>
              <a:t> 	7columns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practically</a:t>
            </a:r>
            <a:r>
              <a:rPr lang="pt-BR" dirty="0"/>
              <a:t> out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records</a:t>
            </a:r>
            <a:r>
              <a:rPr lang="pt-BR" dirty="0"/>
              <a:t>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these</a:t>
            </a:r>
            <a:r>
              <a:rPr lang="pt-BR" dirty="0"/>
              <a:t> </a:t>
            </a:r>
            <a:r>
              <a:rPr lang="pt-BR" dirty="0" err="1"/>
              <a:t>columns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dropped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529E128-C6BC-451A-86A5-F204889BA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13" y="295909"/>
            <a:ext cx="654173" cy="7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BF3A1B-3DB6-4D70-BE54-C00B05B926A9}"/>
              </a:ext>
            </a:extLst>
          </p:cNvPr>
          <p:cNvSpPr txBox="1"/>
          <p:nvPr/>
        </p:nvSpPr>
        <p:spPr>
          <a:xfrm>
            <a:off x="945286" y="333395"/>
            <a:ext cx="296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Data </a:t>
            </a:r>
            <a:r>
              <a:rPr lang="pt-BR" sz="3200" b="1" dirty="0" err="1"/>
              <a:t>Processing</a:t>
            </a:r>
            <a:endParaRPr lang="pt-BR" sz="32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3BF533-95A2-45A2-8563-F8B72C256676}"/>
              </a:ext>
            </a:extLst>
          </p:cNvPr>
          <p:cNvSpPr txBox="1"/>
          <p:nvPr/>
        </p:nvSpPr>
        <p:spPr>
          <a:xfrm>
            <a:off x="514119" y="1345551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Basic </a:t>
            </a:r>
            <a:r>
              <a:rPr lang="pt-BR" dirty="0" err="1"/>
              <a:t>statistical</a:t>
            </a:r>
            <a:r>
              <a:rPr lang="pt-BR" dirty="0"/>
              <a:t> </a:t>
            </a:r>
            <a:r>
              <a:rPr lang="pt-BR" dirty="0" err="1"/>
              <a:t>detail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27D4DF-7F06-48A4-9EE4-AB16C67F5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47" y="2020981"/>
            <a:ext cx="11175306" cy="350667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69F1391-6F8C-441B-93B7-EB5A90B2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3" y="295478"/>
            <a:ext cx="654173" cy="7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9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7352C2A-DF69-46B2-BBDC-994C73BBA436}"/>
              </a:ext>
            </a:extLst>
          </p:cNvPr>
          <p:cNvCxnSpPr>
            <a:cxnSpLocks/>
          </p:cNvCxnSpPr>
          <p:nvPr/>
        </p:nvCxnSpPr>
        <p:spPr>
          <a:xfrm flipH="1">
            <a:off x="80546" y="1131860"/>
            <a:ext cx="119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BF3A1B-3DB6-4D70-BE54-C00B05B926A9}"/>
              </a:ext>
            </a:extLst>
          </p:cNvPr>
          <p:cNvSpPr txBox="1"/>
          <p:nvPr/>
        </p:nvSpPr>
        <p:spPr>
          <a:xfrm>
            <a:off x="945286" y="333395"/>
            <a:ext cx="2874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Data </a:t>
            </a:r>
            <a:r>
              <a:rPr lang="pt-BR" sz="3200" b="1" dirty="0" err="1"/>
              <a:t>Processing</a:t>
            </a:r>
            <a:endParaRPr lang="pt-BR" sz="32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3BF533-95A2-45A2-8563-F8B72C256676}"/>
              </a:ext>
            </a:extLst>
          </p:cNvPr>
          <p:cNvSpPr txBox="1"/>
          <p:nvPr/>
        </p:nvSpPr>
        <p:spPr>
          <a:xfrm>
            <a:off x="336565" y="1345551"/>
            <a:ext cx="407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Only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records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empty</a:t>
            </a:r>
            <a:r>
              <a:rPr lang="pt-BR" dirty="0"/>
              <a:t> </a:t>
            </a:r>
            <a:r>
              <a:rPr lang="pt-BR" dirty="0" err="1"/>
              <a:t>cells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EF432C-0694-489F-9E5E-5D3EDEBD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2" y="2128735"/>
            <a:ext cx="11610547" cy="28142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4CB9171-843A-4D3C-93C5-F79802802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3" y="295909"/>
            <a:ext cx="654173" cy="7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15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260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Bahnschrift SemiBold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Kim</dc:creator>
  <cp:lastModifiedBy>Andre Kim</cp:lastModifiedBy>
  <cp:revision>42</cp:revision>
  <dcterms:created xsi:type="dcterms:W3CDTF">2021-05-06T02:25:29Z</dcterms:created>
  <dcterms:modified xsi:type="dcterms:W3CDTF">2022-05-12T23:40:10Z</dcterms:modified>
</cp:coreProperties>
</file>