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1" r:id="rId6"/>
    <p:sldId id="264" r:id="rId7"/>
    <p:sldId id="263" r:id="rId8"/>
    <p:sldId id="265" r:id="rId9"/>
    <p:sldId id="266" r:id="rId10"/>
    <p:sldId id="267" r:id="rId11"/>
    <p:sldId id="26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ekeirin@163.com"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474"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7A97285-3A46-4501-AC9E-4EB4AFDE42A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7A6B06D-6427-47A3-B9D9-505A591CDF5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97285-3A46-4501-AC9E-4EB4AFDE42A8}"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A6B06D-6427-47A3-B9D9-505A591CDF5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106226"/>
            <a:ext cx="12192000" cy="246577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标题 1"/>
          <p:cNvSpPr>
            <a:spLocks noGrp="1"/>
          </p:cNvSpPr>
          <p:nvPr>
            <p:ph type="ctrTitle"/>
          </p:nvPr>
        </p:nvSpPr>
        <p:spPr>
          <a:xfrm>
            <a:off x="352148" y="2470210"/>
            <a:ext cx="11487704" cy="1526960"/>
          </a:xfrm>
        </p:spPr>
        <p:txBody>
          <a:bodyPr>
            <a:noAutofit/>
          </a:bodyPr>
          <a:lstStyle/>
          <a:p>
            <a:r>
              <a:rPr lang="en-US" altLang="zh-CN" sz="3600" b="1" dirty="0">
                <a:latin typeface="Arial" panose="020B0604020202020204" pitchFamily="34" charset="0"/>
                <a:ea typeface="微软雅黑" panose="020B0503020204020204" pitchFamily="34" charset="-122"/>
                <a:cs typeface="Arial" panose="020B0604020202020204" pitchFamily="34" charset="0"/>
              </a:rPr>
              <a:t>Wiring Method for DWIN Products and STM32 Development Board</a:t>
            </a:r>
            <a:endParaRPr lang="zh-CN" altLang="en-US" sz="3600" b="1" dirty="0">
              <a:latin typeface="Arial" panose="020B0604020202020204" pitchFamily="34" charset="0"/>
              <a:ea typeface="微软雅黑" panose="020B0503020204020204" pitchFamily="34" charset="-122"/>
              <a:cs typeface="Arial" panose="020B0604020202020204" pitchFamily="34" charset="0"/>
            </a:endParaRPr>
          </a:p>
        </p:txBody>
      </p:sp>
      <p:sp>
        <p:nvSpPr>
          <p:cNvPr id="3" name="副标题 2"/>
          <p:cNvSpPr>
            <a:spLocks noGrp="1"/>
          </p:cNvSpPr>
          <p:nvPr>
            <p:ph type="subTitle" idx="1"/>
          </p:nvPr>
        </p:nvSpPr>
        <p:spPr>
          <a:xfrm>
            <a:off x="1408591" y="5862695"/>
            <a:ext cx="9144000" cy="398281"/>
          </a:xfrm>
        </p:spPr>
        <p:txBody>
          <a:bodyPr>
            <a:normAutofit lnSpcReduction="10000"/>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2024.6.27</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00" y="-24899"/>
            <a:ext cx="1694451" cy="9928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8267700" y="3010907"/>
            <a:ext cx="3086100" cy="2589794"/>
          </a:xfrm>
          <a:prstGeom prst="rect">
            <a:avLst/>
          </a:prstGeom>
          <a:noFill/>
          <a:ln w="3810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标题 1"/>
          <p:cNvSpPr>
            <a:spLocks noGrp="1"/>
          </p:cNvSpPr>
          <p:nvPr>
            <p:ph type="title"/>
          </p:nvPr>
        </p:nvSpPr>
        <p:spPr/>
        <p:txBody>
          <a:bodyPr>
            <a:normAutofit/>
          </a:bodyPr>
          <a:lstStyle/>
          <a:p>
            <a:r>
              <a:rPr lang="en-US" altLang="zh-CN" sz="3200" b="1" dirty="0">
                <a:latin typeface="Arial" panose="020B0604020202020204" pitchFamily="34" charset="0"/>
                <a:ea typeface="微软雅黑" panose="020B0503020204020204" pitchFamily="34" charset="-122"/>
                <a:cs typeface="Arial" panose="020B0604020202020204" pitchFamily="34" charset="0"/>
              </a:rPr>
              <a:t>7. Wiring development board</a:t>
            </a:r>
            <a:endParaRPr lang="zh-CN" altLang="en-US" sz="3200" b="1" dirty="0">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838201" y="1594770"/>
            <a:ext cx="10610850" cy="584775"/>
          </a:xfrm>
          <a:prstGeom prst="rect">
            <a:avLst/>
          </a:prstGeom>
          <a:noFill/>
        </p:spPr>
        <p:txBody>
          <a:bodyPr wrap="squar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A development board is a special DWIN serial port display. They have a independent DC power, and almost all hardware resources have been leaded out. You can plug in the via holes as below to communicate.</a:t>
            </a: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7" name="连接符: 肘形 6"/>
          <p:cNvCxnSpPr>
            <a:endCxn id="15" idx="1"/>
          </p:cNvCxnSpPr>
          <p:nvPr/>
        </p:nvCxnSpPr>
        <p:spPr>
          <a:xfrm flipV="1">
            <a:off x="4783228" y="4319520"/>
            <a:ext cx="3716883" cy="296868"/>
          </a:xfrm>
          <a:prstGeom prst="bentConnector3">
            <a:avLst>
              <a:gd name="adj1" fmla="val 34564"/>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p:cNvCxnSpPr>
            <a:endCxn id="14" idx="1"/>
          </p:cNvCxnSpPr>
          <p:nvPr/>
        </p:nvCxnSpPr>
        <p:spPr>
          <a:xfrm flipV="1">
            <a:off x="4783228" y="3487337"/>
            <a:ext cx="3716883" cy="1370792"/>
          </a:xfrm>
          <a:prstGeom prst="bentConnector3">
            <a:avLst>
              <a:gd name="adj1" fmla="val 2588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连接符: 肘形 60"/>
          <p:cNvCxnSpPr>
            <a:endCxn id="16" idx="1"/>
          </p:cNvCxnSpPr>
          <p:nvPr/>
        </p:nvCxnSpPr>
        <p:spPr>
          <a:xfrm>
            <a:off x="4715435" y="2498165"/>
            <a:ext cx="3784676" cy="2649271"/>
          </a:xfrm>
          <a:prstGeom prst="bentConnector3">
            <a:avLst>
              <a:gd name="adj1" fmla="val 6705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500111" y="3318060"/>
            <a:ext cx="582211"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RX2</a:t>
            </a:r>
            <a:endParaRPr lang="zh-CN" altLang="en-US" sz="1600" b="1" dirty="0">
              <a:latin typeface="Arial" panose="020B0604020202020204" pitchFamily="34" charset="0"/>
              <a:cs typeface="Arial" panose="020B0604020202020204" pitchFamily="34" charset="0"/>
            </a:endParaRPr>
          </a:p>
        </p:txBody>
      </p:sp>
      <p:sp>
        <p:nvSpPr>
          <p:cNvPr id="15" name="文本框 14"/>
          <p:cNvSpPr txBox="1"/>
          <p:nvPr/>
        </p:nvSpPr>
        <p:spPr>
          <a:xfrm>
            <a:off x="8500111" y="4150243"/>
            <a:ext cx="559769"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TX2</a:t>
            </a:r>
            <a:endParaRPr lang="zh-CN" altLang="en-US" sz="1600" b="1" dirty="0">
              <a:latin typeface="Arial" panose="020B0604020202020204" pitchFamily="34" charset="0"/>
              <a:cs typeface="Arial" panose="020B0604020202020204" pitchFamily="34" charset="0"/>
            </a:endParaRPr>
          </a:p>
        </p:txBody>
      </p:sp>
      <p:sp>
        <p:nvSpPr>
          <p:cNvPr id="16" name="文本框 15"/>
          <p:cNvSpPr txBox="1"/>
          <p:nvPr/>
        </p:nvSpPr>
        <p:spPr>
          <a:xfrm>
            <a:off x="8500111" y="4978159"/>
            <a:ext cx="639919"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sp>
        <p:nvSpPr>
          <p:cNvPr id="26" name="文本框 25"/>
          <p:cNvSpPr txBox="1"/>
          <p:nvPr/>
        </p:nvSpPr>
        <p:spPr>
          <a:xfrm>
            <a:off x="9420225" y="4027132"/>
            <a:ext cx="1733550" cy="830997"/>
          </a:xfrm>
          <a:prstGeom prst="rect">
            <a:avLst/>
          </a:prstGeom>
          <a:noFill/>
        </p:spPr>
        <p:txBody>
          <a:bodyPr wrap="squar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 Use the silk marks to find these via holes.</a:t>
            </a: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p:txBody>
      </p:sp>
      <p:sp>
        <p:nvSpPr>
          <p:cNvPr id="28" name="文本框 27"/>
          <p:cNvSpPr txBox="1"/>
          <p:nvPr/>
        </p:nvSpPr>
        <p:spPr>
          <a:xfrm>
            <a:off x="9647653" y="6163616"/>
            <a:ext cx="1871025"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5V/12V DC power</a:t>
            </a:r>
            <a:endParaRPr lang="zh-CN" altLang="en-US" sz="1600" b="1" dirty="0">
              <a:latin typeface="Arial" panose="020B0604020202020204" pitchFamily="34" charset="0"/>
              <a:cs typeface="Arial" panose="020B0604020202020204" pitchFamily="34" charset="0"/>
            </a:endParaRPr>
          </a:p>
        </p:txBody>
      </p:sp>
      <p:sp>
        <p:nvSpPr>
          <p:cNvPr id="29" name="箭头: 右 28"/>
          <p:cNvSpPr/>
          <p:nvPr/>
        </p:nvSpPr>
        <p:spPr>
          <a:xfrm rot="16200000">
            <a:off x="10331094" y="5686217"/>
            <a:ext cx="338555" cy="475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nvGrpSpPr>
          <p:cNvPr id="18" name="组合 17"/>
          <p:cNvGrpSpPr/>
          <p:nvPr/>
        </p:nvGrpSpPr>
        <p:grpSpPr>
          <a:xfrm>
            <a:off x="1598105" y="2257486"/>
            <a:ext cx="3185123" cy="4250508"/>
            <a:chOff x="2347153" y="2095129"/>
            <a:chExt cx="3185123" cy="4250508"/>
          </a:xfrm>
        </p:grpSpPr>
        <p:pic>
          <p:nvPicPr>
            <p:cNvPr id="19" name="图片 18"/>
            <p:cNvPicPr>
              <a:picLocks noChangeAspect="1"/>
            </p:cNvPicPr>
            <p:nvPr/>
          </p:nvPicPr>
          <p:blipFill rotWithShape="1">
            <a:blip r:embed="rId1">
              <a:extLst>
                <a:ext uri="{28A0092B-C50C-407E-A947-70E740481C1C}">
                  <a14:useLocalDpi xmlns:a14="http://schemas.microsoft.com/office/drawing/2010/main" val="0"/>
                </a:ext>
              </a:extLst>
            </a:blip>
            <a:srcRect l="45210" t="14311" r="36217" b="613"/>
            <a:stretch>
              <a:fillRect/>
            </a:stretch>
          </p:blipFill>
          <p:spPr>
            <a:xfrm rot="10800000">
              <a:off x="3906676" y="2095129"/>
              <a:ext cx="1625600" cy="3961715"/>
            </a:xfrm>
            <a:prstGeom prst="rect">
              <a:avLst/>
            </a:prstGeom>
          </p:spPr>
        </p:pic>
        <p:sp>
          <p:nvSpPr>
            <p:cNvPr id="20" name="文本框 19"/>
            <p:cNvSpPr txBox="1"/>
            <p:nvPr/>
          </p:nvSpPr>
          <p:spPr>
            <a:xfrm>
              <a:off x="2347153" y="5514640"/>
              <a:ext cx="679671" cy="830997"/>
            </a:xfrm>
            <a:prstGeom prst="rect">
              <a:avLst/>
            </a:prstGeom>
            <a:noFill/>
            <a:ln w="28575">
              <a:solidFill>
                <a:srgbClr val="7030A0"/>
              </a:solidFill>
              <a:prstDash val="solid"/>
            </a:ln>
          </p:spPr>
          <p:txBody>
            <a:bodyPr wrap="square" rtlCol="0">
              <a:spAutoFit/>
            </a:bodyPr>
            <a:lstStyle/>
            <a:p>
              <a:r>
                <a:rPr lang="en-US" altLang="zh-CN" sz="1600" b="1" dirty="0">
                  <a:solidFill>
                    <a:srgbClr val="FF0000"/>
                  </a:solidFill>
                  <a:latin typeface="Arial" panose="020B0604020202020204" pitchFamily="34" charset="0"/>
                  <a:cs typeface="Arial" panose="020B0604020202020204" pitchFamily="34" charset="0"/>
                </a:rPr>
                <a:t>+5V    </a:t>
              </a:r>
              <a:endParaRPr lang="en-US" altLang="zh-CN" sz="1600" b="1" dirty="0">
                <a:solidFill>
                  <a:srgbClr val="FF0000"/>
                </a:solidFill>
                <a:latin typeface="Arial" panose="020B0604020202020204" pitchFamily="34" charset="0"/>
                <a:cs typeface="Arial" panose="020B0604020202020204" pitchFamily="34" charset="0"/>
              </a:endParaRPr>
            </a:p>
            <a:p>
              <a:endParaRPr lang="en-US" altLang="zh-CN" sz="1600" b="1" dirty="0">
                <a:solidFill>
                  <a:srgbClr val="FF0000"/>
                </a:solidFill>
                <a:latin typeface="Arial" panose="020B0604020202020204" pitchFamily="34" charset="0"/>
                <a:cs typeface="Arial" panose="020B0604020202020204" pitchFamily="34" charset="0"/>
              </a:endParaRPr>
            </a:p>
            <a:p>
              <a:r>
                <a:rPr lang="en-US" altLang="zh-CN" sz="1600" b="1" dirty="0">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cxnSp>
          <p:nvCxnSpPr>
            <p:cNvPr id="21" name="连接符: 肘形 20"/>
            <p:cNvCxnSpPr>
              <a:stCxn id="30" idx="3"/>
              <a:endCxn id="25" idx="1"/>
            </p:cNvCxnSpPr>
            <p:nvPr/>
          </p:nvCxnSpPr>
          <p:spPr>
            <a:xfrm flipV="1">
              <a:off x="3015143" y="5553445"/>
              <a:ext cx="912696" cy="622915"/>
            </a:xfrm>
            <a:prstGeom prst="bentConnector3">
              <a:avLst>
                <a:gd name="adj1" fmla="val 6531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584566" y="5538187"/>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4" name="矩形 23"/>
            <p:cNvSpPr/>
            <p:nvPr/>
          </p:nvSpPr>
          <p:spPr>
            <a:xfrm>
              <a:off x="3938036" y="5253963"/>
              <a:ext cx="383523" cy="242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5" name="矩形 24"/>
            <p:cNvSpPr/>
            <p:nvPr/>
          </p:nvSpPr>
          <p:spPr>
            <a:xfrm>
              <a:off x="3927839" y="5444828"/>
              <a:ext cx="457786" cy="2172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27" name="连接符: 肘形 26"/>
            <p:cNvCxnSpPr>
              <a:stCxn id="22" idx="3"/>
              <a:endCxn id="24" idx="1"/>
            </p:cNvCxnSpPr>
            <p:nvPr/>
          </p:nvCxnSpPr>
          <p:spPr>
            <a:xfrm flipV="1">
              <a:off x="3026825" y="5375281"/>
              <a:ext cx="911211" cy="332183"/>
            </a:xfrm>
            <a:prstGeom prst="bentConnector3">
              <a:avLst>
                <a:gd name="adj1" fmla="val 3146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2572884" y="6007083"/>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22792" y="1825625"/>
            <a:ext cx="683580" cy="36874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 name="标题 1"/>
          <p:cNvSpPr>
            <a:spLocks noGrp="1"/>
          </p:cNvSpPr>
          <p:nvPr>
            <p:ph type="title"/>
          </p:nvPr>
        </p:nvSpPr>
        <p:spPr/>
        <p:txBody>
          <a:bodyPr/>
          <a:lstStyle/>
          <a:p>
            <a:pPr algn="ctr"/>
            <a:r>
              <a:rPr lang="en-US" altLang="zh-CN" b="1" dirty="0">
                <a:latin typeface="微软雅黑" panose="020B0503020204020204" pitchFamily="34" charset="-122"/>
                <a:ea typeface="微软雅黑" panose="020B0503020204020204" pitchFamily="34" charset="-122"/>
              </a:rPr>
              <a:t>Catalogue</a:t>
            </a:r>
            <a:endParaRPr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944209" y="1958789"/>
            <a:ext cx="7767962" cy="4610686"/>
          </a:xfrm>
        </p:spPr>
        <p:txBody>
          <a:bodyPr>
            <a:normAutofit/>
          </a:bodyPr>
          <a:lstStyle/>
          <a:p>
            <a:pPr marL="0" indent="0">
              <a:lnSpc>
                <a:spcPct val="130000"/>
              </a:lnSpc>
              <a:spcBef>
                <a:spcPts val="0"/>
              </a:spcBef>
              <a:buNone/>
            </a:pPr>
            <a:r>
              <a:rPr lang="en-US" altLang="zh-CN" sz="2400" dirty="0">
                <a:latin typeface="Arial" panose="020B0604020202020204" pitchFamily="34" charset="0"/>
                <a:ea typeface="微软雅黑" panose="020B0503020204020204" pitchFamily="34" charset="-122"/>
                <a:cs typeface="Arial" panose="020B0604020202020204" pitchFamily="34" charset="0"/>
              </a:rPr>
              <a:t>1. Pin description for SMT32 development board</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marL="0" indent="0">
              <a:lnSpc>
                <a:spcPct val="130000"/>
              </a:lnSpc>
              <a:spcBef>
                <a:spcPts val="0"/>
              </a:spcBef>
              <a:buNone/>
            </a:pPr>
            <a:r>
              <a:rPr lang="en-US" altLang="zh-CN" sz="2400" dirty="0">
                <a:latin typeface="Arial" panose="020B0604020202020204" pitchFamily="34" charset="0"/>
                <a:ea typeface="微软雅黑" panose="020B0503020204020204" pitchFamily="34" charset="-122"/>
                <a:cs typeface="Arial" panose="020B0604020202020204" pitchFamily="34" charset="0"/>
              </a:rPr>
              <a:t>2. Wiring 10pin&amp;1.0mm pitch connector</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marL="0" indent="0">
              <a:lnSpc>
                <a:spcPct val="130000"/>
              </a:lnSpc>
              <a:spcBef>
                <a:spcPts val="0"/>
              </a:spcBef>
              <a:buNone/>
            </a:pPr>
            <a:r>
              <a:rPr lang="en-US" altLang="zh-CN" sz="2400" dirty="0">
                <a:latin typeface="Arial" panose="020B0604020202020204" pitchFamily="34" charset="0"/>
                <a:ea typeface="微软雅黑" panose="020B0503020204020204" pitchFamily="34" charset="-122"/>
                <a:cs typeface="Arial" panose="020B0604020202020204" pitchFamily="34" charset="0"/>
              </a:rPr>
              <a:t>3. Wiring 8pin&amp;2.0mm pitch connector</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marL="0" indent="0">
              <a:lnSpc>
                <a:spcPct val="130000"/>
              </a:lnSpc>
              <a:spcBef>
                <a:spcPts val="0"/>
              </a:spcBef>
              <a:buNone/>
            </a:pPr>
            <a:r>
              <a:rPr lang="en-US" altLang="zh-CN" sz="2400" dirty="0">
                <a:latin typeface="Arial" panose="020B0604020202020204" pitchFamily="34" charset="0"/>
                <a:ea typeface="微软雅黑" panose="020B0503020204020204" pitchFamily="34" charset="-122"/>
                <a:cs typeface="Arial" panose="020B0604020202020204" pitchFamily="34" charset="0"/>
              </a:rPr>
              <a:t>4. Wiring 8pin&amp;3.81mm pitch connector</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marL="0" indent="0">
              <a:lnSpc>
                <a:spcPct val="130000"/>
              </a:lnSpc>
              <a:spcBef>
                <a:spcPts val="0"/>
              </a:spcBef>
              <a:buNone/>
            </a:pPr>
            <a:r>
              <a:rPr lang="en-US" altLang="zh-CN" sz="2400" dirty="0">
                <a:latin typeface="Arial" panose="020B0604020202020204" pitchFamily="34" charset="0"/>
                <a:ea typeface="微软雅黑" panose="020B0503020204020204" pitchFamily="34" charset="-122"/>
                <a:cs typeface="Arial" panose="020B0604020202020204" pitchFamily="34" charset="0"/>
              </a:rPr>
              <a:t>5. Wiring 6pin&amp;2.54mm vertical socket</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marL="0" indent="0">
              <a:lnSpc>
                <a:spcPct val="130000"/>
              </a:lnSpc>
              <a:spcBef>
                <a:spcPts val="0"/>
              </a:spcBef>
              <a:buNone/>
            </a:pPr>
            <a:r>
              <a:rPr lang="en-US" altLang="zh-CN" sz="2400" dirty="0">
                <a:latin typeface="Arial" panose="020B0604020202020204" pitchFamily="34" charset="0"/>
                <a:ea typeface="微软雅黑" panose="020B0503020204020204" pitchFamily="34" charset="-122"/>
                <a:cs typeface="Arial" panose="020B0604020202020204" pitchFamily="34" charset="0"/>
              </a:rPr>
              <a:t>6. Wiring COF structure display</a:t>
            </a: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a:p>
            <a:pPr marL="0" indent="0">
              <a:lnSpc>
                <a:spcPct val="130000"/>
              </a:lnSpc>
              <a:spcBef>
                <a:spcPts val="0"/>
              </a:spcBef>
              <a:buNone/>
            </a:pPr>
            <a:r>
              <a:rPr lang="en-US" altLang="zh-CN" sz="2400" dirty="0">
                <a:latin typeface="Arial" panose="020B0604020202020204" pitchFamily="34" charset="0"/>
                <a:ea typeface="微软雅黑" panose="020B0503020204020204" pitchFamily="34" charset="-122"/>
                <a:cs typeface="Arial" panose="020B0604020202020204" pitchFamily="34" charset="0"/>
              </a:rPr>
              <a:t>7. Wiring development board</a:t>
            </a:r>
            <a:endParaRPr lang="zh-CN" altLang="en-US" sz="2400" dirty="0">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p:cNvSpPr/>
          <p:nvPr/>
        </p:nvSpPr>
        <p:spPr>
          <a:xfrm>
            <a:off x="1562469" y="1825625"/>
            <a:ext cx="9493189" cy="3687408"/>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latin typeface="微软雅黑" panose="020B0503020204020204" pitchFamily="34" charset="-122"/>
                <a:ea typeface="微软雅黑" panose="020B0503020204020204" pitchFamily="34" charset="-122"/>
              </a:rPr>
              <a:t>1. Pin description for STM32 F103C8T6</a:t>
            </a:r>
            <a:endParaRPr lang="zh-CN" altLang="en-US" sz="3200"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690688"/>
            <a:ext cx="10515600" cy="4351338"/>
          </a:xfrm>
        </p:spPr>
        <p:txBody>
          <a:bodyPr>
            <a:normAutofit/>
          </a:bodyPr>
          <a:lstStyle/>
          <a:p>
            <a:pPr marL="0" indent="0">
              <a:lnSpc>
                <a:spcPct val="150000"/>
              </a:lnSpc>
              <a:buNone/>
            </a:pPr>
            <a:r>
              <a:rPr lang="en-US" altLang="zh-CN" sz="1600" dirty="0">
                <a:latin typeface="Arial" panose="020B0604020202020204" pitchFamily="34" charset="0"/>
                <a:ea typeface="微软雅黑" panose="020B0503020204020204" pitchFamily="34" charset="-122"/>
                <a:cs typeface="Arial" panose="020B0604020202020204" pitchFamily="34" charset="0"/>
              </a:rPr>
              <a:t> This ESP32 C3 development board have 3 UARTs. The 3 UARTs are TTL level and we will use UART2 to communicate with DWIN displays. And we need to power the board independently.</a:t>
            </a: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71440" y="2593779"/>
            <a:ext cx="6866736" cy="3653317"/>
          </a:xfrm>
          <a:prstGeom prst="rect">
            <a:avLst/>
          </a:prstGeom>
        </p:spPr>
      </p:pic>
      <p:sp>
        <p:nvSpPr>
          <p:cNvPr id="9" name="矩形 8"/>
          <p:cNvSpPr/>
          <p:nvPr/>
        </p:nvSpPr>
        <p:spPr>
          <a:xfrm>
            <a:off x="3474008" y="4108713"/>
            <a:ext cx="594069" cy="338429"/>
          </a:xfrm>
          <a:prstGeom prst="rect">
            <a:avLst/>
          </a:prstGeom>
          <a:solidFill>
            <a:srgbClr val="FFFF00">
              <a:alpha val="30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1" name="矩形 10"/>
          <p:cNvSpPr/>
          <p:nvPr/>
        </p:nvSpPr>
        <p:spPr>
          <a:xfrm>
            <a:off x="3474008" y="5230598"/>
            <a:ext cx="594069" cy="338429"/>
          </a:xfrm>
          <a:prstGeom prst="rect">
            <a:avLst/>
          </a:prstGeom>
          <a:solidFill>
            <a:srgbClr val="FFFF00">
              <a:alpha val="30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3" name="矩形 12"/>
          <p:cNvSpPr/>
          <p:nvPr/>
        </p:nvSpPr>
        <p:spPr>
          <a:xfrm>
            <a:off x="7357453" y="4000381"/>
            <a:ext cx="594069" cy="338429"/>
          </a:xfrm>
          <a:prstGeom prst="rect">
            <a:avLst/>
          </a:prstGeom>
          <a:solidFill>
            <a:srgbClr val="FFFF00">
              <a:alpha val="30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4" name="矩形 13"/>
          <p:cNvSpPr/>
          <p:nvPr/>
        </p:nvSpPr>
        <p:spPr>
          <a:xfrm>
            <a:off x="7357452" y="5102067"/>
            <a:ext cx="594069" cy="338429"/>
          </a:xfrm>
          <a:prstGeom prst="rect">
            <a:avLst/>
          </a:prstGeom>
          <a:solidFill>
            <a:srgbClr val="FFFF00">
              <a:alpha val="30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17" name="连接符: 肘形 16"/>
          <p:cNvCxnSpPr>
            <a:stCxn id="9" idx="1"/>
          </p:cNvCxnSpPr>
          <p:nvPr/>
        </p:nvCxnSpPr>
        <p:spPr>
          <a:xfrm rot="10800000" flipV="1">
            <a:off x="3180016" y="4277928"/>
            <a:ext cx="293993" cy="2012212"/>
          </a:xfrm>
          <a:prstGeom prst="bentConnector2">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连接符: 肘形 17"/>
          <p:cNvCxnSpPr>
            <a:stCxn id="11" idx="1"/>
          </p:cNvCxnSpPr>
          <p:nvPr/>
        </p:nvCxnSpPr>
        <p:spPr>
          <a:xfrm rot="10800000" flipV="1">
            <a:off x="3180014" y="5399813"/>
            <a:ext cx="293994" cy="952670"/>
          </a:xfrm>
          <a:prstGeom prst="bentConnector2">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2540416" y="6337032"/>
            <a:ext cx="1279196"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UART 2&amp;3</a:t>
            </a:r>
            <a:endParaRPr lang="zh-CN" altLang="en-US" dirty="0">
              <a:latin typeface="Arial" panose="020B0604020202020204" pitchFamily="34" charset="0"/>
              <a:cs typeface="Arial" panose="020B0604020202020204" pitchFamily="34" charset="0"/>
            </a:endParaRPr>
          </a:p>
        </p:txBody>
      </p:sp>
      <p:cxnSp>
        <p:nvCxnSpPr>
          <p:cNvPr id="23" name="连接符: 肘形 22"/>
          <p:cNvCxnSpPr>
            <a:stCxn id="14" idx="3"/>
          </p:cNvCxnSpPr>
          <p:nvPr/>
        </p:nvCxnSpPr>
        <p:spPr>
          <a:xfrm>
            <a:off x="7951521" y="5271282"/>
            <a:ext cx="172404" cy="1036927"/>
          </a:xfrm>
          <a:prstGeom prst="bentConnector2">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连接符: 肘形 27"/>
          <p:cNvCxnSpPr>
            <a:stCxn id="13" idx="3"/>
          </p:cNvCxnSpPr>
          <p:nvPr/>
        </p:nvCxnSpPr>
        <p:spPr>
          <a:xfrm>
            <a:off x="7951522" y="4169596"/>
            <a:ext cx="172403" cy="2120544"/>
          </a:xfrm>
          <a:prstGeom prst="bentConnector2">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654486" y="6323596"/>
            <a:ext cx="997068"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UART 1</a:t>
            </a:r>
            <a:endParaRPr lang="zh-CN" altLang="en-US" dirty="0">
              <a:latin typeface="Arial" panose="020B0604020202020204" pitchFamily="34" charset="0"/>
              <a:cs typeface="Arial" panose="020B0604020202020204" pitchFamily="34" charset="0"/>
            </a:endParaRPr>
          </a:p>
        </p:txBody>
      </p:sp>
      <p:sp>
        <p:nvSpPr>
          <p:cNvPr id="34" name="矩形 33"/>
          <p:cNvSpPr/>
          <p:nvPr/>
        </p:nvSpPr>
        <p:spPr>
          <a:xfrm>
            <a:off x="8513902" y="3412547"/>
            <a:ext cx="449548" cy="309119"/>
          </a:xfrm>
          <a:prstGeom prst="rect">
            <a:avLst/>
          </a:prstGeom>
          <a:solidFill>
            <a:srgbClr val="FFFF00">
              <a:alpha val="30000"/>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5" name="连接符: 肘形 34"/>
          <p:cNvCxnSpPr>
            <a:stCxn id="34" idx="3"/>
          </p:cNvCxnSpPr>
          <p:nvPr/>
        </p:nvCxnSpPr>
        <p:spPr>
          <a:xfrm>
            <a:off x="8963450" y="3567107"/>
            <a:ext cx="782384" cy="710820"/>
          </a:xfrm>
          <a:prstGeom prst="bentConnector3">
            <a:avLst>
              <a:gd name="adj1"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9667032" y="4093261"/>
            <a:ext cx="1056700"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POWER</a:t>
            </a:r>
            <a:endParaRPr lang="zh-CN" altLang="en-US"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latin typeface="微软雅黑" panose="020B0503020204020204" pitchFamily="34" charset="-122"/>
                <a:ea typeface="微软雅黑" panose="020B0503020204020204" pitchFamily="34" charset="-122"/>
              </a:rPr>
              <a:t>2. Wiring 10pin&amp;1.0mm pitch connector</a:t>
            </a:r>
            <a:endParaRPr lang="zh-CN" altLang="en-US" sz="3200" b="1"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8877902" y="2001448"/>
            <a:ext cx="1577305" cy="3174640"/>
          </a:xfrm>
          <a:prstGeom prst="rect">
            <a:avLst/>
          </a:prstGeom>
        </p:spPr>
      </p:pic>
      <p:cxnSp>
        <p:nvCxnSpPr>
          <p:cNvPr id="7" name="连接符: 肘形 6"/>
          <p:cNvCxnSpPr/>
          <p:nvPr/>
        </p:nvCxnSpPr>
        <p:spPr>
          <a:xfrm flipV="1">
            <a:off x="5486401" y="3191061"/>
            <a:ext cx="3586233" cy="1277567"/>
          </a:xfrm>
          <a:prstGeom prst="bentConnector3">
            <a:avLst>
              <a:gd name="adj1" fmla="val 42667"/>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p:cNvCxnSpPr/>
          <p:nvPr/>
        </p:nvCxnSpPr>
        <p:spPr>
          <a:xfrm flipV="1">
            <a:off x="5486401" y="3040529"/>
            <a:ext cx="3586233" cy="1633071"/>
          </a:xfrm>
          <a:prstGeom prst="bentConnector3">
            <a:avLst>
              <a:gd name="adj1" fmla="val 525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连接符: 肘形 11"/>
          <p:cNvCxnSpPr/>
          <p:nvPr/>
        </p:nvCxnSpPr>
        <p:spPr>
          <a:xfrm rot="5400000" flipH="1" flipV="1">
            <a:off x="7473458" y="4185684"/>
            <a:ext cx="2278272" cy="769192"/>
          </a:xfrm>
          <a:prstGeom prst="bentConnector3">
            <a:avLst>
              <a:gd name="adj1" fmla="val 9948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连接符: 肘形 18"/>
          <p:cNvCxnSpPr/>
          <p:nvPr/>
        </p:nvCxnSpPr>
        <p:spPr>
          <a:xfrm rot="5400000" flipH="1" flipV="1">
            <a:off x="6994290" y="3639948"/>
            <a:ext cx="2928556" cy="1228131"/>
          </a:xfrm>
          <a:prstGeom prst="bentConnector3">
            <a:avLst>
              <a:gd name="adj1" fmla="val 10001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7400809" y="5718290"/>
            <a:ext cx="1244251"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+5V    </a:t>
            </a:r>
            <a:r>
              <a:rPr lang="en-US" altLang="zh-CN" sz="1600" b="1" dirty="0">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sp>
        <p:nvSpPr>
          <p:cNvPr id="25" name="文本框 24"/>
          <p:cNvSpPr txBox="1"/>
          <p:nvPr/>
        </p:nvSpPr>
        <p:spPr>
          <a:xfrm>
            <a:off x="838200" y="1594770"/>
            <a:ext cx="6390724" cy="338554"/>
          </a:xfrm>
          <a:prstGeom prst="rect">
            <a:avLst/>
          </a:prstGeom>
          <a:noFill/>
        </p:spPr>
        <p:txBody>
          <a:bodyPr wrap="non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This kind of display are all TTL level,</a:t>
            </a:r>
            <a:r>
              <a:rPr lang="zh-CN" altLang="en-US" sz="1600" dirty="0">
                <a:latin typeface="Arial" panose="020B0604020202020204" pitchFamily="34" charset="0"/>
                <a:ea typeface="微软雅黑" panose="020B0503020204020204" pitchFamily="34" charset="-122"/>
                <a:cs typeface="Arial" panose="020B0604020202020204" pitchFamily="34" charset="0"/>
              </a:rPr>
              <a:t> </a:t>
            </a:r>
            <a:r>
              <a:rPr lang="en-US" altLang="zh-CN" sz="1600" dirty="0">
                <a:latin typeface="Arial" panose="020B0604020202020204" pitchFamily="34" charset="0"/>
                <a:ea typeface="微软雅黑" panose="020B0503020204020204" pitchFamily="34" charset="-122"/>
                <a:cs typeface="Arial" panose="020B0604020202020204" pitchFamily="34" charset="0"/>
              </a:rPr>
              <a:t>please wiring them as below.</a:t>
            </a: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38" name="连接符: 肘形 37"/>
          <p:cNvCxnSpPr/>
          <p:nvPr/>
        </p:nvCxnSpPr>
        <p:spPr>
          <a:xfrm>
            <a:off x="5435436" y="2327021"/>
            <a:ext cx="3572733" cy="1113001"/>
          </a:xfrm>
          <a:prstGeom prst="bentConnector3">
            <a:avLst>
              <a:gd name="adj1" fmla="val 7827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2347153" y="2095129"/>
            <a:ext cx="3185123" cy="4250508"/>
            <a:chOff x="2347153" y="2095129"/>
            <a:chExt cx="3185123" cy="4250508"/>
          </a:xfrm>
        </p:grpSpPr>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45210" t="14311" r="36217" b="613"/>
            <a:stretch>
              <a:fillRect/>
            </a:stretch>
          </p:blipFill>
          <p:spPr>
            <a:xfrm rot="10800000">
              <a:off x="3906676" y="2095129"/>
              <a:ext cx="1625600" cy="3961715"/>
            </a:xfrm>
            <a:prstGeom prst="rect">
              <a:avLst/>
            </a:prstGeom>
          </p:spPr>
        </p:pic>
        <p:sp>
          <p:nvSpPr>
            <p:cNvPr id="16" name="文本框 15"/>
            <p:cNvSpPr txBox="1"/>
            <p:nvPr/>
          </p:nvSpPr>
          <p:spPr>
            <a:xfrm>
              <a:off x="2347153" y="5514640"/>
              <a:ext cx="679671" cy="830997"/>
            </a:xfrm>
            <a:prstGeom prst="rect">
              <a:avLst/>
            </a:prstGeom>
            <a:noFill/>
            <a:ln w="28575">
              <a:solidFill>
                <a:srgbClr val="7030A0"/>
              </a:solidFill>
              <a:prstDash val="solid"/>
            </a:ln>
          </p:spPr>
          <p:txBody>
            <a:bodyPr wrap="square" rtlCol="0">
              <a:spAutoFit/>
            </a:bodyPr>
            <a:lstStyle/>
            <a:p>
              <a:r>
                <a:rPr lang="en-US" altLang="zh-CN" sz="1600" b="1" dirty="0">
                  <a:solidFill>
                    <a:srgbClr val="FF0000"/>
                  </a:solidFill>
                  <a:latin typeface="Arial" panose="020B0604020202020204" pitchFamily="34" charset="0"/>
                  <a:cs typeface="Arial" panose="020B0604020202020204" pitchFamily="34" charset="0"/>
                </a:rPr>
                <a:t>+5V    </a:t>
              </a:r>
              <a:endParaRPr lang="en-US" altLang="zh-CN" sz="1600" b="1" dirty="0">
                <a:solidFill>
                  <a:srgbClr val="FF0000"/>
                </a:solidFill>
                <a:latin typeface="Arial" panose="020B0604020202020204" pitchFamily="34" charset="0"/>
                <a:cs typeface="Arial" panose="020B0604020202020204" pitchFamily="34" charset="0"/>
              </a:endParaRPr>
            </a:p>
            <a:p>
              <a:endParaRPr lang="en-US" altLang="zh-CN" sz="1600" b="1" dirty="0">
                <a:solidFill>
                  <a:srgbClr val="FF0000"/>
                </a:solidFill>
                <a:latin typeface="Arial" panose="020B0604020202020204" pitchFamily="34" charset="0"/>
                <a:cs typeface="Arial" panose="020B0604020202020204" pitchFamily="34" charset="0"/>
              </a:endParaRPr>
            </a:p>
            <a:p>
              <a:r>
                <a:rPr lang="en-US" altLang="zh-CN" sz="1600" b="1" dirty="0">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cxnSp>
          <p:nvCxnSpPr>
            <p:cNvPr id="17" name="连接符: 肘形 16"/>
            <p:cNvCxnSpPr>
              <a:stCxn id="26" idx="3"/>
              <a:endCxn id="24" idx="1"/>
            </p:cNvCxnSpPr>
            <p:nvPr/>
          </p:nvCxnSpPr>
          <p:spPr>
            <a:xfrm flipV="1">
              <a:off x="3015143" y="5553445"/>
              <a:ext cx="912696" cy="622915"/>
            </a:xfrm>
            <a:prstGeom prst="bentConnector3">
              <a:avLst>
                <a:gd name="adj1" fmla="val 6531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584566" y="5538187"/>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矩形 21"/>
            <p:cNvSpPr/>
            <p:nvPr/>
          </p:nvSpPr>
          <p:spPr>
            <a:xfrm>
              <a:off x="3938036" y="5253963"/>
              <a:ext cx="383523" cy="242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4" name="矩形 23"/>
            <p:cNvSpPr/>
            <p:nvPr/>
          </p:nvSpPr>
          <p:spPr>
            <a:xfrm>
              <a:off x="3927839" y="5444828"/>
              <a:ext cx="457786" cy="2172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28" name="连接符: 肘形 27"/>
            <p:cNvCxnSpPr>
              <a:stCxn id="21" idx="3"/>
              <a:endCxn id="22" idx="1"/>
            </p:cNvCxnSpPr>
            <p:nvPr/>
          </p:nvCxnSpPr>
          <p:spPr>
            <a:xfrm flipV="1">
              <a:off x="3026825" y="5375281"/>
              <a:ext cx="911211" cy="332183"/>
            </a:xfrm>
            <a:prstGeom prst="bentConnector3">
              <a:avLst>
                <a:gd name="adj1" fmla="val 3146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2572884" y="6007083"/>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1"/>
          <a:srcRect r="13471"/>
          <a:stretch>
            <a:fillRect/>
          </a:stretch>
        </p:blipFill>
        <p:spPr>
          <a:xfrm>
            <a:off x="8203749" y="2336647"/>
            <a:ext cx="1685749" cy="3299226"/>
          </a:xfrm>
          <a:prstGeom prst="rect">
            <a:avLst/>
          </a:prstGeom>
        </p:spPr>
      </p:pic>
      <p:sp>
        <p:nvSpPr>
          <p:cNvPr id="2" name="标题 1"/>
          <p:cNvSpPr>
            <a:spLocks noGrp="1"/>
          </p:cNvSpPr>
          <p:nvPr>
            <p:ph type="title"/>
          </p:nvPr>
        </p:nvSpPr>
        <p:spPr/>
        <p:txBody>
          <a:bodyPr>
            <a:normAutofit/>
          </a:bodyPr>
          <a:lstStyle/>
          <a:p>
            <a:r>
              <a:rPr lang="en-US" altLang="zh-CN" sz="3200" b="1" dirty="0">
                <a:latin typeface="微软雅黑" panose="020B0503020204020204" pitchFamily="34" charset="-122"/>
                <a:ea typeface="微软雅黑" panose="020B0503020204020204" pitchFamily="34" charset="-122"/>
              </a:rPr>
              <a:t>3. Wiring 8pin&amp;2.0mm pitch connector</a:t>
            </a:r>
            <a:endParaRPr lang="zh-CN" altLang="en-US" sz="32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38200" y="1594770"/>
            <a:ext cx="10623833" cy="1077218"/>
          </a:xfrm>
          <a:prstGeom prst="rect">
            <a:avLst/>
          </a:prstGeom>
          <a:noFill/>
        </p:spPr>
        <p:txBody>
          <a:bodyPr wrap="squar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This kind of displays may use RS232&amp;TTL switchable port. First switch the level to TTL. If the display cannot switch the level, you will need a conversion board.</a:t>
            </a:r>
            <a:r>
              <a:rPr lang="zh-CN" altLang="en-US" sz="1600" dirty="0">
                <a:latin typeface="Arial" panose="020B0604020202020204" pitchFamily="34" charset="0"/>
                <a:ea typeface="微软雅黑" panose="020B0503020204020204" pitchFamily="34" charset="-122"/>
                <a:cs typeface="Arial" panose="020B0604020202020204" pitchFamily="34" charset="0"/>
              </a:rPr>
              <a:t> </a:t>
            </a: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endParaRPr lang="en-US" altLang="zh-CN" sz="1600" dirty="0">
              <a:highlight>
                <a:srgbClr val="00FF00"/>
              </a:highlight>
              <a:latin typeface="Arial" panose="020B0604020202020204" pitchFamily="34" charset="0"/>
              <a:ea typeface="微软雅黑" panose="020B0503020204020204" pitchFamily="34" charset="-122"/>
              <a:cs typeface="Arial" panose="020B0604020202020204" pitchFamily="34" charset="0"/>
            </a:endParaRPr>
          </a:p>
          <a:p>
            <a:r>
              <a:rPr lang="en-US" altLang="zh-CN" sz="1600" dirty="0">
                <a:highlight>
                  <a:srgbClr val="00FF00"/>
                </a:highlight>
                <a:latin typeface="Arial" panose="020B0604020202020204" pitchFamily="34" charset="0"/>
                <a:ea typeface="微软雅黑" panose="020B0503020204020204" pitchFamily="34" charset="-122"/>
                <a:cs typeface="Arial" panose="020B0604020202020204" pitchFamily="34" charset="0"/>
              </a:rPr>
              <a:t> A. Without conversion board</a:t>
            </a:r>
            <a:r>
              <a:rPr lang="zh-CN" altLang="en-US" sz="1600" dirty="0">
                <a:highlight>
                  <a:srgbClr val="00FF00"/>
                </a:highlight>
                <a:latin typeface="Arial" panose="020B0604020202020204" pitchFamily="34" charset="0"/>
                <a:ea typeface="微软雅黑" panose="020B0503020204020204" pitchFamily="34" charset="-122"/>
                <a:cs typeface="Arial" panose="020B0604020202020204" pitchFamily="34" charset="0"/>
              </a:rPr>
              <a:t>：</a:t>
            </a:r>
            <a:endParaRPr lang="zh-CN" altLang="en-US" sz="1600" dirty="0">
              <a:highlight>
                <a:srgbClr val="00FF00"/>
              </a:highlight>
              <a:latin typeface="Arial" panose="020B0604020202020204" pitchFamily="34" charset="0"/>
              <a:ea typeface="微软雅黑" panose="020B0503020204020204" pitchFamily="34" charset="-122"/>
              <a:cs typeface="Arial" panose="020B0604020202020204" pitchFamily="34" charset="0"/>
            </a:endParaRPr>
          </a:p>
        </p:txBody>
      </p:sp>
      <p:cxnSp>
        <p:nvCxnSpPr>
          <p:cNvPr id="7" name="连接符: 肘形 6"/>
          <p:cNvCxnSpPr/>
          <p:nvPr/>
        </p:nvCxnSpPr>
        <p:spPr>
          <a:xfrm flipV="1">
            <a:off x="5360155" y="4009963"/>
            <a:ext cx="3146197" cy="675066"/>
          </a:xfrm>
          <a:prstGeom prst="bentConnector3">
            <a:avLst>
              <a:gd name="adj1" fmla="val 3898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p:cNvCxnSpPr/>
          <p:nvPr/>
        </p:nvCxnSpPr>
        <p:spPr>
          <a:xfrm flipV="1">
            <a:off x="5391271" y="4196136"/>
            <a:ext cx="3115081" cy="676892"/>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p:cNvCxnSpPr/>
          <p:nvPr/>
        </p:nvCxnSpPr>
        <p:spPr>
          <a:xfrm rot="5400000" flipH="1" flipV="1">
            <a:off x="6659472" y="4254195"/>
            <a:ext cx="2456096" cy="1237667"/>
          </a:xfrm>
          <a:prstGeom prst="bentConnector3">
            <a:avLst>
              <a:gd name="adj1" fmla="val 9987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连接符: 肘形 21"/>
          <p:cNvCxnSpPr/>
          <p:nvPr/>
        </p:nvCxnSpPr>
        <p:spPr>
          <a:xfrm rot="5400000" flipH="1" flipV="1">
            <a:off x="7378928" y="4973654"/>
            <a:ext cx="1649640" cy="605211"/>
          </a:xfrm>
          <a:prstGeom prst="bentConnector3">
            <a:avLst>
              <a:gd name="adj1" fmla="val 1001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902473" y="6101074"/>
            <a:ext cx="1358064"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+12V    </a:t>
            </a:r>
            <a:r>
              <a:rPr lang="en-US" altLang="zh-CN" sz="1600" b="1" dirty="0">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cxnSp>
        <p:nvCxnSpPr>
          <p:cNvPr id="35" name="连接符: 肘形 34"/>
          <p:cNvCxnSpPr/>
          <p:nvPr/>
        </p:nvCxnSpPr>
        <p:spPr>
          <a:xfrm>
            <a:off x="5422388" y="2542226"/>
            <a:ext cx="3083964" cy="1909213"/>
          </a:xfrm>
          <a:prstGeom prst="bentConnector3">
            <a:avLst>
              <a:gd name="adj1" fmla="val 8042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2206148" y="2326185"/>
            <a:ext cx="3185123" cy="4250508"/>
            <a:chOff x="2347153" y="2095129"/>
            <a:chExt cx="3185123" cy="4250508"/>
          </a:xfrm>
        </p:grpSpPr>
        <p:pic>
          <p:nvPicPr>
            <p:cNvPr id="24" name="图片 23"/>
            <p:cNvPicPr>
              <a:picLocks noChangeAspect="1"/>
            </p:cNvPicPr>
            <p:nvPr/>
          </p:nvPicPr>
          <p:blipFill rotWithShape="1">
            <a:blip r:embed="rId2">
              <a:extLst>
                <a:ext uri="{28A0092B-C50C-407E-A947-70E740481C1C}">
                  <a14:useLocalDpi xmlns:a14="http://schemas.microsoft.com/office/drawing/2010/main" val="0"/>
                </a:ext>
              </a:extLst>
            </a:blip>
            <a:srcRect l="45210" t="14311" r="36217" b="613"/>
            <a:stretch>
              <a:fillRect/>
            </a:stretch>
          </p:blipFill>
          <p:spPr>
            <a:xfrm rot="10800000">
              <a:off x="3906676" y="2095129"/>
              <a:ext cx="1625600" cy="3961715"/>
            </a:xfrm>
            <a:prstGeom prst="rect">
              <a:avLst/>
            </a:prstGeom>
          </p:spPr>
        </p:pic>
        <p:sp>
          <p:nvSpPr>
            <p:cNvPr id="25" name="文本框 24"/>
            <p:cNvSpPr txBox="1"/>
            <p:nvPr/>
          </p:nvSpPr>
          <p:spPr>
            <a:xfrm>
              <a:off x="2347153" y="5514640"/>
              <a:ext cx="679671" cy="830997"/>
            </a:xfrm>
            <a:prstGeom prst="rect">
              <a:avLst/>
            </a:prstGeom>
            <a:noFill/>
            <a:ln w="28575">
              <a:solidFill>
                <a:srgbClr val="7030A0"/>
              </a:solidFill>
              <a:prstDash val="solid"/>
            </a:ln>
          </p:spPr>
          <p:txBody>
            <a:bodyPr wrap="square" rtlCol="0">
              <a:spAutoFit/>
            </a:bodyPr>
            <a:lstStyle/>
            <a:p>
              <a:r>
                <a:rPr lang="en-US" altLang="zh-CN" sz="1600" b="1" dirty="0">
                  <a:solidFill>
                    <a:srgbClr val="FF0000"/>
                  </a:solidFill>
                  <a:latin typeface="Arial" panose="020B0604020202020204" pitchFamily="34" charset="0"/>
                  <a:cs typeface="Arial" panose="020B0604020202020204" pitchFamily="34" charset="0"/>
                </a:rPr>
                <a:t>+5V    </a:t>
              </a:r>
              <a:endParaRPr lang="en-US" altLang="zh-CN" sz="1600" b="1" dirty="0">
                <a:solidFill>
                  <a:srgbClr val="FF0000"/>
                </a:solidFill>
                <a:latin typeface="Arial" panose="020B0604020202020204" pitchFamily="34" charset="0"/>
                <a:cs typeface="Arial" panose="020B0604020202020204" pitchFamily="34" charset="0"/>
              </a:endParaRPr>
            </a:p>
            <a:p>
              <a:endParaRPr lang="en-US" altLang="zh-CN" sz="1600" b="1" dirty="0">
                <a:solidFill>
                  <a:srgbClr val="FF0000"/>
                </a:solidFill>
                <a:latin typeface="Arial" panose="020B0604020202020204" pitchFamily="34" charset="0"/>
                <a:cs typeface="Arial" panose="020B0604020202020204" pitchFamily="34" charset="0"/>
              </a:endParaRPr>
            </a:p>
            <a:p>
              <a:r>
                <a:rPr lang="en-US" altLang="zh-CN" sz="1600" b="1" dirty="0">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cxnSp>
          <p:nvCxnSpPr>
            <p:cNvPr id="26" name="连接符: 肘形 25"/>
            <p:cNvCxnSpPr>
              <a:stCxn id="32" idx="3"/>
              <a:endCxn id="30" idx="1"/>
            </p:cNvCxnSpPr>
            <p:nvPr/>
          </p:nvCxnSpPr>
          <p:spPr>
            <a:xfrm flipV="1">
              <a:off x="3015143" y="5553445"/>
              <a:ext cx="912696" cy="622915"/>
            </a:xfrm>
            <a:prstGeom prst="bentConnector3">
              <a:avLst>
                <a:gd name="adj1" fmla="val 6531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584566" y="5538187"/>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9" name="矩形 28"/>
            <p:cNvSpPr/>
            <p:nvPr/>
          </p:nvSpPr>
          <p:spPr>
            <a:xfrm>
              <a:off x="3938036" y="5253963"/>
              <a:ext cx="383523" cy="242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0" name="矩形 29"/>
            <p:cNvSpPr/>
            <p:nvPr/>
          </p:nvSpPr>
          <p:spPr>
            <a:xfrm>
              <a:off x="3927839" y="5444828"/>
              <a:ext cx="457786" cy="2172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1" name="连接符: 肘形 30"/>
            <p:cNvCxnSpPr>
              <a:stCxn id="27" idx="3"/>
              <a:endCxn id="29" idx="1"/>
            </p:cNvCxnSpPr>
            <p:nvPr/>
          </p:nvCxnSpPr>
          <p:spPr>
            <a:xfrm flipV="1">
              <a:off x="3026825" y="5375281"/>
              <a:ext cx="911211" cy="332183"/>
            </a:xfrm>
            <a:prstGeom prst="bentConnector3">
              <a:avLst>
                <a:gd name="adj1" fmla="val 3146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2572884" y="6007083"/>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grpSp>
        <p:nvGrpSpPr>
          <p:cNvPr id="43" name="组合 42"/>
          <p:cNvGrpSpPr/>
          <p:nvPr/>
        </p:nvGrpSpPr>
        <p:grpSpPr>
          <a:xfrm>
            <a:off x="10065015" y="4332649"/>
            <a:ext cx="2016000" cy="2192603"/>
            <a:chOff x="523250" y="3154016"/>
            <a:chExt cx="2016000" cy="2192603"/>
          </a:xfrm>
        </p:grpSpPr>
        <p:pic>
          <p:nvPicPr>
            <p:cNvPr id="20" name="图片 19" descr="电子器材&#10;&#10;低可信度描述已自动生成"/>
            <p:cNvPicPr>
              <a:picLocks noChangeAspect="1"/>
            </p:cNvPicPr>
            <p:nvPr/>
          </p:nvPicPr>
          <p:blipFill>
            <a:blip r:embed="rId3"/>
            <a:srcRect l="27163" t="17614" r="22306" b="13637"/>
            <a:stretch>
              <a:fillRect/>
            </a:stretch>
          </p:blipFill>
          <p:spPr>
            <a:xfrm rot="5400000">
              <a:off x="523250" y="3154016"/>
              <a:ext cx="2016000" cy="2016000"/>
            </a:xfrm>
            <a:custGeom>
              <a:avLst/>
              <a:gdLst>
                <a:gd name="connsiteX0" fmla="*/ 1008000 w 2016000"/>
                <a:gd name="connsiteY0" fmla="*/ 0 h 2016000"/>
                <a:gd name="connsiteX1" fmla="*/ 2016000 w 2016000"/>
                <a:gd name="connsiteY1" fmla="*/ 1008000 h 2016000"/>
                <a:gd name="connsiteX2" fmla="*/ 1008000 w 2016000"/>
                <a:gd name="connsiteY2" fmla="*/ 2016000 h 2016000"/>
                <a:gd name="connsiteX3" fmla="*/ 0 w 2016000"/>
                <a:gd name="connsiteY3" fmla="*/ 1008000 h 2016000"/>
                <a:gd name="connsiteX4" fmla="*/ 1008000 w 2016000"/>
                <a:gd name="connsiteY4" fmla="*/ 0 h 2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000" h="2016000">
                  <a:moveTo>
                    <a:pt x="1008000" y="0"/>
                  </a:moveTo>
                  <a:cubicBezTo>
                    <a:pt x="1564703" y="0"/>
                    <a:pt x="2016000" y="451297"/>
                    <a:pt x="2016000" y="1008000"/>
                  </a:cubicBezTo>
                  <a:cubicBezTo>
                    <a:pt x="2016000" y="1564703"/>
                    <a:pt x="1564703" y="2016000"/>
                    <a:pt x="1008000" y="2016000"/>
                  </a:cubicBezTo>
                  <a:cubicBezTo>
                    <a:pt x="451297" y="2016000"/>
                    <a:pt x="0" y="1564703"/>
                    <a:pt x="0" y="1008000"/>
                  </a:cubicBezTo>
                  <a:cubicBezTo>
                    <a:pt x="0" y="451297"/>
                    <a:pt x="451297" y="0"/>
                    <a:pt x="1008000" y="0"/>
                  </a:cubicBezTo>
                  <a:close/>
                </a:path>
              </a:pathLst>
            </a:custGeom>
            <a:noFill/>
            <a:ln>
              <a:noFill/>
            </a:ln>
          </p:spPr>
        </p:pic>
        <p:sp>
          <p:nvSpPr>
            <p:cNvPr id="42" name="矩形 41"/>
            <p:cNvSpPr/>
            <p:nvPr/>
          </p:nvSpPr>
          <p:spPr>
            <a:xfrm>
              <a:off x="838201" y="4770504"/>
              <a:ext cx="1371812" cy="5761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RS232/TTL switcher</a:t>
              </a:r>
              <a:endParaRPr lang="zh-CN" altLang="en-US"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6606988" y="3038502"/>
            <a:ext cx="1237666" cy="223348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5V</a:t>
            </a:r>
            <a:endParaRPr lang="en-US" altLang="zh-CN" b="1" dirty="0"/>
          </a:p>
          <a:p>
            <a:endParaRPr lang="en-US" altLang="zh-CN" b="1" dirty="0"/>
          </a:p>
          <a:p>
            <a:r>
              <a:rPr lang="en-US" altLang="zh-CN" b="1" dirty="0"/>
              <a:t>TX</a:t>
            </a:r>
            <a:endParaRPr lang="en-US" altLang="zh-CN" b="1" dirty="0"/>
          </a:p>
          <a:p>
            <a:r>
              <a:rPr lang="en-US" altLang="zh-CN" b="1" dirty="0"/>
              <a:t>         DB9</a:t>
            </a:r>
            <a:endParaRPr lang="en-US" altLang="zh-CN" b="1" dirty="0"/>
          </a:p>
          <a:p>
            <a:r>
              <a:rPr lang="en-US" altLang="zh-CN" b="1" dirty="0"/>
              <a:t>RX</a:t>
            </a:r>
            <a:endParaRPr lang="en-US" altLang="zh-CN" b="1" dirty="0"/>
          </a:p>
          <a:p>
            <a:endParaRPr lang="en-US" altLang="zh-CN" b="1" dirty="0"/>
          </a:p>
          <a:p>
            <a:r>
              <a:rPr lang="en-US" altLang="zh-CN" b="1" dirty="0"/>
              <a:t>GND</a:t>
            </a:r>
            <a:endParaRPr lang="zh-CN" altLang="en-US" b="1" dirty="0"/>
          </a:p>
        </p:txBody>
      </p:sp>
      <p:sp>
        <p:nvSpPr>
          <p:cNvPr id="2" name="标题 1"/>
          <p:cNvSpPr>
            <a:spLocks noGrp="1"/>
          </p:cNvSpPr>
          <p:nvPr>
            <p:ph type="title"/>
          </p:nvPr>
        </p:nvSpPr>
        <p:spPr/>
        <p:txBody>
          <a:bodyPr>
            <a:normAutofit/>
          </a:bodyPr>
          <a:lstStyle/>
          <a:p>
            <a:r>
              <a:rPr lang="en-US" altLang="zh-CN" sz="3200" b="1" dirty="0">
                <a:latin typeface="微软雅黑" panose="020B0503020204020204" pitchFamily="34" charset="-122"/>
                <a:ea typeface="微软雅黑" panose="020B0503020204020204" pitchFamily="34" charset="-122"/>
              </a:rPr>
              <a:t>3. Wiring 8pin&amp;2.0mm pitch connector</a:t>
            </a:r>
            <a:endParaRPr lang="zh-CN" altLang="en-US" sz="32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38200" y="1594770"/>
            <a:ext cx="2534668" cy="338554"/>
          </a:xfrm>
          <a:prstGeom prst="rect">
            <a:avLst/>
          </a:prstGeom>
          <a:noFill/>
        </p:spPr>
        <p:txBody>
          <a:bodyPr wrap="none" rtlCol="0">
            <a:spAutoFit/>
          </a:bodyPr>
          <a:lstStyle/>
          <a:p>
            <a:r>
              <a:rPr lang="en-US" altLang="zh-CN" sz="1600" dirty="0">
                <a:highlight>
                  <a:srgbClr val="00FF00"/>
                </a:highlight>
                <a:latin typeface="Arial" panose="020B0604020202020204" pitchFamily="34" charset="0"/>
                <a:ea typeface="微软雅黑" panose="020B0503020204020204" pitchFamily="34" charset="-122"/>
                <a:cs typeface="Arial" panose="020B0604020202020204" pitchFamily="34" charset="0"/>
              </a:rPr>
              <a:t>B. With conversion board:</a:t>
            </a:r>
            <a:endParaRPr lang="zh-CN" altLang="en-US" sz="1600" dirty="0">
              <a:highlight>
                <a:srgbClr val="00FF00"/>
              </a:highlight>
              <a:latin typeface="Arial" panose="020B0604020202020204" pitchFamily="34" charset="0"/>
              <a:ea typeface="微软雅黑" panose="020B0503020204020204" pitchFamily="34" charset="-122"/>
              <a:cs typeface="Arial" panose="020B0604020202020204" pitchFamily="34" charset="0"/>
            </a:endParaRPr>
          </a:p>
        </p:txBody>
      </p:sp>
      <p:cxnSp>
        <p:nvCxnSpPr>
          <p:cNvPr id="7" name="连接符: 肘形 6"/>
          <p:cNvCxnSpPr/>
          <p:nvPr/>
        </p:nvCxnSpPr>
        <p:spPr>
          <a:xfrm flipV="1">
            <a:off x="4214270" y="3916749"/>
            <a:ext cx="2486386" cy="540580"/>
          </a:xfrm>
          <a:prstGeom prst="bentConnector3">
            <a:avLst>
              <a:gd name="adj1" fmla="val 28367"/>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p:cNvCxnSpPr/>
          <p:nvPr/>
        </p:nvCxnSpPr>
        <p:spPr>
          <a:xfrm flipV="1">
            <a:off x="4159624" y="4470029"/>
            <a:ext cx="2541032" cy="173689"/>
          </a:xfrm>
          <a:prstGeom prst="bentConnector3">
            <a:avLst>
              <a:gd name="adj1" fmla="val 3706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225491" y="5257276"/>
            <a:ext cx="1563248"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12V</a:t>
            </a:r>
            <a:r>
              <a:rPr lang="zh-CN" altLang="en-US" sz="1600" b="1" dirty="0">
                <a:solidFill>
                  <a:srgbClr val="FF0000"/>
                </a:solidFill>
                <a:latin typeface="Arial" panose="020B0604020202020204" pitchFamily="34" charset="0"/>
                <a:cs typeface="Arial" panose="020B0604020202020204" pitchFamily="34" charset="0"/>
              </a:rPr>
              <a:t> </a:t>
            </a:r>
            <a:r>
              <a:rPr lang="en-US" altLang="zh-CN" sz="1600" b="1" dirty="0">
                <a:solidFill>
                  <a:srgbClr val="FF0000"/>
                </a:solidFill>
                <a:latin typeface="Arial" panose="020B0604020202020204" pitchFamily="34" charset="0"/>
                <a:cs typeface="Arial" panose="020B0604020202020204" pitchFamily="34" charset="0"/>
              </a:rPr>
              <a:t>DC power</a:t>
            </a:r>
            <a:endParaRPr lang="zh-CN" altLang="en-US" sz="1600" b="1" dirty="0">
              <a:latin typeface="Arial" panose="020B0604020202020204" pitchFamily="34" charset="0"/>
              <a:cs typeface="Arial" panose="020B0604020202020204" pitchFamily="34" charset="0"/>
            </a:endParaRPr>
          </a:p>
        </p:txBody>
      </p:sp>
      <p:pic>
        <p:nvPicPr>
          <p:cNvPr id="46" name="图片 45"/>
          <p:cNvPicPr>
            <a:picLocks noChangeAspect="1"/>
          </p:cNvPicPr>
          <p:nvPr/>
        </p:nvPicPr>
        <p:blipFill>
          <a:blip r:embed="rId1"/>
          <a:stretch>
            <a:fillRect/>
          </a:stretch>
        </p:blipFill>
        <p:spPr>
          <a:xfrm>
            <a:off x="10491194" y="3269063"/>
            <a:ext cx="773445" cy="1309819"/>
          </a:xfrm>
          <a:prstGeom prst="rect">
            <a:avLst/>
          </a:prstGeom>
        </p:spPr>
      </p:pic>
      <p:pic>
        <p:nvPicPr>
          <p:cNvPr id="48" name="图片 4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3535" y="3342218"/>
            <a:ext cx="693480" cy="1211685"/>
          </a:xfrm>
          <a:prstGeom prst="rect">
            <a:avLst/>
          </a:prstGeom>
        </p:spPr>
      </p:pic>
      <p:pic>
        <p:nvPicPr>
          <p:cNvPr id="50" name="图片 49"/>
          <p:cNvPicPr>
            <a:picLocks noChangeAspect="1"/>
          </p:cNvPicPr>
          <p:nvPr/>
        </p:nvPicPr>
        <p:blipFill>
          <a:blip r:embed="rId3"/>
          <a:stretch>
            <a:fillRect/>
          </a:stretch>
        </p:blipFill>
        <p:spPr>
          <a:xfrm>
            <a:off x="8225491" y="3342218"/>
            <a:ext cx="1088043" cy="1211685"/>
          </a:xfrm>
          <a:prstGeom prst="rect">
            <a:avLst/>
          </a:prstGeom>
        </p:spPr>
      </p:pic>
      <p:cxnSp>
        <p:nvCxnSpPr>
          <p:cNvPr id="53" name="连接符: 肘形 52"/>
          <p:cNvCxnSpPr/>
          <p:nvPr/>
        </p:nvCxnSpPr>
        <p:spPr>
          <a:xfrm flipV="1">
            <a:off x="7763435" y="3581299"/>
            <a:ext cx="654915" cy="584775"/>
          </a:xfrm>
          <a:prstGeom prst="bentConnector3">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连接符: 肘形 54"/>
          <p:cNvCxnSpPr>
            <a:stCxn id="14" idx="0"/>
          </p:cNvCxnSpPr>
          <p:nvPr/>
        </p:nvCxnSpPr>
        <p:spPr>
          <a:xfrm rot="16200000" flipV="1">
            <a:off x="8288987" y="4539148"/>
            <a:ext cx="906271" cy="529986"/>
          </a:xfrm>
          <a:prstGeom prst="bentConnector3">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7" name="箭头: 右 66"/>
          <p:cNvSpPr/>
          <p:nvPr/>
        </p:nvSpPr>
        <p:spPr>
          <a:xfrm>
            <a:off x="9942302" y="3612715"/>
            <a:ext cx="548892" cy="7697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68" name="文本框 67"/>
          <p:cNvSpPr txBox="1"/>
          <p:nvPr/>
        </p:nvSpPr>
        <p:spPr>
          <a:xfrm>
            <a:off x="8489986" y="2954596"/>
            <a:ext cx="1147237" cy="338554"/>
          </a:xfrm>
          <a:prstGeom prst="rect">
            <a:avLst/>
          </a:prstGeom>
          <a:noFill/>
        </p:spPr>
        <p:txBody>
          <a:bodyPr wrap="non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HDL65011</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74" name="文本框 73"/>
          <p:cNvSpPr txBox="1"/>
          <p:nvPr/>
        </p:nvSpPr>
        <p:spPr>
          <a:xfrm>
            <a:off x="6517935" y="2380311"/>
            <a:ext cx="1757212" cy="584775"/>
          </a:xfrm>
          <a:prstGeom prst="rect">
            <a:avLst/>
          </a:prstGeom>
          <a:noFill/>
        </p:spPr>
        <p:txBody>
          <a:bodyPr wrap="non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RS232</a:t>
            </a:r>
            <a:r>
              <a:rPr lang="zh-CN" altLang="en-US" sz="1600" dirty="0">
                <a:latin typeface="Arial" panose="020B0604020202020204" pitchFamily="34" charset="0"/>
                <a:ea typeface="微软雅黑" panose="020B0503020204020204" pitchFamily="34" charset="-122"/>
                <a:cs typeface="Arial" panose="020B0604020202020204" pitchFamily="34" charset="0"/>
              </a:rPr>
              <a:t> </a:t>
            </a:r>
            <a:r>
              <a:rPr lang="en-US" altLang="zh-CN" sz="1600" dirty="0">
                <a:latin typeface="Arial" panose="020B0604020202020204" pitchFamily="34" charset="0"/>
                <a:ea typeface="微软雅黑" panose="020B0503020204020204" pitchFamily="34" charset="-122"/>
                <a:cs typeface="Arial" panose="020B0604020202020204" pitchFamily="34" charset="0"/>
              </a:rPr>
              <a:t>to</a:t>
            </a:r>
            <a:r>
              <a:rPr lang="zh-CN" altLang="en-US" sz="1600" dirty="0">
                <a:latin typeface="Arial" panose="020B0604020202020204" pitchFamily="34" charset="0"/>
                <a:ea typeface="微软雅黑" panose="020B0503020204020204" pitchFamily="34" charset="-122"/>
                <a:cs typeface="Arial" panose="020B0604020202020204" pitchFamily="34" charset="0"/>
              </a:rPr>
              <a:t> </a:t>
            </a:r>
            <a:r>
              <a:rPr lang="en-US" altLang="zh-CN" sz="1600" dirty="0">
                <a:latin typeface="Arial" panose="020B0604020202020204" pitchFamily="34" charset="0"/>
                <a:ea typeface="微软雅黑" panose="020B0503020204020204" pitchFamily="34" charset="-122"/>
                <a:cs typeface="Arial" panose="020B0604020202020204" pitchFamily="34" charset="0"/>
              </a:rPr>
              <a:t>TTL</a:t>
            </a: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r>
              <a:rPr lang="en-US" altLang="zh-CN" sz="1600" dirty="0">
                <a:latin typeface="Arial" panose="020B0604020202020204" pitchFamily="34" charset="0"/>
                <a:ea typeface="微软雅黑" panose="020B0503020204020204" pitchFamily="34" charset="-122"/>
                <a:cs typeface="Arial" panose="020B0604020202020204" pitchFamily="34" charset="0"/>
              </a:rPr>
              <a:t>conversion board</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36" name="连接符: 肘形 35"/>
          <p:cNvCxnSpPr>
            <a:endCxn id="34" idx="1"/>
          </p:cNvCxnSpPr>
          <p:nvPr/>
        </p:nvCxnSpPr>
        <p:spPr>
          <a:xfrm>
            <a:off x="3873096" y="2323857"/>
            <a:ext cx="2786171" cy="267629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连接符: 肘形 29"/>
          <p:cNvCxnSpPr>
            <a:endCxn id="34" idx="1"/>
          </p:cNvCxnSpPr>
          <p:nvPr/>
        </p:nvCxnSpPr>
        <p:spPr>
          <a:xfrm rot="5400000" flipH="1" flipV="1">
            <a:off x="5976172" y="5433660"/>
            <a:ext cx="1116600" cy="24959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600849" y="6116754"/>
            <a:ext cx="1101584"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rPr>
              <a:t>5V    </a:t>
            </a:r>
            <a:r>
              <a:rPr lang="en-US" altLang="zh-CN" sz="1600" b="1" dirty="0"/>
              <a:t>GND</a:t>
            </a:r>
            <a:endParaRPr lang="zh-CN" altLang="en-US" sz="1600" b="1" dirty="0"/>
          </a:p>
        </p:txBody>
      </p:sp>
      <p:cxnSp>
        <p:nvCxnSpPr>
          <p:cNvPr id="32" name="连接符: 肘形 31"/>
          <p:cNvCxnSpPr/>
          <p:nvPr/>
        </p:nvCxnSpPr>
        <p:spPr>
          <a:xfrm rot="5400000" flipH="1" flipV="1">
            <a:off x="4859823" y="4275922"/>
            <a:ext cx="2774535" cy="907132"/>
          </a:xfrm>
          <a:prstGeom prst="bentConnector3">
            <a:avLst>
              <a:gd name="adj1" fmla="val 10023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6659267" y="4880758"/>
            <a:ext cx="632476" cy="2387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1208861" y="2102553"/>
            <a:ext cx="3185123" cy="4250508"/>
            <a:chOff x="2347153" y="2095129"/>
            <a:chExt cx="3185123" cy="4250508"/>
          </a:xfrm>
        </p:grpSpPr>
        <p:pic>
          <p:nvPicPr>
            <p:cNvPr id="17" name="图片 16"/>
            <p:cNvPicPr>
              <a:picLocks noChangeAspect="1"/>
            </p:cNvPicPr>
            <p:nvPr/>
          </p:nvPicPr>
          <p:blipFill rotWithShape="1">
            <a:blip r:embed="rId4">
              <a:extLst>
                <a:ext uri="{28A0092B-C50C-407E-A947-70E740481C1C}">
                  <a14:useLocalDpi xmlns:a14="http://schemas.microsoft.com/office/drawing/2010/main" val="0"/>
                </a:ext>
              </a:extLst>
            </a:blip>
            <a:srcRect l="45210" t="14311" r="36217" b="613"/>
            <a:stretch>
              <a:fillRect/>
            </a:stretch>
          </p:blipFill>
          <p:spPr>
            <a:xfrm rot="10800000">
              <a:off x="3906676" y="2095129"/>
              <a:ext cx="1625600" cy="3961715"/>
            </a:xfrm>
            <a:prstGeom prst="rect">
              <a:avLst/>
            </a:prstGeom>
          </p:spPr>
        </p:pic>
        <p:sp>
          <p:nvSpPr>
            <p:cNvPr id="18" name="文本框 17"/>
            <p:cNvSpPr txBox="1"/>
            <p:nvPr/>
          </p:nvSpPr>
          <p:spPr>
            <a:xfrm>
              <a:off x="2347153" y="5514640"/>
              <a:ext cx="679671" cy="830997"/>
            </a:xfrm>
            <a:prstGeom prst="rect">
              <a:avLst/>
            </a:prstGeom>
            <a:noFill/>
            <a:ln w="28575">
              <a:solidFill>
                <a:srgbClr val="7030A0"/>
              </a:solidFill>
              <a:prstDash val="solid"/>
            </a:ln>
          </p:spPr>
          <p:txBody>
            <a:bodyPr wrap="square" rtlCol="0">
              <a:spAutoFit/>
            </a:bodyPr>
            <a:lstStyle/>
            <a:p>
              <a:r>
                <a:rPr lang="en-US" altLang="zh-CN" sz="1600" b="1" dirty="0">
                  <a:solidFill>
                    <a:srgbClr val="FF0000"/>
                  </a:solidFill>
                  <a:latin typeface="Arial" panose="020B0604020202020204" pitchFamily="34" charset="0"/>
                  <a:cs typeface="Arial" panose="020B0604020202020204" pitchFamily="34" charset="0"/>
                </a:rPr>
                <a:t>+5V    </a:t>
              </a:r>
              <a:endParaRPr lang="en-US" altLang="zh-CN" sz="1600" b="1" dirty="0">
                <a:solidFill>
                  <a:srgbClr val="FF0000"/>
                </a:solidFill>
                <a:latin typeface="Arial" panose="020B0604020202020204" pitchFamily="34" charset="0"/>
                <a:cs typeface="Arial" panose="020B0604020202020204" pitchFamily="34" charset="0"/>
              </a:endParaRPr>
            </a:p>
            <a:p>
              <a:endParaRPr lang="en-US" altLang="zh-CN" sz="1600" b="1" dirty="0">
                <a:solidFill>
                  <a:srgbClr val="FF0000"/>
                </a:solidFill>
                <a:latin typeface="Arial" panose="020B0604020202020204" pitchFamily="34" charset="0"/>
                <a:cs typeface="Arial" panose="020B0604020202020204" pitchFamily="34" charset="0"/>
              </a:endParaRPr>
            </a:p>
            <a:p>
              <a:r>
                <a:rPr lang="en-US" altLang="zh-CN" sz="1600" b="1" dirty="0">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cxnSp>
          <p:nvCxnSpPr>
            <p:cNvPr id="19" name="连接符: 肘形 18"/>
            <p:cNvCxnSpPr>
              <a:stCxn id="24" idx="3"/>
              <a:endCxn id="22" idx="1"/>
            </p:cNvCxnSpPr>
            <p:nvPr/>
          </p:nvCxnSpPr>
          <p:spPr>
            <a:xfrm flipV="1">
              <a:off x="3015143" y="5553445"/>
              <a:ext cx="912696" cy="622915"/>
            </a:xfrm>
            <a:prstGeom prst="bentConnector3">
              <a:avLst>
                <a:gd name="adj1" fmla="val 6531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584566" y="5538187"/>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1" name="矩形 20"/>
            <p:cNvSpPr/>
            <p:nvPr/>
          </p:nvSpPr>
          <p:spPr>
            <a:xfrm>
              <a:off x="3938036" y="5253963"/>
              <a:ext cx="383523" cy="242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矩形 21"/>
            <p:cNvSpPr/>
            <p:nvPr/>
          </p:nvSpPr>
          <p:spPr>
            <a:xfrm>
              <a:off x="3927839" y="5444828"/>
              <a:ext cx="457786" cy="2172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23" name="连接符: 肘形 22"/>
            <p:cNvCxnSpPr>
              <a:stCxn id="20" idx="3"/>
              <a:endCxn id="21" idx="1"/>
            </p:cNvCxnSpPr>
            <p:nvPr/>
          </p:nvCxnSpPr>
          <p:spPr>
            <a:xfrm flipV="1">
              <a:off x="3026825" y="5375281"/>
              <a:ext cx="911211" cy="332183"/>
            </a:xfrm>
            <a:prstGeom prst="bentConnector3">
              <a:avLst>
                <a:gd name="adj1" fmla="val 3146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572884" y="6007083"/>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589295" y="2253681"/>
            <a:ext cx="3185123" cy="4250508"/>
            <a:chOff x="2347153" y="2095129"/>
            <a:chExt cx="3185123" cy="4250508"/>
          </a:xfrm>
        </p:grpSpPr>
        <p:pic>
          <p:nvPicPr>
            <p:cNvPr id="31" name="图片 30"/>
            <p:cNvPicPr>
              <a:picLocks noChangeAspect="1"/>
            </p:cNvPicPr>
            <p:nvPr/>
          </p:nvPicPr>
          <p:blipFill rotWithShape="1">
            <a:blip r:embed="rId1">
              <a:extLst>
                <a:ext uri="{28A0092B-C50C-407E-A947-70E740481C1C}">
                  <a14:useLocalDpi xmlns:a14="http://schemas.microsoft.com/office/drawing/2010/main" val="0"/>
                </a:ext>
              </a:extLst>
            </a:blip>
            <a:srcRect l="45210" t="14311" r="36217" b="613"/>
            <a:stretch>
              <a:fillRect/>
            </a:stretch>
          </p:blipFill>
          <p:spPr>
            <a:xfrm rot="10800000">
              <a:off x="3906676" y="2095129"/>
              <a:ext cx="1625600" cy="3961715"/>
            </a:xfrm>
            <a:prstGeom prst="rect">
              <a:avLst/>
            </a:prstGeom>
          </p:spPr>
        </p:pic>
        <p:sp>
          <p:nvSpPr>
            <p:cNvPr id="33" name="文本框 32"/>
            <p:cNvSpPr txBox="1"/>
            <p:nvPr/>
          </p:nvSpPr>
          <p:spPr>
            <a:xfrm>
              <a:off x="2347153" y="5514640"/>
              <a:ext cx="679671" cy="830997"/>
            </a:xfrm>
            <a:prstGeom prst="rect">
              <a:avLst/>
            </a:prstGeom>
            <a:noFill/>
            <a:ln w="28575">
              <a:solidFill>
                <a:srgbClr val="7030A0"/>
              </a:solidFill>
              <a:prstDash val="solid"/>
            </a:ln>
          </p:spPr>
          <p:txBody>
            <a:bodyPr wrap="square" rtlCol="0">
              <a:spAutoFit/>
            </a:bodyPr>
            <a:lstStyle/>
            <a:p>
              <a:r>
                <a:rPr lang="en-US" altLang="zh-CN" sz="1600" b="1" dirty="0">
                  <a:solidFill>
                    <a:srgbClr val="FF0000"/>
                  </a:solidFill>
                  <a:latin typeface="Arial" panose="020B0604020202020204" pitchFamily="34" charset="0"/>
                  <a:cs typeface="Arial" panose="020B0604020202020204" pitchFamily="34" charset="0"/>
                </a:rPr>
                <a:t>+5V    </a:t>
              </a:r>
              <a:endParaRPr lang="en-US" altLang="zh-CN" sz="1600" b="1" dirty="0">
                <a:solidFill>
                  <a:srgbClr val="FF0000"/>
                </a:solidFill>
                <a:latin typeface="Arial" panose="020B0604020202020204" pitchFamily="34" charset="0"/>
                <a:cs typeface="Arial" panose="020B0604020202020204" pitchFamily="34" charset="0"/>
              </a:endParaRPr>
            </a:p>
            <a:p>
              <a:endParaRPr lang="en-US" altLang="zh-CN" sz="1600" b="1" dirty="0">
                <a:solidFill>
                  <a:srgbClr val="FF0000"/>
                </a:solidFill>
                <a:latin typeface="Arial" panose="020B0604020202020204" pitchFamily="34" charset="0"/>
                <a:cs typeface="Arial" panose="020B0604020202020204" pitchFamily="34" charset="0"/>
              </a:endParaRPr>
            </a:p>
            <a:p>
              <a:r>
                <a:rPr lang="en-US" altLang="zh-CN" sz="1600" b="1" dirty="0">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cxnSp>
          <p:nvCxnSpPr>
            <p:cNvPr id="35" name="连接符: 肘形 34"/>
            <p:cNvCxnSpPr>
              <a:stCxn id="45" idx="3"/>
              <a:endCxn id="43" idx="1"/>
            </p:cNvCxnSpPr>
            <p:nvPr/>
          </p:nvCxnSpPr>
          <p:spPr>
            <a:xfrm flipV="1">
              <a:off x="3015143" y="5553445"/>
              <a:ext cx="912696" cy="622915"/>
            </a:xfrm>
            <a:prstGeom prst="bentConnector3">
              <a:avLst>
                <a:gd name="adj1" fmla="val 6531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2584566" y="5538187"/>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9" name="矩形 38"/>
            <p:cNvSpPr/>
            <p:nvPr/>
          </p:nvSpPr>
          <p:spPr>
            <a:xfrm>
              <a:off x="3938036" y="5253963"/>
              <a:ext cx="383523" cy="242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3" name="矩形 42"/>
            <p:cNvSpPr/>
            <p:nvPr/>
          </p:nvSpPr>
          <p:spPr>
            <a:xfrm>
              <a:off x="3927839" y="5444828"/>
              <a:ext cx="457786" cy="2172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44" name="连接符: 肘形 43"/>
            <p:cNvCxnSpPr>
              <a:stCxn id="36" idx="3"/>
              <a:endCxn id="39" idx="1"/>
            </p:cNvCxnSpPr>
            <p:nvPr/>
          </p:nvCxnSpPr>
          <p:spPr>
            <a:xfrm flipV="1">
              <a:off x="3026825" y="5375281"/>
              <a:ext cx="911211" cy="332183"/>
            </a:xfrm>
            <a:prstGeom prst="bentConnector3">
              <a:avLst>
                <a:gd name="adj1" fmla="val 3146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572884" y="6007083"/>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
        <p:nvSpPr>
          <p:cNvPr id="2" name="标题 1"/>
          <p:cNvSpPr>
            <a:spLocks noGrp="1"/>
          </p:cNvSpPr>
          <p:nvPr>
            <p:ph type="title"/>
          </p:nvPr>
        </p:nvSpPr>
        <p:spPr/>
        <p:txBody>
          <a:bodyPr>
            <a:normAutofit/>
          </a:bodyPr>
          <a:lstStyle/>
          <a:p>
            <a:r>
              <a:rPr lang="en-US" altLang="zh-CN" sz="3200" b="1" dirty="0">
                <a:latin typeface="微软雅黑" panose="020B0503020204020204" pitchFamily="34" charset="-122"/>
                <a:ea typeface="微软雅黑" panose="020B0503020204020204" pitchFamily="34" charset="-122"/>
              </a:rPr>
              <a:t>4. Wiring 8pin&amp;3.81mm pitch connector</a:t>
            </a:r>
            <a:endParaRPr lang="zh-CN" altLang="en-US" sz="32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38201" y="1594770"/>
            <a:ext cx="10782300" cy="584775"/>
          </a:xfrm>
          <a:prstGeom prst="rect">
            <a:avLst/>
          </a:prstGeom>
          <a:noFill/>
        </p:spPr>
        <p:txBody>
          <a:bodyPr wrap="squar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This kind of displays will use RS232 level, so we must use a conversion board. For your convenience to wiring, you can take off the socket of HDL65011. </a:t>
            </a: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p:cNvSpPr txBox="1"/>
          <p:nvPr/>
        </p:nvSpPr>
        <p:spPr>
          <a:xfrm>
            <a:off x="8333923" y="5347850"/>
            <a:ext cx="1563248"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12V</a:t>
            </a:r>
            <a:r>
              <a:rPr lang="zh-CN" altLang="en-US" sz="1600" b="1" dirty="0">
                <a:solidFill>
                  <a:srgbClr val="FF0000"/>
                </a:solidFill>
                <a:latin typeface="Arial" panose="020B0604020202020204" pitchFamily="34" charset="0"/>
                <a:cs typeface="Arial" panose="020B0604020202020204" pitchFamily="34" charset="0"/>
              </a:rPr>
              <a:t> </a:t>
            </a:r>
            <a:r>
              <a:rPr lang="en-US" altLang="zh-CN" sz="1600" b="1" dirty="0">
                <a:solidFill>
                  <a:srgbClr val="FF0000"/>
                </a:solidFill>
                <a:latin typeface="Arial" panose="020B0604020202020204" pitchFamily="34" charset="0"/>
                <a:cs typeface="Arial" panose="020B0604020202020204" pitchFamily="34" charset="0"/>
              </a:rPr>
              <a:t>DC power</a:t>
            </a:r>
            <a:endParaRPr lang="zh-CN" altLang="en-US" sz="1600" b="1" dirty="0">
              <a:latin typeface="Arial" panose="020B0604020202020204" pitchFamily="34" charset="0"/>
              <a:cs typeface="Arial" panose="020B0604020202020204" pitchFamily="34" charset="0"/>
            </a:endParaRPr>
          </a:p>
        </p:txBody>
      </p:sp>
      <p:pic>
        <p:nvPicPr>
          <p:cNvPr id="50" name="图片 49"/>
          <p:cNvPicPr>
            <a:picLocks noChangeAspect="1"/>
          </p:cNvPicPr>
          <p:nvPr/>
        </p:nvPicPr>
        <p:blipFill>
          <a:blip r:embed="rId2"/>
          <a:stretch>
            <a:fillRect/>
          </a:stretch>
        </p:blipFill>
        <p:spPr>
          <a:xfrm>
            <a:off x="8333923" y="3432792"/>
            <a:ext cx="1088043" cy="1211685"/>
          </a:xfrm>
          <a:prstGeom prst="rect">
            <a:avLst/>
          </a:prstGeom>
        </p:spPr>
      </p:pic>
      <p:cxnSp>
        <p:nvCxnSpPr>
          <p:cNvPr id="53" name="连接符: 肘形 52"/>
          <p:cNvCxnSpPr/>
          <p:nvPr/>
        </p:nvCxnSpPr>
        <p:spPr>
          <a:xfrm flipV="1">
            <a:off x="7819920" y="3671873"/>
            <a:ext cx="706862" cy="573720"/>
          </a:xfrm>
          <a:prstGeom prst="bentConnector3">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连接符: 肘形 54"/>
          <p:cNvCxnSpPr>
            <a:stCxn id="14" idx="0"/>
          </p:cNvCxnSpPr>
          <p:nvPr/>
        </p:nvCxnSpPr>
        <p:spPr>
          <a:xfrm rot="16200000" flipV="1">
            <a:off x="8397419" y="4629722"/>
            <a:ext cx="906271" cy="529986"/>
          </a:xfrm>
          <a:prstGeom prst="bentConnector3">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8" name="文本框 67"/>
          <p:cNvSpPr txBox="1"/>
          <p:nvPr/>
        </p:nvSpPr>
        <p:spPr>
          <a:xfrm>
            <a:off x="8312129" y="3029778"/>
            <a:ext cx="1147237" cy="338554"/>
          </a:xfrm>
          <a:prstGeom prst="rect">
            <a:avLst/>
          </a:prstGeom>
          <a:noFill/>
        </p:spPr>
        <p:txBody>
          <a:bodyPr wrap="non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HDL65011</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74" name="文本框 73"/>
          <p:cNvSpPr txBox="1"/>
          <p:nvPr/>
        </p:nvSpPr>
        <p:spPr>
          <a:xfrm>
            <a:off x="6561329" y="2456463"/>
            <a:ext cx="1757212" cy="584775"/>
          </a:xfrm>
          <a:prstGeom prst="rect">
            <a:avLst/>
          </a:prstGeom>
          <a:noFill/>
        </p:spPr>
        <p:txBody>
          <a:bodyPr wrap="non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RS232</a:t>
            </a:r>
            <a:r>
              <a:rPr lang="zh-CN" altLang="en-US" sz="1600" dirty="0">
                <a:latin typeface="Arial" panose="020B0604020202020204" pitchFamily="34" charset="0"/>
                <a:ea typeface="微软雅黑" panose="020B0503020204020204" pitchFamily="34" charset="-122"/>
                <a:cs typeface="Arial" panose="020B0604020202020204" pitchFamily="34" charset="0"/>
              </a:rPr>
              <a:t> </a:t>
            </a:r>
            <a:r>
              <a:rPr lang="en-US" altLang="zh-CN" sz="1600" dirty="0">
                <a:latin typeface="Arial" panose="020B0604020202020204" pitchFamily="34" charset="0"/>
                <a:ea typeface="微软雅黑" panose="020B0503020204020204" pitchFamily="34" charset="-122"/>
                <a:cs typeface="Arial" panose="020B0604020202020204" pitchFamily="34" charset="0"/>
              </a:rPr>
              <a:t>to TTL</a:t>
            </a: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r>
              <a:rPr lang="en-US" altLang="zh-CN" sz="1600" dirty="0">
                <a:latin typeface="Arial" panose="020B0604020202020204" pitchFamily="34" charset="0"/>
                <a:ea typeface="微软雅黑" panose="020B0503020204020204" pitchFamily="34" charset="-122"/>
                <a:cs typeface="Arial" panose="020B0604020202020204" pitchFamily="34" charset="0"/>
              </a:rPr>
              <a:t>conversion board</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pic>
        <p:nvPicPr>
          <p:cNvPr id="5" name="图片 4"/>
          <p:cNvPicPr>
            <a:picLocks noChangeAspect="1"/>
          </p:cNvPicPr>
          <p:nvPr/>
        </p:nvPicPr>
        <p:blipFill>
          <a:blip r:embed="rId3"/>
          <a:stretch>
            <a:fillRect/>
          </a:stretch>
        </p:blipFill>
        <p:spPr>
          <a:xfrm>
            <a:off x="10805492" y="3174756"/>
            <a:ext cx="1121561" cy="1567954"/>
          </a:xfrm>
          <a:prstGeom prst="rect">
            <a:avLst/>
          </a:prstGeom>
        </p:spPr>
      </p:pic>
      <p:cxnSp>
        <p:nvCxnSpPr>
          <p:cNvPr id="9" name="直接连接符 8"/>
          <p:cNvCxnSpPr>
            <a:stCxn id="50" idx="3"/>
          </p:cNvCxnSpPr>
          <p:nvPr/>
        </p:nvCxnSpPr>
        <p:spPr>
          <a:xfrm flipV="1">
            <a:off x="9421966" y="4038634"/>
            <a:ext cx="171264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0" idx="3"/>
          </p:cNvCxnSpPr>
          <p:nvPr/>
        </p:nvCxnSpPr>
        <p:spPr>
          <a:xfrm>
            <a:off x="9421966" y="4038635"/>
            <a:ext cx="1712642" cy="15867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50" idx="3"/>
          </p:cNvCxnSpPr>
          <p:nvPr/>
        </p:nvCxnSpPr>
        <p:spPr>
          <a:xfrm>
            <a:off x="9421966" y="4038635"/>
            <a:ext cx="1712642" cy="30384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9412110" y="4378935"/>
            <a:ext cx="1722498" cy="4510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9412110" y="4441579"/>
            <a:ext cx="1722498" cy="47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9966530" y="4900144"/>
            <a:ext cx="1939955" cy="1200329"/>
          </a:xfrm>
          <a:prstGeom prst="rect">
            <a:avLst/>
          </a:prstGeom>
          <a:noFill/>
        </p:spPr>
        <p:txBody>
          <a:bodyPr wrap="none" rtlCol="0">
            <a:spAutoFit/>
          </a:bodyPr>
          <a:lstStyle/>
          <a:p>
            <a:r>
              <a:rPr lang="en-US" altLang="zh-CN" sz="1200" dirty="0">
                <a:highlight>
                  <a:srgbClr val="FFFF00"/>
                </a:highlight>
                <a:latin typeface="Arial" panose="020B0604020202020204" pitchFamily="34" charset="0"/>
                <a:ea typeface="微软雅黑" panose="020B0503020204020204" pitchFamily="34" charset="-122"/>
                <a:cs typeface="Arial" panose="020B0604020202020204" pitchFamily="34" charset="0"/>
              </a:rPr>
              <a:t>Color for linear sequence:</a:t>
            </a:r>
            <a:endParaRPr lang="en-US" altLang="zh-CN" sz="1200" dirty="0">
              <a:highlight>
                <a:srgbClr val="FFFF00"/>
              </a:highlight>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blue=2 </a:t>
            </a:r>
            <a:endParaRPr lang="en-US" altLang="zh-CN" sz="12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orange=3 </a:t>
            </a:r>
            <a:endParaRPr lang="en-US" altLang="zh-CN" sz="12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solidFill>
                  <a:schemeClr val="accent3"/>
                </a:solidFill>
                <a:latin typeface="Arial" panose="020B0604020202020204" pitchFamily="34" charset="0"/>
                <a:ea typeface="微软雅黑" panose="020B0503020204020204" pitchFamily="34" charset="-122"/>
                <a:cs typeface="Arial" panose="020B0604020202020204" pitchFamily="34" charset="0"/>
              </a:rPr>
              <a:t>grey=5 </a:t>
            </a:r>
            <a:endParaRPr lang="en-US" altLang="zh-CN" sz="1200" b="1" dirty="0">
              <a:solidFill>
                <a:schemeClr val="accent3"/>
              </a:solidFill>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latin typeface="Arial" panose="020B0604020202020204" pitchFamily="34" charset="0"/>
                <a:ea typeface="微软雅黑" panose="020B0503020204020204" pitchFamily="34" charset="-122"/>
                <a:cs typeface="Arial" panose="020B0604020202020204" pitchFamily="34" charset="0"/>
              </a:rPr>
              <a:t>black=GND </a:t>
            </a:r>
            <a:endParaRPr lang="en-US" altLang="zh-CN" sz="1200" b="1" dirty="0">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solidFill>
                  <a:srgbClr val="FF0000"/>
                </a:solidFill>
                <a:latin typeface="Arial" panose="020B0604020202020204" pitchFamily="34" charset="0"/>
                <a:ea typeface="微软雅黑" panose="020B0503020204020204" pitchFamily="34" charset="-122"/>
                <a:cs typeface="Arial" panose="020B0604020202020204" pitchFamily="34" charset="0"/>
              </a:rPr>
              <a:t>red=VCC</a:t>
            </a:r>
            <a:endParaRPr lang="zh-CN" altLang="en-US" sz="1200" b="1"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箭头: 右 37"/>
          <p:cNvSpPr/>
          <p:nvPr/>
        </p:nvSpPr>
        <p:spPr>
          <a:xfrm rot="16200000">
            <a:off x="10196718" y="4520758"/>
            <a:ext cx="351232" cy="43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41" name="连接符: 肘形 40"/>
          <p:cNvCxnSpPr/>
          <p:nvPr/>
        </p:nvCxnSpPr>
        <p:spPr>
          <a:xfrm flipV="1">
            <a:off x="4783228" y="3899965"/>
            <a:ext cx="1917428" cy="744512"/>
          </a:xfrm>
          <a:prstGeom prst="bentConnector3">
            <a:avLst>
              <a:gd name="adj1" fmla="val 3877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连接符: 肘形 41"/>
          <p:cNvCxnSpPr/>
          <p:nvPr/>
        </p:nvCxnSpPr>
        <p:spPr>
          <a:xfrm flipV="1">
            <a:off x="4783228" y="4444629"/>
            <a:ext cx="1917428" cy="396312"/>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p:cNvCxnSpPr>
            <a:stCxn id="25" idx="3"/>
            <a:endCxn id="22" idx="1"/>
          </p:cNvCxnSpPr>
          <p:nvPr/>
        </p:nvCxnSpPr>
        <p:spPr>
          <a:xfrm>
            <a:off x="4743700" y="2448306"/>
            <a:ext cx="1915567" cy="2551849"/>
          </a:xfrm>
          <a:prstGeom prst="bentConnector3">
            <a:avLst>
              <a:gd name="adj1" fmla="val 8739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973252" y="2840771"/>
            <a:ext cx="1445780" cy="1017262"/>
            <a:chOff x="335653" y="5021656"/>
            <a:chExt cx="1445780" cy="1017262"/>
          </a:xfrm>
        </p:grpSpPr>
        <p:grpSp>
          <p:nvGrpSpPr>
            <p:cNvPr id="58" name="组合 57"/>
            <p:cNvGrpSpPr/>
            <p:nvPr/>
          </p:nvGrpSpPr>
          <p:grpSpPr>
            <a:xfrm rot="5400000">
              <a:off x="707446" y="4757014"/>
              <a:ext cx="693480" cy="1222763"/>
              <a:chOff x="427870" y="4390408"/>
              <a:chExt cx="693480" cy="1222763"/>
            </a:xfrm>
          </p:grpSpPr>
          <p:pic>
            <p:nvPicPr>
              <p:cNvPr id="30" name="图片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870" y="4401486"/>
                <a:ext cx="693480" cy="1211685"/>
              </a:xfrm>
              <a:prstGeom prst="rect">
                <a:avLst/>
              </a:prstGeom>
            </p:spPr>
          </p:pic>
          <p:sp>
            <p:nvSpPr>
              <p:cNvPr id="3" name="矩形 2"/>
              <p:cNvSpPr/>
              <p:nvPr/>
            </p:nvSpPr>
            <p:spPr>
              <a:xfrm>
                <a:off x="427870" y="4390408"/>
                <a:ext cx="693480" cy="1211685"/>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sp>
          <p:nvSpPr>
            <p:cNvPr id="75" name="文本框 74"/>
            <p:cNvSpPr txBox="1"/>
            <p:nvPr/>
          </p:nvSpPr>
          <p:spPr>
            <a:xfrm>
              <a:off x="335653" y="5761919"/>
              <a:ext cx="1445780" cy="276999"/>
            </a:xfrm>
            <a:prstGeom prst="rect">
              <a:avLst/>
            </a:prstGeom>
            <a:noFill/>
          </p:spPr>
          <p:txBody>
            <a:bodyPr wrap="none" rtlCol="0">
              <a:spAutoFit/>
            </a:bodyPr>
            <a:lstStyle/>
            <a:p>
              <a:r>
                <a:rPr lang="en-US" altLang="zh-CN" sz="1200" b="1" dirty="0">
                  <a:highlight>
                    <a:srgbClr val="00FF00"/>
                  </a:highlight>
                  <a:latin typeface="Arial" panose="020B0604020202020204" pitchFamily="34" charset="0"/>
                  <a:ea typeface="微软雅黑" panose="020B0503020204020204" pitchFamily="34" charset="-122"/>
                  <a:cs typeface="Arial" panose="020B0604020202020204" pitchFamily="34" charset="0"/>
                </a:rPr>
                <a:t>HDL65011 socket</a:t>
              </a:r>
              <a:endParaRPr lang="zh-CN" altLang="en-US" sz="1200" b="1" dirty="0">
                <a:highlight>
                  <a:srgbClr val="00FF00"/>
                </a:highlight>
                <a:latin typeface="Arial" panose="020B0604020202020204" pitchFamily="34" charset="0"/>
                <a:ea typeface="微软雅黑" panose="020B0503020204020204" pitchFamily="34" charset="-122"/>
                <a:cs typeface="Arial" panose="020B0604020202020204" pitchFamily="34" charset="0"/>
              </a:endParaRPr>
            </a:p>
          </p:txBody>
        </p:sp>
      </p:grpSp>
      <p:sp>
        <p:nvSpPr>
          <p:cNvPr id="21" name="矩形 20"/>
          <p:cNvSpPr/>
          <p:nvPr/>
        </p:nvSpPr>
        <p:spPr>
          <a:xfrm>
            <a:off x="6698872" y="4894714"/>
            <a:ext cx="719696" cy="237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5" name="矩形 24"/>
          <p:cNvSpPr/>
          <p:nvPr/>
        </p:nvSpPr>
        <p:spPr>
          <a:xfrm>
            <a:off x="4353575" y="2347197"/>
            <a:ext cx="390125" cy="2022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17" name="矩形 16"/>
          <p:cNvSpPr/>
          <p:nvPr/>
        </p:nvSpPr>
        <p:spPr>
          <a:xfrm>
            <a:off x="6606988" y="3038502"/>
            <a:ext cx="1237666" cy="223348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5V</a:t>
            </a:r>
            <a:endParaRPr lang="en-US" altLang="zh-CN" b="1" dirty="0"/>
          </a:p>
          <a:p>
            <a:endParaRPr lang="en-US" altLang="zh-CN" b="1" dirty="0"/>
          </a:p>
          <a:p>
            <a:r>
              <a:rPr lang="en-US" altLang="zh-CN" b="1" dirty="0"/>
              <a:t>TX</a:t>
            </a:r>
            <a:endParaRPr lang="en-US" altLang="zh-CN" b="1" dirty="0"/>
          </a:p>
          <a:p>
            <a:r>
              <a:rPr lang="en-US" altLang="zh-CN" b="1" dirty="0"/>
              <a:t>         DB9</a:t>
            </a:r>
            <a:endParaRPr lang="en-US" altLang="zh-CN" b="1" dirty="0"/>
          </a:p>
          <a:p>
            <a:r>
              <a:rPr lang="en-US" altLang="zh-CN" b="1" dirty="0"/>
              <a:t>RX</a:t>
            </a:r>
            <a:endParaRPr lang="en-US" altLang="zh-CN" b="1" dirty="0"/>
          </a:p>
          <a:p>
            <a:endParaRPr lang="en-US" altLang="zh-CN" b="1" dirty="0"/>
          </a:p>
          <a:p>
            <a:r>
              <a:rPr lang="en-US" altLang="zh-CN" b="1" dirty="0"/>
              <a:t>GND</a:t>
            </a:r>
            <a:endParaRPr lang="zh-CN" altLang="en-US" b="1" dirty="0"/>
          </a:p>
        </p:txBody>
      </p:sp>
      <p:cxnSp>
        <p:nvCxnSpPr>
          <p:cNvPr id="18" name="连接符: 肘形 17"/>
          <p:cNvCxnSpPr/>
          <p:nvPr/>
        </p:nvCxnSpPr>
        <p:spPr>
          <a:xfrm rot="5400000" flipH="1" flipV="1">
            <a:off x="5976172" y="5433660"/>
            <a:ext cx="1116600" cy="24959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600849" y="6116754"/>
            <a:ext cx="1101584"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rPr>
              <a:t>5V    </a:t>
            </a:r>
            <a:r>
              <a:rPr lang="en-US" altLang="zh-CN" sz="1600" b="1" dirty="0"/>
              <a:t>GND</a:t>
            </a:r>
            <a:endParaRPr lang="zh-CN" altLang="en-US" sz="1600" b="1" dirty="0"/>
          </a:p>
        </p:txBody>
      </p:sp>
      <p:cxnSp>
        <p:nvCxnSpPr>
          <p:cNvPr id="20" name="连接符: 肘形 19"/>
          <p:cNvCxnSpPr/>
          <p:nvPr/>
        </p:nvCxnSpPr>
        <p:spPr>
          <a:xfrm rot="5400000" flipH="1" flipV="1">
            <a:off x="4859823" y="4275922"/>
            <a:ext cx="2774535" cy="907132"/>
          </a:xfrm>
          <a:prstGeom prst="bentConnector3">
            <a:avLst>
              <a:gd name="adj1" fmla="val 10023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6659267" y="4880758"/>
            <a:ext cx="632476" cy="238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623877" y="2298784"/>
            <a:ext cx="3185123" cy="4250508"/>
            <a:chOff x="2347153" y="2095129"/>
            <a:chExt cx="3185123" cy="4250508"/>
          </a:xfrm>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45210" t="14311" r="36217" b="613"/>
            <a:stretch>
              <a:fillRect/>
            </a:stretch>
          </p:blipFill>
          <p:spPr>
            <a:xfrm rot="10800000">
              <a:off x="3906676" y="2095129"/>
              <a:ext cx="1625600" cy="3961715"/>
            </a:xfrm>
            <a:prstGeom prst="rect">
              <a:avLst/>
            </a:prstGeom>
          </p:spPr>
        </p:pic>
        <p:sp>
          <p:nvSpPr>
            <p:cNvPr id="15" name="文本框 14"/>
            <p:cNvSpPr txBox="1"/>
            <p:nvPr/>
          </p:nvSpPr>
          <p:spPr>
            <a:xfrm>
              <a:off x="2347153" y="5514640"/>
              <a:ext cx="679671" cy="830997"/>
            </a:xfrm>
            <a:prstGeom prst="rect">
              <a:avLst/>
            </a:prstGeom>
            <a:noFill/>
            <a:ln w="28575">
              <a:solidFill>
                <a:srgbClr val="7030A0"/>
              </a:solidFill>
              <a:prstDash val="solid"/>
            </a:ln>
          </p:spPr>
          <p:txBody>
            <a:bodyPr wrap="square" rtlCol="0">
              <a:spAutoFit/>
            </a:bodyPr>
            <a:lstStyle/>
            <a:p>
              <a:r>
                <a:rPr lang="en-US" altLang="zh-CN" sz="1600" b="1" dirty="0">
                  <a:solidFill>
                    <a:srgbClr val="FF0000"/>
                  </a:solidFill>
                  <a:latin typeface="Arial" panose="020B0604020202020204" pitchFamily="34" charset="0"/>
                  <a:cs typeface="Arial" panose="020B0604020202020204" pitchFamily="34" charset="0"/>
                </a:rPr>
                <a:t>+5V    </a:t>
              </a:r>
              <a:endParaRPr lang="en-US" altLang="zh-CN" sz="1600" b="1" dirty="0">
                <a:solidFill>
                  <a:srgbClr val="FF0000"/>
                </a:solidFill>
                <a:latin typeface="Arial" panose="020B0604020202020204" pitchFamily="34" charset="0"/>
                <a:cs typeface="Arial" panose="020B0604020202020204" pitchFamily="34" charset="0"/>
              </a:endParaRPr>
            </a:p>
            <a:p>
              <a:endParaRPr lang="en-US" altLang="zh-CN" sz="1600" b="1" dirty="0">
                <a:solidFill>
                  <a:srgbClr val="FF0000"/>
                </a:solidFill>
                <a:latin typeface="Arial" panose="020B0604020202020204" pitchFamily="34" charset="0"/>
                <a:cs typeface="Arial" panose="020B0604020202020204" pitchFamily="34" charset="0"/>
              </a:endParaRPr>
            </a:p>
            <a:p>
              <a:r>
                <a:rPr lang="en-US" altLang="zh-CN" sz="1600" b="1" dirty="0">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cxnSp>
          <p:nvCxnSpPr>
            <p:cNvPr id="16" name="连接符: 肘形 15"/>
            <p:cNvCxnSpPr>
              <a:stCxn id="40" idx="3"/>
              <a:endCxn id="37" idx="1"/>
            </p:cNvCxnSpPr>
            <p:nvPr/>
          </p:nvCxnSpPr>
          <p:spPr>
            <a:xfrm flipV="1">
              <a:off x="3015143" y="5553445"/>
              <a:ext cx="912696" cy="622915"/>
            </a:xfrm>
            <a:prstGeom prst="bentConnector3">
              <a:avLst>
                <a:gd name="adj1" fmla="val 6531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2584566" y="5538187"/>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3" name="矩形 32"/>
            <p:cNvSpPr/>
            <p:nvPr/>
          </p:nvSpPr>
          <p:spPr>
            <a:xfrm>
              <a:off x="3938036" y="5253963"/>
              <a:ext cx="383523" cy="242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7" name="矩形 36"/>
            <p:cNvSpPr/>
            <p:nvPr/>
          </p:nvSpPr>
          <p:spPr>
            <a:xfrm>
              <a:off x="3927839" y="5444828"/>
              <a:ext cx="457786" cy="2172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39" name="连接符: 肘形 38"/>
            <p:cNvCxnSpPr>
              <a:stCxn id="18" idx="3"/>
              <a:endCxn id="33" idx="1"/>
            </p:cNvCxnSpPr>
            <p:nvPr/>
          </p:nvCxnSpPr>
          <p:spPr>
            <a:xfrm flipV="1">
              <a:off x="3026825" y="5375281"/>
              <a:ext cx="911211" cy="332183"/>
            </a:xfrm>
            <a:prstGeom prst="bentConnector3">
              <a:avLst>
                <a:gd name="adj1" fmla="val 3146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572884" y="6007083"/>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pic>
        <p:nvPicPr>
          <p:cNvPr id="17" name="图片 16"/>
          <p:cNvPicPr>
            <a:picLocks noChangeAspect="1"/>
          </p:cNvPicPr>
          <p:nvPr/>
        </p:nvPicPr>
        <p:blipFill>
          <a:blip r:embed="rId2"/>
          <a:stretch>
            <a:fillRect/>
          </a:stretch>
        </p:blipFill>
        <p:spPr>
          <a:xfrm>
            <a:off x="11151917" y="2848070"/>
            <a:ext cx="855989" cy="2094921"/>
          </a:xfrm>
          <a:prstGeom prst="rect">
            <a:avLst/>
          </a:prstGeom>
        </p:spPr>
      </p:pic>
      <p:sp>
        <p:nvSpPr>
          <p:cNvPr id="2" name="标题 1"/>
          <p:cNvSpPr>
            <a:spLocks noGrp="1"/>
          </p:cNvSpPr>
          <p:nvPr>
            <p:ph type="title"/>
          </p:nvPr>
        </p:nvSpPr>
        <p:spPr/>
        <p:txBody>
          <a:bodyPr>
            <a:normAutofit/>
          </a:bodyPr>
          <a:lstStyle/>
          <a:p>
            <a:r>
              <a:rPr lang="en-US" altLang="zh-CN" sz="3200" b="1" dirty="0">
                <a:latin typeface="微软雅黑" panose="020B0503020204020204" pitchFamily="34" charset="-122"/>
                <a:ea typeface="微软雅黑" panose="020B0503020204020204" pitchFamily="34" charset="-122"/>
              </a:rPr>
              <a:t>5. Wiring 6pin&amp;2.54mm pitch vertical socket</a:t>
            </a:r>
            <a:endParaRPr lang="zh-CN" altLang="en-US" sz="32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38200" y="1594770"/>
            <a:ext cx="10313717" cy="584775"/>
          </a:xfrm>
          <a:prstGeom prst="rect">
            <a:avLst/>
          </a:prstGeom>
          <a:noFill/>
        </p:spPr>
        <p:txBody>
          <a:bodyPr wrap="squar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 Non-TTL level display of vertical socket will need conversion board. This socket will use special plug to wiring. You can also take off the socket of HDL65011, use the wires to plug in.</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14" name="文本框 13"/>
          <p:cNvSpPr txBox="1"/>
          <p:nvPr/>
        </p:nvSpPr>
        <p:spPr>
          <a:xfrm>
            <a:off x="8114279" y="5455405"/>
            <a:ext cx="1734770"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5/12V DC power</a:t>
            </a:r>
            <a:endParaRPr lang="zh-CN" altLang="en-US" sz="1600" b="1" dirty="0">
              <a:latin typeface="Arial" panose="020B0604020202020204" pitchFamily="34" charset="0"/>
              <a:cs typeface="Arial" panose="020B0604020202020204" pitchFamily="34" charset="0"/>
            </a:endParaRPr>
          </a:p>
        </p:txBody>
      </p:sp>
      <p:pic>
        <p:nvPicPr>
          <p:cNvPr id="50" name="图片 49"/>
          <p:cNvPicPr>
            <a:picLocks noChangeAspect="1"/>
          </p:cNvPicPr>
          <p:nvPr/>
        </p:nvPicPr>
        <p:blipFill>
          <a:blip r:embed="rId3"/>
          <a:stretch>
            <a:fillRect/>
          </a:stretch>
        </p:blipFill>
        <p:spPr>
          <a:xfrm>
            <a:off x="8333923" y="3432792"/>
            <a:ext cx="1088043" cy="1211685"/>
          </a:xfrm>
          <a:prstGeom prst="rect">
            <a:avLst/>
          </a:prstGeom>
        </p:spPr>
      </p:pic>
      <p:cxnSp>
        <p:nvCxnSpPr>
          <p:cNvPr id="53" name="连接符: 肘形 52"/>
          <p:cNvCxnSpPr/>
          <p:nvPr/>
        </p:nvCxnSpPr>
        <p:spPr>
          <a:xfrm flipV="1">
            <a:off x="7819920" y="3671873"/>
            <a:ext cx="706862" cy="573720"/>
          </a:xfrm>
          <a:prstGeom prst="bentConnector3">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连接符: 肘形 54"/>
          <p:cNvCxnSpPr>
            <a:stCxn id="14" idx="0"/>
          </p:cNvCxnSpPr>
          <p:nvPr/>
        </p:nvCxnSpPr>
        <p:spPr>
          <a:xfrm rot="16200000" flipV="1">
            <a:off x="8317804" y="4791544"/>
            <a:ext cx="894955" cy="432767"/>
          </a:xfrm>
          <a:prstGeom prst="bentConnector3">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0" idx="3"/>
          </p:cNvCxnSpPr>
          <p:nvPr/>
        </p:nvCxnSpPr>
        <p:spPr>
          <a:xfrm>
            <a:off x="9421966" y="4038635"/>
            <a:ext cx="1985174" cy="307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50" idx="3"/>
          </p:cNvCxnSpPr>
          <p:nvPr/>
        </p:nvCxnSpPr>
        <p:spPr>
          <a:xfrm>
            <a:off x="9421966" y="4038635"/>
            <a:ext cx="1985174" cy="19412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50" idx="3"/>
          </p:cNvCxnSpPr>
          <p:nvPr/>
        </p:nvCxnSpPr>
        <p:spPr>
          <a:xfrm flipV="1">
            <a:off x="9421966" y="3857077"/>
            <a:ext cx="1985174" cy="18155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9412110" y="3857077"/>
            <a:ext cx="1995030" cy="5669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9412110" y="3662957"/>
            <a:ext cx="2048370" cy="77862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箭头: 右 37"/>
          <p:cNvSpPr/>
          <p:nvPr/>
        </p:nvSpPr>
        <p:spPr>
          <a:xfrm rot="16200000">
            <a:off x="10196718" y="4520758"/>
            <a:ext cx="351232" cy="4306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8" name="文本框 27"/>
          <p:cNvSpPr txBox="1"/>
          <p:nvPr/>
        </p:nvSpPr>
        <p:spPr>
          <a:xfrm>
            <a:off x="10044786" y="5001258"/>
            <a:ext cx="1939955" cy="1200329"/>
          </a:xfrm>
          <a:prstGeom prst="rect">
            <a:avLst/>
          </a:prstGeom>
          <a:noFill/>
        </p:spPr>
        <p:txBody>
          <a:bodyPr wrap="none" rtlCol="0">
            <a:spAutoFit/>
          </a:bodyPr>
          <a:lstStyle/>
          <a:p>
            <a:r>
              <a:rPr lang="en-US" altLang="zh-CN" sz="1200" dirty="0">
                <a:highlight>
                  <a:srgbClr val="FFFF00"/>
                </a:highlight>
                <a:latin typeface="Arial" panose="020B0604020202020204" pitchFamily="34" charset="0"/>
                <a:ea typeface="微软雅黑" panose="020B0503020204020204" pitchFamily="34" charset="-122"/>
                <a:cs typeface="Arial" panose="020B0604020202020204" pitchFamily="34" charset="0"/>
              </a:rPr>
              <a:t>Color for linear sequence:</a:t>
            </a:r>
            <a:endParaRPr lang="en-US" altLang="zh-CN" sz="1200" dirty="0">
              <a:highlight>
                <a:srgbClr val="FFFF00"/>
              </a:highlight>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blue=2 </a:t>
            </a:r>
            <a:endParaRPr lang="en-US" altLang="zh-CN" sz="12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solidFill>
                  <a:schemeClr val="accent2"/>
                </a:solidFill>
                <a:latin typeface="Arial" panose="020B0604020202020204" pitchFamily="34" charset="0"/>
                <a:ea typeface="微软雅黑" panose="020B0503020204020204" pitchFamily="34" charset="-122"/>
                <a:cs typeface="Arial" panose="020B0604020202020204" pitchFamily="34" charset="0"/>
              </a:rPr>
              <a:t>orange=3 </a:t>
            </a:r>
            <a:endParaRPr lang="en-US" altLang="zh-CN" sz="1200" b="1" dirty="0">
              <a:solidFill>
                <a:schemeClr val="accent2"/>
              </a:solidFill>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solidFill>
                  <a:schemeClr val="accent3"/>
                </a:solidFill>
                <a:latin typeface="Arial" panose="020B0604020202020204" pitchFamily="34" charset="0"/>
                <a:ea typeface="微软雅黑" panose="020B0503020204020204" pitchFamily="34" charset="-122"/>
                <a:cs typeface="Arial" panose="020B0604020202020204" pitchFamily="34" charset="0"/>
              </a:rPr>
              <a:t>grey=5 </a:t>
            </a:r>
            <a:endParaRPr lang="en-US" altLang="zh-CN" sz="1200" b="1" dirty="0">
              <a:solidFill>
                <a:schemeClr val="accent3"/>
              </a:solidFill>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latin typeface="Arial" panose="020B0604020202020204" pitchFamily="34" charset="0"/>
                <a:ea typeface="微软雅黑" panose="020B0503020204020204" pitchFamily="34" charset="-122"/>
                <a:cs typeface="Arial" panose="020B0604020202020204" pitchFamily="34" charset="0"/>
              </a:rPr>
              <a:t>black=GND </a:t>
            </a:r>
            <a:endParaRPr lang="en-US" altLang="zh-CN" sz="1200" b="1" dirty="0">
              <a:latin typeface="Arial" panose="020B0604020202020204" pitchFamily="34" charset="0"/>
              <a:ea typeface="微软雅黑" panose="020B0503020204020204" pitchFamily="34" charset="-122"/>
              <a:cs typeface="Arial" panose="020B0604020202020204" pitchFamily="34" charset="0"/>
            </a:endParaRPr>
          </a:p>
          <a:p>
            <a:r>
              <a:rPr lang="en-US" altLang="zh-CN" sz="1200" b="1" dirty="0">
                <a:solidFill>
                  <a:srgbClr val="FF0000"/>
                </a:solidFill>
                <a:latin typeface="Arial" panose="020B0604020202020204" pitchFamily="34" charset="0"/>
                <a:ea typeface="微软雅黑" panose="020B0503020204020204" pitchFamily="34" charset="-122"/>
                <a:cs typeface="Arial" panose="020B0604020202020204" pitchFamily="34" charset="0"/>
              </a:rPr>
              <a:t>red=VCC</a:t>
            </a:r>
            <a:endParaRPr lang="zh-CN" altLang="en-US" sz="1200" b="1" dirty="0">
              <a:solidFill>
                <a:srgbClr val="FF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文本框 29"/>
          <p:cNvSpPr txBox="1"/>
          <p:nvPr/>
        </p:nvSpPr>
        <p:spPr>
          <a:xfrm>
            <a:off x="8312129" y="3029778"/>
            <a:ext cx="1147237" cy="338554"/>
          </a:xfrm>
          <a:prstGeom prst="rect">
            <a:avLst/>
          </a:prstGeom>
          <a:noFill/>
        </p:spPr>
        <p:txBody>
          <a:bodyPr wrap="non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HDL65011</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31" name="文本框 30"/>
          <p:cNvSpPr txBox="1"/>
          <p:nvPr/>
        </p:nvSpPr>
        <p:spPr>
          <a:xfrm>
            <a:off x="6561329" y="2456463"/>
            <a:ext cx="1757212" cy="584775"/>
          </a:xfrm>
          <a:prstGeom prst="rect">
            <a:avLst/>
          </a:prstGeom>
          <a:noFill/>
        </p:spPr>
        <p:txBody>
          <a:bodyPr wrap="non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RS232</a:t>
            </a:r>
            <a:r>
              <a:rPr lang="zh-CN" altLang="en-US" sz="1600" dirty="0">
                <a:latin typeface="Arial" panose="020B0604020202020204" pitchFamily="34" charset="0"/>
                <a:ea typeface="微软雅黑" panose="020B0503020204020204" pitchFamily="34" charset="-122"/>
                <a:cs typeface="Arial" panose="020B0604020202020204" pitchFamily="34" charset="0"/>
              </a:rPr>
              <a:t> </a:t>
            </a:r>
            <a:r>
              <a:rPr lang="en-US" altLang="zh-CN" sz="1600" dirty="0">
                <a:latin typeface="Arial" panose="020B0604020202020204" pitchFamily="34" charset="0"/>
                <a:ea typeface="微软雅黑" panose="020B0503020204020204" pitchFamily="34" charset="-122"/>
                <a:cs typeface="Arial" panose="020B0604020202020204" pitchFamily="34" charset="0"/>
              </a:rPr>
              <a:t>to TTL</a:t>
            </a:r>
            <a:endParaRPr lang="en-US" altLang="zh-CN" sz="1600" dirty="0">
              <a:latin typeface="Arial" panose="020B0604020202020204" pitchFamily="34" charset="0"/>
              <a:ea typeface="微软雅黑" panose="020B0503020204020204" pitchFamily="34" charset="-122"/>
              <a:cs typeface="Arial" panose="020B0604020202020204" pitchFamily="34" charset="0"/>
            </a:endParaRPr>
          </a:p>
          <a:p>
            <a:r>
              <a:rPr lang="en-US" altLang="zh-CN" sz="1600" dirty="0">
                <a:latin typeface="Arial" panose="020B0604020202020204" pitchFamily="34" charset="0"/>
                <a:ea typeface="微软雅黑" panose="020B0503020204020204" pitchFamily="34" charset="-122"/>
                <a:cs typeface="Arial" panose="020B0604020202020204" pitchFamily="34" charset="0"/>
              </a:rPr>
              <a:t>conversion board</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43" name="连接符: 肘形 42"/>
          <p:cNvCxnSpPr/>
          <p:nvPr/>
        </p:nvCxnSpPr>
        <p:spPr>
          <a:xfrm flipV="1">
            <a:off x="4783228" y="3899965"/>
            <a:ext cx="1917428" cy="744512"/>
          </a:xfrm>
          <a:prstGeom prst="bentConnector3">
            <a:avLst>
              <a:gd name="adj1" fmla="val 38779"/>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p:cNvCxnSpPr/>
          <p:nvPr/>
        </p:nvCxnSpPr>
        <p:spPr>
          <a:xfrm flipV="1">
            <a:off x="4783228" y="4444629"/>
            <a:ext cx="1917428" cy="396312"/>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连接符: 肘形 48"/>
          <p:cNvCxnSpPr>
            <a:stCxn id="59" idx="3"/>
            <a:endCxn id="7" idx="1"/>
          </p:cNvCxnSpPr>
          <p:nvPr/>
        </p:nvCxnSpPr>
        <p:spPr>
          <a:xfrm>
            <a:off x="4743700" y="2448306"/>
            <a:ext cx="1915567" cy="2551849"/>
          </a:xfrm>
          <a:prstGeom prst="bentConnector3">
            <a:avLst>
              <a:gd name="adj1" fmla="val 6763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698872" y="4894714"/>
            <a:ext cx="719696" cy="237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59" name="矩形 58"/>
          <p:cNvSpPr/>
          <p:nvPr/>
        </p:nvSpPr>
        <p:spPr>
          <a:xfrm>
            <a:off x="4353575" y="2347197"/>
            <a:ext cx="390125" cy="2022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3" name="矩形 2"/>
          <p:cNvSpPr/>
          <p:nvPr/>
        </p:nvSpPr>
        <p:spPr>
          <a:xfrm>
            <a:off x="6606988" y="3038502"/>
            <a:ext cx="1237666" cy="2233481"/>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t>5V</a:t>
            </a:r>
            <a:endParaRPr lang="en-US" altLang="zh-CN" b="1" dirty="0"/>
          </a:p>
          <a:p>
            <a:endParaRPr lang="en-US" altLang="zh-CN" b="1" dirty="0"/>
          </a:p>
          <a:p>
            <a:r>
              <a:rPr lang="en-US" altLang="zh-CN" b="1" dirty="0"/>
              <a:t>TX</a:t>
            </a:r>
            <a:endParaRPr lang="en-US" altLang="zh-CN" b="1" dirty="0"/>
          </a:p>
          <a:p>
            <a:r>
              <a:rPr lang="en-US" altLang="zh-CN" b="1" dirty="0"/>
              <a:t>         DB9</a:t>
            </a:r>
            <a:endParaRPr lang="en-US" altLang="zh-CN" b="1" dirty="0"/>
          </a:p>
          <a:p>
            <a:r>
              <a:rPr lang="en-US" altLang="zh-CN" b="1" dirty="0"/>
              <a:t>RX</a:t>
            </a:r>
            <a:endParaRPr lang="en-US" altLang="zh-CN" b="1" dirty="0"/>
          </a:p>
          <a:p>
            <a:endParaRPr lang="en-US" altLang="zh-CN" b="1" dirty="0"/>
          </a:p>
          <a:p>
            <a:r>
              <a:rPr lang="en-US" altLang="zh-CN" b="1" dirty="0"/>
              <a:t>GND</a:t>
            </a:r>
            <a:endParaRPr lang="zh-CN" altLang="en-US" b="1" dirty="0"/>
          </a:p>
        </p:txBody>
      </p:sp>
      <p:cxnSp>
        <p:nvCxnSpPr>
          <p:cNvPr id="4" name="连接符: 肘形 3"/>
          <p:cNvCxnSpPr/>
          <p:nvPr/>
        </p:nvCxnSpPr>
        <p:spPr>
          <a:xfrm rot="5400000" flipH="1" flipV="1">
            <a:off x="5976172" y="5433660"/>
            <a:ext cx="1116600" cy="24959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600849" y="6116754"/>
            <a:ext cx="1101584"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rPr>
              <a:t>5V    </a:t>
            </a:r>
            <a:r>
              <a:rPr lang="en-US" altLang="zh-CN" sz="1600" b="1" dirty="0"/>
              <a:t>GND</a:t>
            </a:r>
            <a:endParaRPr lang="zh-CN" altLang="en-US" sz="1600" b="1" dirty="0"/>
          </a:p>
        </p:txBody>
      </p:sp>
      <p:cxnSp>
        <p:nvCxnSpPr>
          <p:cNvPr id="6" name="连接符: 肘形 5"/>
          <p:cNvCxnSpPr/>
          <p:nvPr/>
        </p:nvCxnSpPr>
        <p:spPr>
          <a:xfrm rot="5400000" flipH="1" flipV="1">
            <a:off x="4859823" y="4275922"/>
            <a:ext cx="2774535" cy="907132"/>
          </a:xfrm>
          <a:prstGeom prst="bentConnector3">
            <a:avLst>
              <a:gd name="adj1" fmla="val 10023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6659267" y="4880758"/>
            <a:ext cx="632476" cy="2387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628206" y="2283104"/>
            <a:ext cx="3185123" cy="4250508"/>
            <a:chOff x="2347153" y="2095129"/>
            <a:chExt cx="3185123" cy="4250508"/>
          </a:xfrm>
        </p:grpSpPr>
        <p:pic>
          <p:nvPicPr>
            <p:cNvPr id="17" name="图片 16"/>
            <p:cNvPicPr>
              <a:picLocks noChangeAspect="1"/>
            </p:cNvPicPr>
            <p:nvPr/>
          </p:nvPicPr>
          <p:blipFill rotWithShape="1">
            <a:blip r:embed="rId1">
              <a:extLst>
                <a:ext uri="{28A0092B-C50C-407E-A947-70E740481C1C}">
                  <a14:useLocalDpi xmlns:a14="http://schemas.microsoft.com/office/drawing/2010/main" val="0"/>
                </a:ext>
              </a:extLst>
            </a:blip>
            <a:srcRect l="45210" t="14311" r="36217" b="613"/>
            <a:stretch>
              <a:fillRect/>
            </a:stretch>
          </p:blipFill>
          <p:spPr>
            <a:xfrm rot="10800000">
              <a:off x="3906676" y="2095129"/>
              <a:ext cx="1625600" cy="3961715"/>
            </a:xfrm>
            <a:prstGeom prst="rect">
              <a:avLst/>
            </a:prstGeom>
          </p:spPr>
        </p:pic>
        <p:sp>
          <p:nvSpPr>
            <p:cNvPr id="19" name="文本框 18"/>
            <p:cNvSpPr txBox="1"/>
            <p:nvPr/>
          </p:nvSpPr>
          <p:spPr>
            <a:xfrm>
              <a:off x="2347153" y="5514640"/>
              <a:ext cx="679671" cy="830997"/>
            </a:xfrm>
            <a:prstGeom prst="rect">
              <a:avLst/>
            </a:prstGeom>
            <a:noFill/>
            <a:ln w="28575">
              <a:solidFill>
                <a:srgbClr val="7030A0"/>
              </a:solidFill>
              <a:prstDash val="solid"/>
            </a:ln>
          </p:spPr>
          <p:txBody>
            <a:bodyPr wrap="square" rtlCol="0">
              <a:spAutoFit/>
            </a:bodyPr>
            <a:lstStyle/>
            <a:p>
              <a:r>
                <a:rPr lang="en-US" altLang="zh-CN" sz="1600" b="1" dirty="0">
                  <a:solidFill>
                    <a:srgbClr val="FF0000"/>
                  </a:solidFill>
                  <a:latin typeface="Arial" panose="020B0604020202020204" pitchFamily="34" charset="0"/>
                  <a:cs typeface="Arial" panose="020B0604020202020204" pitchFamily="34" charset="0"/>
                </a:rPr>
                <a:t>+5V    </a:t>
              </a:r>
              <a:endParaRPr lang="en-US" altLang="zh-CN" sz="1600" b="1" dirty="0">
                <a:solidFill>
                  <a:srgbClr val="FF0000"/>
                </a:solidFill>
                <a:latin typeface="Arial" panose="020B0604020202020204" pitchFamily="34" charset="0"/>
                <a:cs typeface="Arial" panose="020B0604020202020204" pitchFamily="34" charset="0"/>
              </a:endParaRPr>
            </a:p>
            <a:p>
              <a:endParaRPr lang="en-US" altLang="zh-CN" sz="1600" b="1" dirty="0">
                <a:solidFill>
                  <a:srgbClr val="FF0000"/>
                </a:solidFill>
                <a:latin typeface="Arial" panose="020B0604020202020204" pitchFamily="34" charset="0"/>
                <a:cs typeface="Arial" panose="020B0604020202020204" pitchFamily="34" charset="0"/>
              </a:endParaRPr>
            </a:p>
            <a:p>
              <a:r>
                <a:rPr lang="en-US" altLang="zh-CN" sz="1600" b="1" dirty="0">
                  <a:latin typeface="Arial" panose="020B0604020202020204" pitchFamily="34" charset="0"/>
                  <a:cs typeface="Arial" panose="020B0604020202020204" pitchFamily="34" charset="0"/>
                </a:rPr>
                <a:t>GND</a:t>
              </a:r>
              <a:endParaRPr lang="zh-CN" altLang="en-US" sz="1600" b="1" dirty="0">
                <a:latin typeface="Arial" panose="020B0604020202020204" pitchFamily="34" charset="0"/>
                <a:cs typeface="Arial" panose="020B0604020202020204" pitchFamily="34" charset="0"/>
              </a:endParaRPr>
            </a:p>
          </p:txBody>
        </p:sp>
        <p:cxnSp>
          <p:nvCxnSpPr>
            <p:cNvPr id="20" name="连接符: 肘形 19"/>
            <p:cNvCxnSpPr>
              <a:stCxn id="25" idx="3"/>
              <a:endCxn id="23" idx="1"/>
            </p:cNvCxnSpPr>
            <p:nvPr/>
          </p:nvCxnSpPr>
          <p:spPr>
            <a:xfrm flipV="1">
              <a:off x="3015143" y="5553445"/>
              <a:ext cx="912696" cy="622915"/>
            </a:xfrm>
            <a:prstGeom prst="bentConnector3">
              <a:avLst>
                <a:gd name="adj1" fmla="val 6531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2584566" y="5538187"/>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2" name="矩形 21"/>
            <p:cNvSpPr/>
            <p:nvPr/>
          </p:nvSpPr>
          <p:spPr>
            <a:xfrm>
              <a:off x="3938036" y="5253963"/>
              <a:ext cx="383523" cy="2426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23" name="矩形 22"/>
            <p:cNvSpPr/>
            <p:nvPr/>
          </p:nvSpPr>
          <p:spPr>
            <a:xfrm>
              <a:off x="3927839" y="5444828"/>
              <a:ext cx="457786" cy="2172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cxnSp>
          <p:nvCxnSpPr>
            <p:cNvPr id="24" name="连接符: 肘形 23"/>
            <p:cNvCxnSpPr>
              <a:stCxn id="21" idx="3"/>
              <a:endCxn id="22" idx="1"/>
            </p:cNvCxnSpPr>
            <p:nvPr/>
          </p:nvCxnSpPr>
          <p:spPr>
            <a:xfrm flipV="1">
              <a:off x="3026825" y="5375281"/>
              <a:ext cx="911211" cy="332183"/>
            </a:xfrm>
            <a:prstGeom prst="bentConnector3">
              <a:avLst>
                <a:gd name="adj1" fmla="val 3146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572884" y="6007083"/>
              <a:ext cx="442259" cy="3385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grpSp>
      <p:pic>
        <p:nvPicPr>
          <p:cNvPr id="10" name="图片 9"/>
          <p:cNvPicPr>
            <a:picLocks noChangeAspect="1"/>
          </p:cNvPicPr>
          <p:nvPr/>
        </p:nvPicPr>
        <p:blipFill>
          <a:blip r:embed="rId2"/>
          <a:stretch>
            <a:fillRect/>
          </a:stretch>
        </p:blipFill>
        <p:spPr>
          <a:xfrm>
            <a:off x="7669008" y="2613397"/>
            <a:ext cx="2368741" cy="3719195"/>
          </a:xfrm>
          <a:prstGeom prst="rect">
            <a:avLst/>
          </a:prstGeom>
        </p:spPr>
      </p:pic>
      <p:sp>
        <p:nvSpPr>
          <p:cNvPr id="2" name="标题 1"/>
          <p:cNvSpPr>
            <a:spLocks noGrp="1"/>
          </p:cNvSpPr>
          <p:nvPr>
            <p:ph type="title"/>
          </p:nvPr>
        </p:nvSpPr>
        <p:spPr/>
        <p:txBody>
          <a:bodyPr>
            <a:normAutofit/>
          </a:bodyPr>
          <a:lstStyle/>
          <a:p>
            <a:r>
              <a:rPr lang="en-US" altLang="zh-CN" sz="3200" b="1" dirty="0">
                <a:latin typeface="微软雅黑" panose="020B0503020204020204" pitchFamily="34" charset="-122"/>
                <a:ea typeface="微软雅黑" panose="020B0503020204020204" pitchFamily="34" charset="-122"/>
              </a:rPr>
              <a:t>6. Wiring COF structure display</a:t>
            </a:r>
            <a:endParaRPr lang="zh-CN" altLang="en-US" sz="32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838201" y="1594770"/>
            <a:ext cx="10420350" cy="584775"/>
          </a:xfrm>
          <a:prstGeom prst="rect">
            <a:avLst/>
          </a:prstGeom>
          <a:noFill/>
        </p:spPr>
        <p:txBody>
          <a:bodyPr wrap="square" rtlCol="0">
            <a:spAutoFit/>
          </a:bodyPr>
          <a:lstStyle/>
          <a:p>
            <a:r>
              <a:rPr lang="en-US" altLang="zh-CN" sz="1600" dirty="0">
                <a:latin typeface="Arial" panose="020B0604020202020204" pitchFamily="34" charset="0"/>
                <a:ea typeface="微软雅黑" panose="020B0503020204020204" pitchFamily="34" charset="-122"/>
                <a:cs typeface="Arial" panose="020B0604020202020204" pitchFamily="34" charset="0"/>
              </a:rPr>
              <a:t>COF display has a official adaptor, this adaptor could use to communicate with PC. Because the via holes are connect to T5L kernel, so all UARTs are both TTL level. We can plug in as below.</a:t>
            </a:r>
            <a:endParaRPr lang="zh-CN" altLang="en-US" sz="1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7" name="连接符: 肘形 6"/>
          <p:cNvCxnSpPr/>
          <p:nvPr/>
        </p:nvCxnSpPr>
        <p:spPr>
          <a:xfrm flipV="1">
            <a:off x="4783228" y="3750810"/>
            <a:ext cx="4862031" cy="856701"/>
          </a:xfrm>
          <a:prstGeom prst="bentConnector3">
            <a:avLst>
              <a:gd name="adj1" fmla="val 19516"/>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p:cNvCxnSpPr/>
          <p:nvPr/>
        </p:nvCxnSpPr>
        <p:spPr>
          <a:xfrm flipV="1">
            <a:off x="4783228" y="3604260"/>
            <a:ext cx="4862031" cy="1260587"/>
          </a:xfrm>
          <a:prstGeom prst="bentConnector3">
            <a:avLst>
              <a:gd name="adj1" fmla="val 31808"/>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p:cNvCxnSpPr/>
          <p:nvPr/>
        </p:nvCxnSpPr>
        <p:spPr>
          <a:xfrm rot="10800000">
            <a:off x="9456420" y="3901440"/>
            <a:ext cx="1564376" cy="1140750"/>
          </a:xfrm>
          <a:prstGeom prst="bentConnector3">
            <a:avLst>
              <a:gd name="adj1" fmla="val 80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连接符: 肘形 34"/>
          <p:cNvCxnSpPr/>
          <p:nvPr/>
        </p:nvCxnSpPr>
        <p:spPr>
          <a:xfrm rot="10800000">
            <a:off x="9456421" y="4312921"/>
            <a:ext cx="2235577" cy="725933"/>
          </a:xfrm>
          <a:prstGeom prst="bentConnector3">
            <a:avLst>
              <a:gd name="adj1" fmla="val 57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10646231" y="5048963"/>
            <a:ext cx="1449436" cy="338554"/>
          </a:xfrm>
          <a:prstGeom prst="rect">
            <a:avLst/>
          </a:prstGeom>
          <a:noFill/>
          <a:ln w="28575">
            <a:solidFill>
              <a:srgbClr val="7030A0"/>
            </a:solidFill>
            <a:prstDash val="solid"/>
          </a:ln>
        </p:spPr>
        <p:txBody>
          <a:bodyPr wrap="none" rtlCol="0">
            <a:spAutoFit/>
          </a:bodyPr>
          <a:lstStyle/>
          <a:p>
            <a:r>
              <a:rPr lang="en-US" altLang="zh-CN" sz="1600" b="1" dirty="0">
                <a:solidFill>
                  <a:srgbClr val="FF0000"/>
                </a:solidFill>
                <a:latin typeface="Arial" panose="020B0604020202020204" pitchFamily="34" charset="0"/>
                <a:cs typeface="Arial" panose="020B0604020202020204" pitchFamily="34" charset="0"/>
              </a:rPr>
              <a:t>5V DC power</a:t>
            </a:r>
            <a:endParaRPr lang="zh-CN" altLang="en-US" sz="1600" b="1" dirty="0">
              <a:latin typeface="Arial" panose="020B0604020202020204" pitchFamily="34" charset="0"/>
              <a:cs typeface="Arial" panose="020B0604020202020204" pitchFamily="34" charset="0"/>
            </a:endParaRPr>
          </a:p>
        </p:txBody>
      </p:sp>
      <p:cxnSp>
        <p:nvCxnSpPr>
          <p:cNvPr id="61" name="连接符: 肘形 60"/>
          <p:cNvCxnSpPr/>
          <p:nvPr/>
        </p:nvCxnSpPr>
        <p:spPr>
          <a:xfrm>
            <a:off x="4783228" y="2504141"/>
            <a:ext cx="4628258" cy="1805444"/>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2391</Words>
  <Application>WPS 演示</Application>
  <PresentationFormat>宽屏</PresentationFormat>
  <Paragraphs>167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微软雅黑</vt:lpstr>
      <vt:lpstr>Arial Unicode MS</vt:lpstr>
      <vt:lpstr>等线 Light</vt:lpstr>
      <vt:lpstr>等线</vt:lpstr>
      <vt:lpstr>Calibri</vt:lpstr>
      <vt:lpstr>Office 主题​​</vt:lpstr>
      <vt:lpstr>Wiring Method for DWIN Products and STM32 Development Board</vt:lpstr>
      <vt:lpstr>Catalogue</vt:lpstr>
      <vt:lpstr>1. Pin description for STM32 F103C8T6</vt:lpstr>
      <vt:lpstr>2. Wiring 10pin&amp;1.0mm pitch connector</vt:lpstr>
      <vt:lpstr>3. Wiring 8pin&amp;2.0mm pitch connector</vt:lpstr>
      <vt:lpstr>3. Wiring 8pin&amp;2.0mm pitch connector</vt:lpstr>
      <vt:lpstr>4. Wiring 8pin&amp;3.81mm pitch connector</vt:lpstr>
      <vt:lpstr>5. Wiring 6pin&amp;2.54mm pitch vertical socket</vt:lpstr>
      <vt:lpstr>6. Wiring COF structure display</vt:lpstr>
      <vt:lpstr>7. Wiring development board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Arduino连接DWIN屏的接线方法</dc:title>
  <dc:creator>Meng Ke</dc:creator>
  <cp:lastModifiedBy>君</cp:lastModifiedBy>
  <cp:revision>23</cp:revision>
  <dcterms:created xsi:type="dcterms:W3CDTF">2022-02-08T02:02:00Z</dcterms:created>
  <dcterms:modified xsi:type="dcterms:W3CDTF">2024-06-27T05:55:37Z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DC124978AAF745C8B24BAF4E65A09A4E_13</vt:lpwstr>
  </property>
  <property fmtid="{D5CDD505-2E9C-101B-9397-08002B2CF9AE}" pid="3" name="KSOProductBuildVer">
    <vt:lpwstr>2052-12.1.0.16929</vt:lpwstr>
  </property>
</Properties>
</file>