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04A01-67BC-4E0E-A7AC-2A927C594978}" type="datetimeFigureOut">
              <a:rPr lang="es-CL" smtClean="0"/>
              <a:t>11-01-2024</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063EE-C35B-45B1-9AE1-ABD57B118E18}" type="slidenum">
              <a:rPr lang="es-CL" smtClean="0"/>
              <a:t>‹#›</a:t>
            </a:fld>
            <a:endParaRPr lang="es-CL"/>
          </a:p>
        </p:txBody>
      </p:sp>
    </p:spTree>
    <p:extLst>
      <p:ext uri="{BB962C8B-B14F-4D97-AF65-F5344CB8AC3E}">
        <p14:creationId xmlns:p14="http://schemas.microsoft.com/office/powerpoint/2010/main" val="371039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D51063EE-C35B-45B1-9AE1-ABD57B118E18}" type="slidenum">
              <a:rPr lang="es-CL" smtClean="0"/>
              <a:t>4</a:t>
            </a:fld>
            <a:endParaRPr lang="es-CL"/>
          </a:p>
        </p:txBody>
      </p:sp>
    </p:spTree>
    <p:extLst>
      <p:ext uri="{BB962C8B-B14F-4D97-AF65-F5344CB8AC3E}">
        <p14:creationId xmlns:p14="http://schemas.microsoft.com/office/powerpoint/2010/main" val="233706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B49402-1FAE-4478-9BFC-7571C3376757}" type="datetimeFigureOut">
              <a:rPr lang="es-CL" smtClean="0"/>
              <a:t>11-01-2024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103717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B49402-1FAE-4478-9BFC-7571C3376757}" type="datetimeFigureOut">
              <a:rPr lang="es-CL" smtClean="0"/>
              <a:t>11-01-2024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389522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B49402-1FAE-4478-9BFC-7571C3376757}" type="datetimeFigureOut">
              <a:rPr lang="es-CL" smtClean="0"/>
              <a:t>11-01-2024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501346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B49402-1FAE-4478-9BFC-7571C3376757}" type="datetimeFigureOut">
              <a:rPr lang="es-CL" smtClean="0"/>
              <a:t>11-01-2024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02C0F11-3A61-4EEC-9B03-6D43FB066B3D}" type="slidenum">
              <a:rPr lang="es-CL" smtClean="0"/>
              <a:t>‹#›</a:t>
            </a:fld>
            <a:endParaRPr lang="es-C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3182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B49402-1FAE-4478-9BFC-7571C3376757}" type="datetimeFigureOut">
              <a:rPr lang="es-CL" smtClean="0"/>
              <a:t>11-01-2024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2508546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B49402-1FAE-4478-9BFC-7571C3376757}" type="datetimeFigureOut">
              <a:rPr lang="es-CL" smtClean="0"/>
              <a:t>11-01-2024</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3501602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B49402-1FAE-4478-9BFC-7571C3376757}" type="datetimeFigureOut">
              <a:rPr lang="es-CL" smtClean="0"/>
              <a:t>11-01-2024</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2113946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B49402-1FAE-4478-9BFC-7571C3376757}" type="datetimeFigureOut">
              <a:rPr lang="es-CL" smtClean="0"/>
              <a:t>11-01-2024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418711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B49402-1FAE-4478-9BFC-7571C3376757}" type="datetimeFigureOut">
              <a:rPr lang="es-CL" smtClean="0"/>
              <a:t>11-01-2024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410005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0B49402-1FAE-4478-9BFC-7571C3376757}" type="datetimeFigureOut">
              <a:rPr lang="es-CL" smtClean="0"/>
              <a:t>11-01-2024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362627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B49402-1FAE-4478-9BFC-7571C3376757}" type="datetimeFigureOut">
              <a:rPr lang="es-CL" smtClean="0"/>
              <a:t>11-01-2024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38894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B49402-1FAE-4478-9BFC-7571C3376757}" type="datetimeFigureOut">
              <a:rPr lang="es-CL" smtClean="0"/>
              <a:t>11-01-2024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251362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B49402-1FAE-4478-9BFC-7571C3376757}" type="datetimeFigureOut">
              <a:rPr lang="es-CL" smtClean="0"/>
              <a:t>11-01-2024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67130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0B49402-1FAE-4478-9BFC-7571C3376757}" type="datetimeFigureOut">
              <a:rPr lang="es-CL" smtClean="0"/>
              <a:t>11-01-2024</a:t>
            </a:fld>
            <a:endParaRPr lang="es-CL"/>
          </a:p>
        </p:txBody>
      </p:sp>
      <p:sp>
        <p:nvSpPr>
          <p:cNvPr id="5" name="Footer Placeholder 3"/>
          <p:cNvSpPr>
            <a:spLocks noGrp="1"/>
          </p:cNvSpPr>
          <p:nvPr>
            <p:ph type="ftr" sz="quarter" idx="11"/>
          </p:nvPr>
        </p:nvSpPr>
        <p:spPr/>
        <p:txBody>
          <a:bodyPr/>
          <a:lstStyle/>
          <a:p>
            <a:endParaRPr lang="es-CL"/>
          </a:p>
        </p:txBody>
      </p:sp>
      <p:sp>
        <p:nvSpPr>
          <p:cNvPr id="6" name="Slide Number Placeholder 4"/>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410232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B49402-1FAE-4478-9BFC-7571C3376757}" type="datetimeFigureOut">
              <a:rPr lang="es-CL" smtClean="0"/>
              <a:t>11-01-2024</a:t>
            </a:fld>
            <a:endParaRPr lang="es-CL"/>
          </a:p>
        </p:txBody>
      </p:sp>
      <p:sp>
        <p:nvSpPr>
          <p:cNvPr id="5" name="Footer Placeholder 2"/>
          <p:cNvSpPr>
            <a:spLocks noGrp="1"/>
          </p:cNvSpPr>
          <p:nvPr>
            <p:ph type="ftr" sz="quarter" idx="11"/>
          </p:nvPr>
        </p:nvSpPr>
        <p:spPr/>
        <p:txBody>
          <a:bodyPr/>
          <a:lstStyle/>
          <a:p>
            <a:endParaRPr lang="es-CL"/>
          </a:p>
        </p:txBody>
      </p:sp>
      <p:sp>
        <p:nvSpPr>
          <p:cNvPr id="6" name="Slide Number Placeholder 3"/>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3240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0B49402-1FAE-4478-9BFC-7571C3376757}" type="datetimeFigureOut">
              <a:rPr lang="es-CL" smtClean="0"/>
              <a:t>11-01-2024</a:t>
            </a:fld>
            <a:endParaRPr lang="es-CL"/>
          </a:p>
        </p:txBody>
      </p:sp>
      <p:sp>
        <p:nvSpPr>
          <p:cNvPr id="5" name="Footer Placeholder 5"/>
          <p:cNvSpPr>
            <a:spLocks noGrp="1"/>
          </p:cNvSpPr>
          <p:nvPr>
            <p:ph type="ftr" sz="quarter" idx="11"/>
          </p:nvPr>
        </p:nvSpPr>
        <p:spPr/>
        <p:txBody>
          <a:bodyPr/>
          <a:lstStyle/>
          <a:p>
            <a:endParaRPr lang="es-CL"/>
          </a:p>
        </p:txBody>
      </p:sp>
      <p:sp>
        <p:nvSpPr>
          <p:cNvPr id="6" name="Slide Number Placeholder 6"/>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301309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B49402-1FAE-4478-9BFC-7571C3376757}" type="datetimeFigureOut">
              <a:rPr lang="es-CL" smtClean="0"/>
              <a:t>11-01-2024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02C0F11-3A61-4EEC-9B03-6D43FB066B3D}" type="slidenum">
              <a:rPr lang="es-CL" smtClean="0"/>
              <a:t>‹#›</a:t>
            </a:fld>
            <a:endParaRPr lang="es-CL"/>
          </a:p>
        </p:txBody>
      </p:sp>
    </p:spTree>
    <p:extLst>
      <p:ext uri="{BB962C8B-B14F-4D97-AF65-F5344CB8AC3E}">
        <p14:creationId xmlns:p14="http://schemas.microsoft.com/office/powerpoint/2010/main" val="1548154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B49402-1FAE-4478-9BFC-7571C3376757}" type="datetimeFigureOut">
              <a:rPr lang="es-CL" smtClean="0"/>
              <a:t>11-01-2024</a:t>
            </a:fld>
            <a:endParaRPr lang="es-C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02C0F11-3A61-4EEC-9B03-6D43FB066B3D}" type="slidenum">
              <a:rPr lang="es-CL" smtClean="0"/>
              <a:t>‹#›</a:t>
            </a:fld>
            <a:endParaRPr lang="es-CL"/>
          </a:p>
        </p:txBody>
      </p:sp>
    </p:spTree>
    <p:extLst>
      <p:ext uri="{BB962C8B-B14F-4D97-AF65-F5344CB8AC3E}">
        <p14:creationId xmlns:p14="http://schemas.microsoft.com/office/powerpoint/2010/main" val="381483135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09E1-64F3-23F1-24FD-14626A9077C7}"/>
              </a:ext>
            </a:extLst>
          </p:cNvPr>
          <p:cNvSpPr>
            <a:spLocks noGrp="1"/>
          </p:cNvSpPr>
          <p:nvPr>
            <p:ph type="ctrTitle"/>
          </p:nvPr>
        </p:nvSpPr>
        <p:spPr/>
        <p:txBody>
          <a:bodyPr/>
          <a:lstStyle/>
          <a:p>
            <a:r>
              <a:rPr lang="es-ES" dirty="0"/>
              <a:t>REVELANDO LA ESENCIA DEL CLIENTE 1</a:t>
            </a:r>
            <a:endParaRPr lang="es-CL" dirty="0"/>
          </a:p>
        </p:txBody>
      </p:sp>
    </p:spTree>
    <p:extLst>
      <p:ext uri="{BB962C8B-B14F-4D97-AF65-F5344CB8AC3E}">
        <p14:creationId xmlns:p14="http://schemas.microsoft.com/office/powerpoint/2010/main" val="133689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DE70-D765-6807-DADA-0E2AA15B6128}"/>
              </a:ext>
            </a:extLst>
          </p:cNvPr>
          <p:cNvSpPr>
            <a:spLocks noGrp="1"/>
          </p:cNvSpPr>
          <p:nvPr>
            <p:ph type="title"/>
          </p:nvPr>
        </p:nvSpPr>
        <p:spPr/>
        <p:txBody>
          <a:bodyPr/>
          <a:lstStyle/>
          <a:p>
            <a:r>
              <a:rPr lang="es-ES" dirty="0"/>
              <a:t>OBJETIVO:</a:t>
            </a:r>
            <a:endParaRPr lang="es-CL" dirty="0"/>
          </a:p>
        </p:txBody>
      </p:sp>
      <p:sp>
        <p:nvSpPr>
          <p:cNvPr id="3" name="Content Placeholder 2">
            <a:extLst>
              <a:ext uri="{FF2B5EF4-FFF2-40B4-BE49-F238E27FC236}">
                <a16:creationId xmlns:a16="http://schemas.microsoft.com/office/drawing/2014/main" id="{FF90668B-E60A-1798-1E78-400D6A94A155}"/>
              </a:ext>
            </a:extLst>
          </p:cNvPr>
          <p:cNvSpPr>
            <a:spLocks noGrp="1"/>
          </p:cNvSpPr>
          <p:nvPr>
            <p:ph idx="1"/>
          </p:nvPr>
        </p:nvSpPr>
        <p:spPr>
          <a:xfrm>
            <a:off x="1104293" y="1376600"/>
            <a:ext cx="8946541" cy="522330"/>
          </a:xfrm>
        </p:spPr>
        <p:txBody>
          <a:bodyPr/>
          <a:lstStyle/>
          <a:p>
            <a:pPr marL="0" indent="0">
              <a:buNone/>
            </a:pPr>
            <a:r>
              <a:rPr lang="es-ES" dirty="0"/>
              <a:t>* 					ESTUDIAR LA SIGUIENTE BASE DE DATOS </a:t>
            </a:r>
            <a:endParaRPr lang="es-CL" dirty="0"/>
          </a:p>
        </p:txBody>
      </p:sp>
      <p:pic>
        <p:nvPicPr>
          <p:cNvPr id="7" name="Picture 6">
            <a:extLst>
              <a:ext uri="{FF2B5EF4-FFF2-40B4-BE49-F238E27FC236}">
                <a16:creationId xmlns:a16="http://schemas.microsoft.com/office/drawing/2014/main" id="{465A9004-6CD6-F9B8-AE42-D5DBD6D8F0DD}"/>
              </a:ext>
            </a:extLst>
          </p:cNvPr>
          <p:cNvPicPr>
            <a:picLocks noChangeAspect="1"/>
          </p:cNvPicPr>
          <p:nvPr/>
        </p:nvPicPr>
        <p:blipFill>
          <a:blip r:embed="rId2"/>
          <a:stretch>
            <a:fillRect/>
          </a:stretch>
        </p:blipFill>
        <p:spPr>
          <a:xfrm>
            <a:off x="4147359" y="3655329"/>
            <a:ext cx="3662363" cy="2772443"/>
          </a:xfrm>
          <a:prstGeom prst="rect">
            <a:avLst/>
          </a:prstGeom>
        </p:spPr>
      </p:pic>
      <p:pic>
        <p:nvPicPr>
          <p:cNvPr id="9" name="Picture 8">
            <a:extLst>
              <a:ext uri="{FF2B5EF4-FFF2-40B4-BE49-F238E27FC236}">
                <a16:creationId xmlns:a16="http://schemas.microsoft.com/office/drawing/2014/main" id="{B5802654-BBB3-7D63-EEDA-F4BC9CC00CCA}"/>
              </a:ext>
            </a:extLst>
          </p:cNvPr>
          <p:cNvPicPr>
            <a:picLocks noChangeAspect="1"/>
          </p:cNvPicPr>
          <p:nvPr/>
        </p:nvPicPr>
        <p:blipFill>
          <a:blip r:embed="rId3"/>
          <a:stretch>
            <a:fillRect/>
          </a:stretch>
        </p:blipFill>
        <p:spPr>
          <a:xfrm>
            <a:off x="949001" y="2267542"/>
            <a:ext cx="10629900" cy="1019175"/>
          </a:xfrm>
          <a:prstGeom prst="rect">
            <a:avLst/>
          </a:prstGeom>
        </p:spPr>
      </p:pic>
    </p:spTree>
    <p:extLst>
      <p:ext uri="{BB962C8B-B14F-4D97-AF65-F5344CB8AC3E}">
        <p14:creationId xmlns:p14="http://schemas.microsoft.com/office/powerpoint/2010/main" val="118546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3435-24F6-32E0-75F4-75050ADB5D66}"/>
              </a:ext>
            </a:extLst>
          </p:cNvPr>
          <p:cNvSpPr>
            <a:spLocks noGrp="1"/>
          </p:cNvSpPr>
          <p:nvPr>
            <p:ph type="title"/>
          </p:nvPr>
        </p:nvSpPr>
        <p:spPr>
          <a:xfrm>
            <a:off x="3316597" y="203556"/>
            <a:ext cx="4826934" cy="714782"/>
          </a:xfrm>
        </p:spPr>
        <p:txBody>
          <a:bodyPr/>
          <a:lstStyle/>
          <a:p>
            <a:r>
              <a:rPr lang="es-ES" dirty="0"/>
              <a:t>PROCEDIMIENTO </a:t>
            </a:r>
            <a:endParaRPr lang="es-CL" dirty="0"/>
          </a:p>
        </p:txBody>
      </p:sp>
      <p:sp>
        <p:nvSpPr>
          <p:cNvPr id="4" name="Oval 3">
            <a:extLst>
              <a:ext uri="{FF2B5EF4-FFF2-40B4-BE49-F238E27FC236}">
                <a16:creationId xmlns:a16="http://schemas.microsoft.com/office/drawing/2014/main" id="{8B1861EA-F803-7AF8-2F4C-3E1D81EF88A6}"/>
              </a:ext>
            </a:extLst>
          </p:cNvPr>
          <p:cNvSpPr/>
          <p:nvPr/>
        </p:nvSpPr>
        <p:spPr>
          <a:xfrm>
            <a:off x="133865" y="3134000"/>
            <a:ext cx="1676400" cy="104611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200" dirty="0"/>
              <a:t>SE TOMA BASE DE DATOS DE KAGGLE</a:t>
            </a:r>
            <a:endParaRPr lang="es-CL" sz="1200" dirty="0"/>
          </a:p>
        </p:txBody>
      </p:sp>
      <p:sp>
        <p:nvSpPr>
          <p:cNvPr id="5" name="Oval 4">
            <a:extLst>
              <a:ext uri="{FF2B5EF4-FFF2-40B4-BE49-F238E27FC236}">
                <a16:creationId xmlns:a16="http://schemas.microsoft.com/office/drawing/2014/main" id="{084C9577-B918-4C04-ECCA-0162AB166CC1}"/>
              </a:ext>
            </a:extLst>
          </p:cNvPr>
          <p:cNvSpPr/>
          <p:nvPr/>
        </p:nvSpPr>
        <p:spPr>
          <a:xfrm>
            <a:off x="1468492" y="1853248"/>
            <a:ext cx="1918520" cy="90861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200" dirty="0"/>
              <a:t>SE NORMALIZA BASE DE DATOS</a:t>
            </a:r>
            <a:endParaRPr lang="es-CL" sz="1200" dirty="0"/>
          </a:p>
        </p:txBody>
      </p:sp>
      <p:sp>
        <p:nvSpPr>
          <p:cNvPr id="6" name="Oval 5">
            <a:extLst>
              <a:ext uri="{FF2B5EF4-FFF2-40B4-BE49-F238E27FC236}">
                <a16:creationId xmlns:a16="http://schemas.microsoft.com/office/drawing/2014/main" id="{552FE3E3-ADCA-B487-D122-3B5385370F0F}"/>
              </a:ext>
            </a:extLst>
          </p:cNvPr>
          <p:cNvSpPr/>
          <p:nvPr/>
        </p:nvSpPr>
        <p:spPr>
          <a:xfrm>
            <a:off x="2315071" y="3375848"/>
            <a:ext cx="1676400" cy="72029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200" dirty="0"/>
              <a:t>SE APLICA KMEANS</a:t>
            </a:r>
            <a:endParaRPr lang="es-CL" sz="1200" dirty="0"/>
          </a:p>
        </p:txBody>
      </p:sp>
      <p:sp>
        <p:nvSpPr>
          <p:cNvPr id="7" name="Oval 6">
            <a:extLst>
              <a:ext uri="{FF2B5EF4-FFF2-40B4-BE49-F238E27FC236}">
                <a16:creationId xmlns:a16="http://schemas.microsoft.com/office/drawing/2014/main" id="{65AEC15D-D472-FFD9-DA62-AC834C747032}"/>
              </a:ext>
            </a:extLst>
          </p:cNvPr>
          <p:cNvSpPr/>
          <p:nvPr/>
        </p:nvSpPr>
        <p:spPr>
          <a:xfrm>
            <a:off x="3519754" y="1059157"/>
            <a:ext cx="2256517" cy="178608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200" dirty="0"/>
              <a:t>MEDICIÓN DE MÉTRICAS :</a:t>
            </a:r>
          </a:p>
          <a:p>
            <a:pPr algn="ctr"/>
            <a:r>
              <a:rPr lang="es-ES" sz="1200" dirty="0"/>
              <a:t>- </a:t>
            </a:r>
            <a:r>
              <a:rPr lang="es-ES" sz="1200" dirty="0" err="1"/>
              <a:t>Silhouette</a:t>
            </a:r>
            <a:endParaRPr lang="es-ES" sz="1200" dirty="0"/>
          </a:p>
          <a:p>
            <a:pPr algn="ctr"/>
            <a:r>
              <a:rPr lang="es-ES" sz="1200" dirty="0"/>
              <a:t>-</a:t>
            </a:r>
            <a:r>
              <a:rPr lang="es-ES" sz="1200" dirty="0" err="1"/>
              <a:t>Davies_Bouldin</a:t>
            </a:r>
            <a:endParaRPr lang="es-ES" sz="1200" dirty="0"/>
          </a:p>
          <a:p>
            <a:pPr algn="ctr"/>
            <a:r>
              <a:rPr lang="es-ES" sz="1200" dirty="0"/>
              <a:t>-</a:t>
            </a:r>
            <a:r>
              <a:rPr lang="es-ES" sz="1200" dirty="0" err="1"/>
              <a:t>Calinski_Harabasz</a:t>
            </a:r>
            <a:endParaRPr lang="es-ES" sz="1200" dirty="0"/>
          </a:p>
        </p:txBody>
      </p:sp>
      <p:sp>
        <p:nvSpPr>
          <p:cNvPr id="8" name="Oval 7">
            <a:extLst>
              <a:ext uri="{FF2B5EF4-FFF2-40B4-BE49-F238E27FC236}">
                <a16:creationId xmlns:a16="http://schemas.microsoft.com/office/drawing/2014/main" id="{A2CD1736-D2C3-76A3-7A26-248E94F86617}"/>
              </a:ext>
            </a:extLst>
          </p:cNvPr>
          <p:cNvSpPr/>
          <p:nvPr/>
        </p:nvSpPr>
        <p:spPr>
          <a:xfrm>
            <a:off x="5027408" y="3281687"/>
            <a:ext cx="1626635" cy="90861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200" dirty="0"/>
              <a:t>VALIDACIÓN</a:t>
            </a:r>
            <a:endParaRPr lang="es-CL" sz="1200" dirty="0"/>
          </a:p>
        </p:txBody>
      </p:sp>
      <p:sp>
        <p:nvSpPr>
          <p:cNvPr id="9" name="Oval 8">
            <a:extLst>
              <a:ext uri="{FF2B5EF4-FFF2-40B4-BE49-F238E27FC236}">
                <a16:creationId xmlns:a16="http://schemas.microsoft.com/office/drawing/2014/main" id="{0260B33E-76EF-3962-38D1-94314E98D6EF}"/>
              </a:ext>
            </a:extLst>
          </p:cNvPr>
          <p:cNvSpPr/>
          <p:nvPr/>
        </p:nvSpPr>
        <p:spPr>
          <a:xfrm>
            <a:off x="5958199" y="1923393"/>
            <a:ext cx="2679981" cy="98954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200" dirty="0"/>
              <a:t>SELECCIÓN DE VARIABLES POR MEDIO DE LA VARIANZA</a:t>
            </a:r>
            <a:endParaRPr lang="es-CL" sz="1200" dirty="0"/>
          </a:p>
        </p:txBody>
      </p:sp>
      <p:sp>
        <p:nvSpPr>
          <p:cNvPr id="10" name="Oval 9">
            <a:extLst>
              <a:ext uri="{FF2B5EF4-FFF2-40B4-BE49-F238E27FC236}">
                <a16:creationId xmlns:a16="http://schemas.microsoft.com/office/drawing/2014/main" id="{908A744D-7D09-C8E7-C4FE-33EC5BC4FAED}"/>
              </a:ext>
            </a:extLst>
          </p:cNvPr>
          <p:cNvSpPr/>
          <p:nvPr/>
        </p:nvSpPr>
        <p:spPr>
          <a:xfrm>
            <a:off x="5958199" y="4489255"/>
            <a:ext cx="2679981" cy="140053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200" dirty="0"/>
              <a:t>SELECCIÓN DE VARIABLES POR MEDIO DE CANTIDAD PERTENECIENTE A CADA CLUSTER</a:t>
            </a:r>
            <a:endParaRPr lang="es-CL" sz="1200" dirty="0"/>
          </a:p>
        </p:txBody>
      </p:sp>
      <p:sp>
        <p:nvSpPr>
          <p:cNvPr id="11" name="Oval 10">
            <a:extLst>
              <a:ext uri="{FF2B5EF4-FFF2-40B4-BE49-F238E27FC236}">
                <a16:creationId xmlns:a16="http://schemas.microsoft.com/office/drawing/2014/main" id="{46DC1692-DDAE-307D-1A0D-6F81120744E3}"/>
              </a:ext>
            </a:extLst>
          </p:cNvPr>
          <p:cNvSpPr/>
          <p:nvPr/>
        </p:nvSpPr>
        <p:spPr>
          <a:xfrm>
            <a:off x="7694067" y="3123813"/>
            <a:ext cx="2223920" cy="115457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200" dirty="0"/>
              <a:t>ANALIZAR CARACTERÍSTICAS DE CADA CLUSTER</a:t>
            </a:r>
            <a:endParaRPr lang="es-CL" sz="1200" dirty="0"/>
          </a:p>
        </p:txBody>
      </p:sp>
      <p:sp>
        <p:nvSpPr>
          <p:cNvPr id="12" name="Oval 11">
            <a:extLst>
              <a:ext uri="{FF2B5EF4-FFF2-40B4-BE49-F238E27FC236}">
                <a16:creationId xmlns:a16="http://schemas.microsoft.com/office/drawing/2014/main" id="{54E006EB-0040-C20E-673A-BE4A418DC7F1}"/>
              </a:ext>
            </a:extLst>
          </p:cNvPr>
          <p:cNvSpPr/>
          <p:nvPr/>
        </p:nvSpPr>
        <p:spPr>
          <a:xfrm>
            <a:off x="10452192" y="2988398"/>
            <a:ext cx="1605943" cy="1576277"/>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200" dirty="0"/>
              <a:t>PROPUESTAS EN BASE A LOS DATOS</a:t>
            </a:r>
            <a:endParaRPr lang="es-CL" sz="1200" dirty="0"/>
          </a:p>
        </p:txBody>
      </p:sp>
      <p:sp>
        <p:nvSpPr>
          <p:cNvPr id="13" name="Arrow: Down 12">
            <a:extLst>
              <a:ext uri="{FF2B5EF4-FFF2-40B4-BE49-F238E27FC236}">
                <a16:creationId xmlns:a16="http://schemas.microsoft.com/office/drawing/2014/main" id="{97792CB0-7B45-17B2-9CD6-245A3AA5598A}"/>
              </a:ext>
            </a:extLst>
          </p:cNvPr>
          <p:cNvSpPr/>
          <p:nvPr/>
        </p:nvSpPr>
        <p:spPr>
          <a:xfrm rot="12758395">
            <a:off x="1386106" y="2611088"/>
            <a:ext cx="307911" cy="6037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Arrow: Down 13">
            <a:extLst>
              <a:ext uri="{FF2B5EF4-FFF2-40B4-BE49-F238E27FC236}">
                <a16:creationId xmlns:a16="http://schemas.microsoft.com/office/drawing/2014/main" id="{3C3DCAC8-55FF-7494-8C99-94A8B9CB53FA}"/>
              </a:ext>
            </a:extLst>
          </p:cNvPr>
          <p:cNvSpPr/>
          <p:nvPr/>
        </p:nvSpPr>
        <p:spPr>
          <a:xfrm rot="19863230">
            <a:off x="2881825" y="2767001"/>
            <a:ext cx="307911" cy="6037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Arrow: Down 14">
            <a:extLst>
              <a:ext uri="{FF2B5EF4-FFF2-40B4-BE49-F238E27FC236}">
                <a16:creationId xmlns:a16="http://schemas.microsoft.com/office/drawing/2014/main" id="{AF35A9E5-50EA-5A34-6730-2C5D3B9AE5A8}"/>
              </a:ext>
            </a:extLst>
          </p:cNvPr>
          <p:cNvSpPr/>
          <p:nvPr/>
        </p:nvSpPr>
        <p:spPr>
          <a:xfrm rot="12662217">
            <a:off x="3789164" y="2790535"/>
            <a:ext cx="307911" cy="6037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Arrow: Down 15">
            <a:extLst>
              <a:ext uri="{FF2B5EF4-FFF2-40B4-BE49-F238E27FC236}">
                <a16:creationId xmlns:a16="http://schemas.microsoft.com/office/drawing/2014/main" id="{C72BABC7-292B-11E3-8DA3-F0EE4BAA84DC}"/>
              </a:ext>
            </a:extLst>
          </p:cNvPr>
          <p:cNvSpPr/>
          <p:nvPr/>
        </p:nvSpPr>
        <p:spPr>
          <a:xfrm rot="19733697">
            <a:off x="5177220" y="2796003"/>
            <a:ext cx="307911" cy="5084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Arrow: Down 16">
            <a:extLst>
              <a:ext uri="{FF2B5EF4-FFF2-40B4-BE49-F238E27FC236}">
                <a16:creationId xmlns:a16="http://schemas.microsoft.com/office/drawing/2014/main" id="{0F03546A-7123-911C-EE09-98DF89C01402}"/>
              </a:ext>
            </a:extLst>
          </p:cNvPr>
          <p:cNvSpPr/>
          <p:nvPr/>
        </p:nvSpPr>
        <p:spPr>
          <a:xfrm rot="12751874">
            <a:off x="6415491" y="2900648"/>
            <a:ext cx="307911" cy="5084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Arrow: Down 17">
            <a:extLst>
              <a:ext uri="{FF2B5EF4-FFF2-40B4-BE49-F238E27FC236}">
                <a16:creationId xmlns:a16="http://schemas.microsoft.com/office/drawing/2014/main" id="{C49D4E8B-519A-0A18-BA7A-0C3D2F5B1DEC}"/>
              </a:ext>
            </a:extLst>
          </p:cNvPr>
          <p:cNvSpPr/>
          <p:nvPr/>
        </p:nvSpPr>
        <p:spPr>
          <a:xfrm rot="19560506">
            <a:off x="6321262" y="4132998"/>
            <a:ext cx="307911" cy="5084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Arrow: Down 18">
            <a:extLst>
              <a:ext uri="{FF2B5EF4-FFF2-40B4-BE49-F238E27FC236}">
                <a16:creationId xmlns:a16="http://schemas.microsoft.com/office/drawing/2014/main" id="{7726671A-67E9-20C1-FE6B-4843ABAAEEF7}"/>
              </a:ext>
            </a:extLst>
          </p:cNvPr>
          <p:cNvSpPr/>
          <p:nvPr/>
        </p:nvSpPr>
        <p:spPr>
          <a:xfrm rot="20123385">
            <a:off x="8652071" y="2606867"/>
            <a:ext cx="307911" cy="5084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Arrow: Down 19">
            <a:extLst>
              <a:ext uri="{FF2B5EF4-FFF2-40B4-BE49-F238E27FC236}">
                <a16:creationId xmlns:a16="http://schemas.microsoft.com/office/drawing/2014/main" id="{5F8B8418-9F9F-F49E-CBA5-A46F04ADDAE4}"/>
              </a:ext>
            </a:extLst>
          </p:cNvPr>
          <p:cNvSpPr/>
          <p:nvPr/>
        </p:nvSpPr>
        <p:spPr>
          <a:xfrm rot="12506987">
            <a:off x="8661550" y="4323090"/>
            <a:ext cx="307911" cy="5084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 name="Arrow: Down 20">
            <a:extLst>
              <a:ext uri="{FF2B5EF4-FFF2-40B4-BE49-F238E27FC236}">
                <a16:creationId xmlns:a16="http://schemas.microsoft.com/office/drawing/2014/main" id="{CB3AFD03-42ED-E3B0-22B6-C09D6347B249}"/>
              </a:ext>
            </a:extLst>
          </p:cNvPr>
          <p:cNvSpPr/>
          <p:nvPr/>
        </p:nvSpPr>
        <p:spPr>
          <a:xfrm rot="16200000">
            <a:off x="10031134" y="3548497"/>
            <a:ext cx="307911" cy="3749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23058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75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75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75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75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75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75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500"/>
                                        <p:tgtEl>
                                          <p:spTgt spid="1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75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5458-58B4-E265-8443-373A968EB1B7}"/>
              </a:ext>
            </a:extLst>
          </p:cNvPr>
          <p:cNvSpPr>
            <a:spLocks noGrp="1"/>
          </p:cNvSpPr>
          <p:nvPr>
            <p:ph type="title"/>
          </p:nvPr>
        </p:nvSpPr>
        <p:spPr>
          <a:xfrm>
            <a:off x="4571084" y="180360"/>
            <a:ext cx="3160779" cy="862898"/>
          </a:xfrm>
        </p:spPr>
        <p:txBody>
          <a:bodyPr/>
          <a:lstStyle/>
          <a:p>
            <a:r>
              <a:rPr lang="es-ES" dirty="0"/>
              <a:t>CLUSTERS</a:t>
            </a:r>
            <a:endParaRPr lang="es-CL" dirty="0"/>
          </a:p>
        </p:txBody>
      </p:sp>
      <p:sp>
        <p:nvSpPr>
          <p:cNvPr id="4" name="Oval 3">
            <a:extLst>
              <a:ext uri="{FF2B5EF4-FFF2-40B4-BE49-F238E27FC236}">
                <a16:creationId xmlns:a16="http://schemas.microsoft.com/office/drawing/2014/main" id="{1FA486FB-20CC-3BD6-3D5F-2738F0142AA4}"/>
              </a:ext>
            </a:extLst>
          </p:cNvPr>
          <p:cNvSpPr/>
          <p:nvPr/>
        </p:nvSpPr>
        <p:spPr>
          <a:xfrm>
            <a:off x="231642" y="1503115"/>
            <a:ext cx="2283701" cy="21460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4000" dirty="0"/>
              <a:t>0</a:t>
            </a:r>
            <a:endParaRPr lang="es-CL" sz="4000" dirty="0"/>
          </a:p>
        </p:txBody>
      </p:sp>
      <p:sp>
        <p:nvSpPr>
          <p:cNvPr id="6" name="Oval 5">
            <a:extLst>
              <a:ext uri="{FF2B5EF4-FFF2-40B4-BE49-F238E27FC236}">
                <a16:creationId xmlns:a16="http://schemas.microsoft.com/office/drawing/2014/main" id="{D1B632D1-17F8-B0FF-9E9B-EFE52350B3A3}"/>
              </a:ext>
            </a:extLst>
          </p:cNvPr>
          <p:cNvSpPr/>
          <p:nvPr/>
        </p:nvSpPr>
        <p:spPr>
          <a:xfrm>
            <a:off x="3123667" y="1465792"/>
            <a:ext cx="2283701" cy="214604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4000" dirty="0"/>
              <a:t>1</a:t>
            </a:r>
            <a:endParaRPr lang="es-CL" sz="4000" dirty="0"/>
          </a:p>
        </p:txBody>
      </p:sp>
      <p:sp>
        <p:nvSpPr>
          <p:cNvPr id="7" name="Oval 6">
            <a:extLst>
              <a:ext uri="{FF2B5EF4-FFF2-40B4-BE49-F238E27FC236}">
                <a16:creationId xmlns:a16="http://schemas.microsoft.com/office/drawing/2014/main" id="{EE6C3298-C852-ACAA-252A-470B74DBAF3B}"/>
              </a:ext>
            </a:extLst>
          </p:cNvPr>
          <p:cNvSpPr/>
          <p:nvPr/>
        </p:nvSpPr>
        <p:spPr>
          <a:xfrm>
            <a:off x="6096000" y="1503114"/>
            <a:ext cx="2283701" cy="214604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4000" dirty="0"/>
              <a:t>2</a:t>
            </a:r>
            <a:endParaRPr lang="es-CL" sz="4000" dirty="0"/>
          </a:p>
        </p:txBody>
      </p:sp>
      <p:sp>
        <p:nvSpPr>
          <p:cNvPr id="8" name="Oval 7">
            <a:extLst>
              <a:ext uri="{FF2B5EF4-FFF2-40B4-BE49-F238E27FC236}">
                <a16:creationId xmlns:a16="http://schemas.microsoft.com/office/drawing/2014/main" id="{BD2C5590-EBA2-F09D-DDF1-480A531349BF}"/>
              </a:ext>
            </a:extLst>
          </p:cNvPr>
          <p:cNvSpPr/>
          <p:nvPr/>
        </p:nvSpPr>
        <p:spPr>
          <a:xfrm>
            <a:off x="8988025" y="1465792"/>
            <a:ext cx="2283701" cy="214604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sz="4000" dirty="0"/>
              <a:t>3</a:t>
            </a:r>
            <a:endParaRPr lang="es-CL" sz="4000" dirty="0"/>
          </a:p>
        </p:txBody>
      </p:sp>
      <p:sp>
        <p:nvSpPr>
          <p:cNvPr id="9" name="Oval 8">
            <a:extLst>
              <a:ext uri="{FF2B5EF4-FFF2-40B4-BE49-F238E27FC236}">
                <a16:creationId xmlns:a16="http://schemas.microsoft.com/office/drawing/2014/main" id="{6B011C72-9EA5-510A-8D1B-0143D36DDDE6}"/>
              </a:ext>
            </a:extLst>
          </p:cNvPr>
          <p:cNvSpPr/>
          <p:nvPr/>
        </p:nvSpPr>
        <p:spPr>
          <a:xfrm>
            <a:off x="1659168" y="3931732"/>
            <a:ext cx="2283701" cy="214604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4000" dirty="0"/>
              <a:t>4</a:t>
            </a:r>
            <a:endParaRPr lang="es-CL" sz="4000" dirty="0"/>
          </a:p>
        </p:txBody>
      </p:sp>
      <p:sp>
        <p:nvSpPr>
          <p:cNvPr id="10" name="Oval 9">
            <a:extLst>
              <a:ext uri="{FF2B5EF4-FFF2-40B4-BE49-F238E27FC236}">
                <a16:creationId xmlns:a16="http://schemas.microsoft.com/office/drawing/2014/main" id="{C6AEC699-6990-792A-1213-0E32F59637C7}"/>
              </a:ext>
            </a:extLst>
          </p:cNvPr>
          <p:cNvSpPr/>
          <p:nvPr/>
        </p:nvSpPr>
        <p:spPr>
          <a:xfrm>
            <a:off x="4627577" y="3931731"/>
            <a:ext cx="2283701" cy="214604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4000" dirty="0"/>
              <a:t>5</a:t>
            </a:r>
            <a:endParaRPr lang="es-CL" sz="4000" dirty="0"/>
          </a:p>
        </p:txBody>
      </p:sp>
      <p:sp>
        <p:nvSpPr>
          <p:cNvPr id="11" name="Oval 10">
            <a:extLst>
              <a:ext uri="{FF2B5EF4-FFF2-40B4-BE49-F238E27FC236}">
                <a16:creationId xmlns:a16="http://schemas.microsoft.com/office/drawing/2014/main" id="{047EE253-7D22-79D6-F926-72A136A46B1F}"/>
              </a:ext>
            </a:extLst>
          </p:cNvPr>
          <p:cNvSpPr/>
          <p:nvPr/>
        </p:nvSpPr>
        <p:spPr>
          <a:xfrm>
            <a:off x="7595986" y="3969052"/>
            <a:ext cx="2283701" cy="214604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4000" dirty="0"/>
              <a:t>6</a:t>
            </a:r>
            <a:endParaRPr lang="es-CL" sz="4000" dirty="0"/>
          </a:p>
        </p:txBody>
      </p:sp>
      <p:sp>
        <p:nvSpPr>
          <p:cNvPr id="14" name="Scroll: Vertical 13">
            <a:extLst>
              <a:ext uri="{FF2B5EF4-FFF2-40B4-BE49-F238E27FC236}">
                <a16:creationId xmlns:a16="http://schemas.microsoft.com/office/drawing/2014/main" id="{2A0EA642-BCD9-B4F7-8344-9DA901C1D995}"/>
              </a:ext>
            </a:extLst>
          </p:cNvPr>
          <p:cNvSpPr/>
          <p:nvPr/>
        </p:nvSpPr>
        <p:spPr>
          <a:xfrm>
            <a:off x="398442" y="882625"/>
            <a:ext cx="2007858" cy="3312367"/>
          </a:xfrm>
          <a:prstGeom prst="verticalScroll">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ES" sz="1000" dirty="0">
                <a:solidFill>
                  <a:schemeClr val="bg1"/>
                </a:solidFill>
              </a:rPr>
              <a:t>MAYORES VENTAS UNITARIAS / 80% DE PERSONAS SON DE MEXICO / SOLO CORRESPONDE A SUPERMERCADO MEDIANO / 80% NO TIENEN CAFETERÍA / NO HAY TIENDAS DE VIDEO / NO HAY BARRA DE ENSALADAS / NO HAY COMIDA PREPARADA / EN EL 80% NO HAY FLORISTERIA.</a:t>
            </a:r>
            <a:endParaRPr lang="es-CL" sz="1000" dirty="0">
              <a:solidFill>
                <a:schemeClr val="bg1"/>
              </a:solidFill>
            </a:endParaRPr>
          </a:p>
        </p:txBody>
      </p:sp>
      <p:sp>
        <p:nvSpPr>
          <p:cNvPr id="15" name="Scroll: Vertical 14">
            <a:extLst>
              <a:ext uri="{FF2B5EF4-FFF2-40B4-BE49-F238E27FC236}">
                <a16:creationId xmlns:a16="http://schemas.microsoft.com/office/drawing/2014/main" id="{1F60D9F5-4D3B-E5B1-8F43-C8AC9A30C7C0}"/>
              </a:ext>
            </a:extLst>
          </p:cNvPr>
          <p:cNvSpPr/>
          <p:nvPr/>
        </p:nvSpPr>
        <p:spPr>
          <a:xfrm>
            <a:off x="3293173" y="882625"/>
            <a:ext cx="2007858" cy="3312367"/>
          </a:xfrm>
          <a:prstGeom prst="verticalScroll">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sz="1000" dirty="0"/>
              <a:t>EL 100% SON DE ESTADOS UNIDOS / 76% SUPERMERCADO DE LUJO / 76% TIENE CAFETERÍA / 63% NO TIENEN TIENDAS DE VIDEO / TODOS TIENEN BARRA DE ENSALADAS / TODOS TIENEN COMIDA PREPARADA / 76% TIENE FLORISTERÍA.</a:t>
            </a:r>
            <a:endParaRPr lang="es-CL" sz="1000" dirty="0"/>
          </a:p>
        </p:txBody>
      </p:sp>
      <p:sp>
        <p:nvSpPr>
          <p:cNvPr id="16" name="Scroll: Vertical 15">
            <a:extLst>
              <a:ext uri="{FF2B5EF4-FFF2-40B4-BE49-F238E27FC236}">
                <a16:creationId xmlns:a16="http://schemas.microsoft.com/office/drawing/2014/main" id="{A91CD045-77E3-5661-88AB-C7219F265225}"/>
              </a:ext>
            </a:extLst>
          </p:cNvPr>
          <p:cNvSpPr/>
          <p:nvPr/>
        </p:nvSpPr>
        <p:spPr>
          <a:xfrm>
            <a:off x="6292708" y="919950"/>
            <a:ext cx="2007858" cy="3312367"/>
          </a:xfrm>
          <a:prstGeom prst="verticalScroll">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sz="1000" dirty="0"/>
              <a:t>MAYOR COSTO TIENDA / MAYOR VENTA TIENDA / EL 100% SON DE MEXICO / HAY UN 6% MÁS DE MUJERES / 76% SUPERMERCADO DE LUJO / 76% TIENE CAFETERÍA / 76% TIENE TIENDA DE VIDEO. / TODOS TIENEN BARRA DE ENSALADAS / TODOS TIENEN COMIDA PREPARADA / 76% TIENEN FLORISTERÍA.</a:t>
            </a:r>
            <a:endParaRPr lang="es-CL" sz="1000" dirty="0"/>
          </a:p>
        </p:txBody>
      </p:sp>
      <p:sp>
        <p:nvSpPr>
          <p:cNvPr id="17" name="Scroll: Vertical 16">
            <a:extLst>
              <a:ext uri="{FF2B5EF4-FFF2-40B4-BE49-F238E27FC236}">
                <a16:creationId xmlns:a16="http://schemas.microsoft.com/office/drawing/2014/main" id="{00A585F0-7AB5-0602-7D46-C842D05AFB21}"/>
              </a:ext>
            </a:extLst>
          </p:cNvPr>
          <p:cNvSpPr/>
          <p:nvPr/>
        </p:nvSpPr>
        <p:spPr>
          <a:xfrm>
            <a:off x="9122634" y="919950"/>
            <a:ext cx="2007858" cy="3312367"/>
          </a:xfrm>
          <a:prstGeom prst="verticalScroll">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sz="1000" dirty="0"/>
              <a:t> SON DE ESTADOS UNIDOS / SOLO SUPERMERCADO / 75% NO TIENE CAFETERIA / NINGUNO TIENE TIENDA DE VIDEOS/ NINGUNO TIENE BARRA DE ENSALADAS / NINGUNO TIENE COMIDA PREPARADA / 80% NO TIENE FLORISTERIA.</a:t>
            </a:r>
            <a:endParaRPr lang="es-CL" sz="1000" dirty="0"/>
          </a:p>
        </p:txBody>
      </p:sp>
      <p:sp>
        <p:nvSpPr>
          <p:cNvPr id="18" name="Scroll: Vertical 17">
            <a:extLst>
              <a:ext uri="{FF2B5EF4-FFF2-40B4-BE49-F238E27FC236}">
                <a16:creationId xmlns:a16="http://schemas.microsoft.com/office/drawing/2014/main" id="{68F170BA-2125-AF13-44D2-4971F826F6C2}"/>
              </a:ext>
            </a:extLst>
          </p:cNvPr>
          <p:cNvSpPr/>
          <p:nvPr/>
        </p:nvSpPr>
        <p:spPr>
          <a:xfrm>
            <a:off x="1773995" y="3429000"/>
            <a:ext cx="2007858" cy="3312367"/>
          </a:xfrm>
          <a:prstGeom prst="verticalScroll">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sz="1000" dirty="0"/>
              <a:t> 64% SON DE ESTADOS UNIDOS 36% DE MEXICO / SOLO SUPERMERCADO GOURMET /TODOS POSEEN CAFETERÍA / 64% TIENE TIENDA DE VIDEOS / EN TODOS HAY BARRAS DE ENSALADAS / EN TODOS HAY COMIDA PREPARADA / EN TODOS HAY FLORISTERIA.</a:t>
            </a:r>
            <a:endParaRPr lang="es-CL" sz="1000" dirty="0"/>
          </a:p>
        </p:txBody>
      </p:sp>
      <p:sp>
        <p:nvSpPr>
          <p:cNvPr id="19" name="Scroll: Vertical 18">
            <a:extLst>
              <a:ext uri="{FF2B5EF4-FFF2-40B4-BE49-F238E27FC236}">
                <a16:creationId xmlns:a16="http://schemas.microsoft.com/office/drawing/2014/main" id="{D229DAE7-0A6E-7739-F329-1890DC37F630}"/>
              </a:ext>
            </a:extLst>
          </p:cNvPr>
          <p:cNvSpPr/>
          <p:nvPr/>
        </p:nvSpPr>
        <p:spPr>
          <a:xfrm>
            <a:off x="4766060" y="3480197"/>
            <a:ext cx="2007858" cy="3312367"/>
          </a:xfrm>
          <a:prstGeom prst="verticalScroll">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sz="1000" dirty="0"/>
              <a:t>EL 100% SON DE CANADA / TODOS SON SUPERMERCADOS DE LUJO / TODOS POSEEN CAFETERIA / TODOS TIENEN TIENDA DE VIDEOS / TODOS TIENEN BARRA DE ENSALADAS / TODOS TIENEN COMIDA PREPARADA / EN TODOS HAY FLORISTERIA.</a:t>
            </a:r>
            <a:endParaRPr lang="es-CL" sz="1000" dirty="0"/>
          </a:p>
        </p:txBody>
      </p:sp>
      <p:sp>
        <p:nvSpPr>
          <p:cNvPr id="20" name="Scroll: Vertical 19">
            <a:extLst>
              <a:ext uri="{FF2B5EF4-FFF2-40B4-BE49-F238E27FC236}">
                <a16:creationId xmlns:a16="http://schemas.microsoft.com/office/drawing/2014/main" id="{93EDFD78-E0C6-3107-B9C2-3E63FEBB71F9}"/>
              </a:ext>
            </a:extLst>
          </p:cNvPr>
          <p:cNvSpPr/>
          <p:nvPr/>
        </p:nvSpPr>
        <p:spPr>
          <a:xfrm>
            <a:off x="7765595" y="3429000"/>
            <a:ext cx="2007858" cy="3312367"/>
          </a:xfrm>
          <a:prstGeom prst="verticalScroll">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sz="1000" dirty="0"/>
              <a:t>MENOR COSTO TIENDA / MENOR VENTA TIENDA / MENORES VENTAS UNITARIAS / EL 77% SON DE ESTADOS UNIDOS / HAY UN 6% MAS DE MUJERES / SOLO PEQUEÑO SUPERMERCADO / TODOS TIENEN CAFETERIA /NINGUNO TIENE TIENDA DE VIDEOS/ NO HAY BARRA DE ENSALADAS / NO HAY COMIDA PREPARADA / TODOS TIENEN FLORISTERIA.</a:t>
            </a:r>
            <a:endParaRPr lang="es-CL" sz="1000" dirty="0"/>
          </a:p>
        </p:txBody>
      </p:sp>
    </p:spTree>
    <p:extLst>
      <p:ext uri="{BB962C8B-B14F-4D97-AF65-F5344CB8AC3E}">
        <p14:creationId xmlns:p14="http://schemas.microsoft.com/office/powerpoint/2010/main" val="309933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8"/>
                                        </p:tgtEl>
                                      </p:cBhvr>
                                    </p:animEffect>
                                    <p:set>
                                      <p:cBhvr>
                                        <p:cTn id="52" dur="1" fill="hold">
                                          <p:stCondLst>
                                            <p:cond delay="499"/>
                                          </p:stCondLst>
                                        </p:cTn>
                                        <p:tgtEl>
                                          <p:spTgt spid="1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9"/>
                                        </p:tgtEl>
                                      </p:cBhvr>
                                    </p:animEffect>
                                    <p:set>
                                      <p:cBhvr>
                                        <p:cTn id="62" dur="1" fill="hold">
                                          <p:stCondLst>
                                            <p:cond delay="499"/>
                                          </p:stCondLst>
                                        </p:cTn>
                                        <p:tgtEl>
                                          <p:spTgt spid="1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20"/>
                                        </p:tgtEl>
                                      </p:cBhvr>
                                    </p:animEffect>
                                    <p:set>
                                      <p:cBhvr>
                                        <p:cTn id="7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9BEA-A09D-0CE1-4D84-A228A0E95278}"/>
              </a:ext>
            </a:extLst>
          </p:cNvPr>
          <p:cNvSpPr>
            <a:spLocks noGrp="1"/>
          </p:cNvSpPr>
          <p:nvPr>
            <p:ph type="title"/>
          </p:nvPr>
        </p:nvSpPr>
        <p:spPr>
          <a:xfrm>
            <a:off x="1129003" y="312758"/>
            <a:ext cx="9265297" cy="900221"/>
          </a:xfrm>
        </p:spPr>
        <p:txBody>
          <a:bodyPr/>
          <a:lstStyle/>
          <a:p>
            <a:r>
              <a:rPr lang="es-ES" dirty="0"/>
              <a:t>PROPUESTAS EN BASE A LOS DATOS</a:t>
            </a:r>
            <a:endParaRPr lang="es-CL" dirty="0"/>
          </a:p>
        </p:txBody>
      </p:sp>
      <p:sp>
        <p:nvSpPr>
          <p:cNvPr id="4" name="Scroll: Horizontal 3">
            <a:extLst>
              <a:ext uri="{FF2B5EF4-FFF2-40B4-BE49-F238E27FC236}">
                <a16:creationId xmlns:a16="http://schemas.microsoft.com/office/drawing/2014/main" id="{3BE9073E-67A0-EC23-CB4A-26596221267E}"/>
              </a:ext>
            </a:extLst>
          </p:cNvPr>
          <p:cNvSpPr/>
          <p:nvPr/>
        </p:nvSpPr>
        <p:spPr>
          <a:xfrm>
            <a:off x="1352938" y="1212979"/>
            <a:ext cx="8612155" cy="3284375"/>
          </a:xfrm>
          <a:prstGeom prst="horizontalScroll">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1600" b="1" u="sng" dirty="0"/>
              <a:t>CLUSTER 0 </a:t>
            </a:r>
            <a:r>
              <a:rPr lang="es-ES" sz="1600" dirty="0"/>
              <a:t>: TIENEN MAYORES VENTAS UNITARIAS, ENFOCARSE EN MERCADO MEXICANO , SUPERMERCADOS MEDIANOS, HAY QUE OCUPAR TODOS LOS ESPACIOS DISPONIBLES PARA OFRECER MÁS PRODUCTOS AL PÚBLICO , YA QUE ELLOS NO MUESTRAN DEMANDA POR SECTORES PARA COMPRA DE COMIDA PREPARADA NI BARRA DE ENSALADAS Y MUY POCO EN CAFETERIA. LA FLORISTERÍA TIENE PRESENCIA DEL 20%, PODRÍA CONSIDERAR ELIMINARSE PARA COLOCAR MÁS PRODUCTOS DE VENTA EN SU LUGAR.</a:t>
            </a:r>
            <a:endParaRPr lang="es-CL" sz="1600" dirty="0"/>
          </a:p>
        </p:txBody>
      </p:sp>
      <p:sp>
        <p:nvSpPr>
          <p:cNvPr id="5" name="Scroll: Horizontal 4">
            <a:extLst>
              <a:ext uri="{FF2B5EF4-FFF2-40B4-BE49-F238E27FC236}">
                <a16:creationId xmlns:a16="http://schemas.microsoft.com/office/drawing/2014/main" id="{52C3A2D3-6710-9EF1-E85B-A1591AACC246}"/>
              </a:ext>
            </a:extLst>
          </p:cNvPr>
          <p:cNvSpPr/>
          <p:nvPr/>
        </p:nvSpPr>
        <p:spPr>
          <a:xfrm>
            <a:off x="1352938" y="1212979"/>
            <a:ext cx="8612155" cy="3284375"/>
          </a:xfrm>
          <a:prstGeom prst="horizontalScroll">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1600" b="1" u="sng" dirty="0"/>
              <a:t>CLUSTER 1</a:t>
            </a:r>
            <a:r>
              <a:rPr lang="es-ES" sz="1600" dirty="0"/>
              <a:t>: SUPERMERCADO DE LUJO, 100% PERSONAS DE ESTADOS UNIDOS, AUMENTAR OFERTA DE COMIDA PREPARADA Y BARRA DE ENSALADAS, AUMENTAR TAMBIÉN OFERTA DE PRODUCTOS EN CAFETERÍA DE MANERA DE PROLONGAR LA ESTANCIA Y QUE LA GENTE CONSUMA MÁS PRODUCTOS Y SERVICIOS. TODA LA MEJORA PUEDE HACERSE CONSIDERANDO QUE EL PUBLICO ESTÁ DISPUESTO A PAGAR MÁS POR UNA EXPERIENCIA EN LA QUE SIENTAN LA EXCLUSIVIDAD.</a:t>
            </a:r>
            <a:endParaRPr lang="es-CL" sz="1600" dirty="0"/>
          </a:p>
        </p:txBody>
      </p:sp>
      <p:sp>
        <p:nvSpPr>
          <p:cNvPr id="6" name="Scroll: Horizontal 5">
            <a:extLst>
              <a:ext uri="{FF2B5EF4-FFF2-40B4-BE49-F238E27FC236}">
                <a16:creationId xmlns:a16="http://schemas.microsoft.com/office/drawing/2014/main" id="{EDC2C9A9-635B-3F59-67D5-1438923BA5D8}"/>
              </a:ext>
            </a:extLst>
          </p:cNvPr>
          <p:cNvSpPr/>
          <p:nvPr/>
        </p:nvSpPr>
        <p:spPr>
          <a:xfrm>
            <a:off x="1352937" y="1073018"/>
            <a:ext cx="8612155" cy="4254762"/>
          </a:xfrm>
          <a:prstGeom prst="horizontalScroll">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1600" b="1" u="sng" dirty="0"/>
              <a:t>CLUSTER 2</a:t>
            </a:r>
            <a:r>
              <a:rPr lang="es-ES" sz="1600" dirty="0"/>
              <a:t>: CORRESPONDE A MAYOR COSTO Y MAYOR VENTA POR TIENDA, TODOS SON MEXICANOS Y GRAN PARTE DE LOS SUPERMERCADOS SON DE LUJO, COMO HAY UN 6% MÁS DE MUJERES SE PUEDE PONER ÉNFASIS EN PRODUCTOS EXCLUSIVOS "CONSIDERANDO QUE LOS CLIENTES PUEDEN ESTAR DISPUESTOS A GASTAR MÁS POR SER EN SU MAYORÍA SUPERMERCADOS EXCLUSIVOS" QUE TENGA EL GÉNERO FEMENINO COMO FOCO. COMO EXISTE BARRA DE ENSALADAS, COMIDA PREPARADA Y LA MAYORÍA POSEE CAFETERÍA, HAY QUE AUMENTAR Y MEJORAR ESTOS TRES TIPOS DE SERVICIOS PARA CREAR MAYOR FIDELIDAD DEL CLIENTE. POR EJEMPLO, SI SE LOGRA QUE MAS PERSONAS CONSUMAN PRODUCTOS EN LA CAFETERÍA, AUMENTAN LAS PROBABILIDADES TAMBIÉN DE QUE PASEN MÁS TIEMPO EN EL SUPERMERCADO, CON LO QUE LAS VENTAS PUEDEN MEJORAR.</a:t>
            </a:r>
            <a:endParaRPr lang="es-CL" sz="1600" dirty="0"/>
          </a:p>
        </p:txBody>
      </p:sp>
      <p:sp>
        <p:nvSpPr>
          <p:cNvPr id="7" name="Scroll: Horizontal 6">
            <a:extLst>
              <a:ext uri="{FF2B5EF4-FFF2-40B4-BE49-F238E27FC236}">
                <a16:creationId xmlns:a16="http://schemas.microsoft.com/office/drawing/2014/main" id="{22455607-C9EB-D9BB-C002-9657BDCBC3B9}"/>
              </a:ext>
            </a:extLst>
          </p:cNvPr>
          <p:cNvSpPr/>
          <p:nvPr/>
        </p:nvSpPr>
        <p:spPr>
          <a:xfrm>
            <a:off x="1352937" y="1073018"/>
            <a:ext cx="8612155" cy="4254762"/>
          </a:xfrm>
          <a:prstGeom prst="horizontalScroll">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1600" b="1" u="sng" dirty="0"/>
              <a:t>CLUSTER 3</a:t>
            </a:r>
            <a:r>
              <a:rPr lang="es-ES" sz="1600" dirty="0"/>
              <a:t>: EL 93% SON DE ESTADOS UNIDOS Y SOLO SUPERMERCADO, SIN SERVICIOS ADICIONALES, POR LO QUE SE DEDUCE QUE SE TRATA DE PERSONAS QUE LE INTERESA HACER LAS COMPRAS Y SEGUIR CON SUS ACTIVIDADES, POR LO QUE HAY QUE PREOCUPARSE DE QUE LA ESTANCIA SEA LO MÁS EXPEDITA POSIBLE, POR EJEMPLO AUMENTANDO LA CANTIDAD DE AUTO SERVICIO PARA PAGO Y PUEDE SER TAMBIÉN EL TENER MÁS CAJEROS HUMANOS DISPONIBLES EN HORARIOS PUNTA PARA QUE LAS PERSONAS SIENTAN QUE EL SERVICIO ES RÁPIDO Y CÓMODO, DE ESTA MANERA SE FIDELIZA MÁS AL CLIENTE.</a:t>
            </a:r>
            <a:endParaRPr lang="es-CL" sz="1600" dirty="0"/>
          </a:p>
        </p:txBody>
      </p:sp>
      <p:sp>
        <p:nvSpPr>
          <p:cNvPr id="8" name="Scroll: Horizontal 7">
            <a:extLst>
              <a:ext uri="{FF2B5EF4-FFF2-40B4-BE49-F238E27FC236}">
                <a16:creationId xmlns:a16="http://schemas.microsoft.com/office/drawing/2014/main" id="{7F033DB1-962A-0638-9B81-86E84278F5EA}"/>
              </a:ext>
            </a:extLst>
          </p:cNvPr>
          <p:cNvSpPr/>
          <p:nvPr/>
        </p:nvSpPr>
        <p:spPr>
          <a:xfrm>
            <a:off x="1352936" y="1073018"/>
            <a:ext cx="8612155" cy="4254762"/>
          </a:xfrm>
          <a:prstGeom prst="horizontalScroll">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1600" b="1" u="sng" dirty="0"/>
              <a:t>CLUSTER 4</a:t>
            </a:r>
            <a:r>
              <a:rPr lang="es-ES" sz="1600" dirty="0"/>
              <a:t>: 2/3 SON DE ESTADOS UNIDOS Y 1/3 DE MÉXICO, SOLO SUPERMERCADO GOURMET, LO QUE QUIERE DECIR QUE SE OFRECEN PRODUCTOS FRESCOS Y SELECCIONADOS, COMO EN TODOS HAY BARRA DE ENSALADAS, COMIDA PREPARADA Y CAFETERÍA , ENTONCES SE PUEDE MEJORAR LA OFERTA DE PRODUCTOS SEGÚN LA IDIOSINCRACIA DE CADA PAÍS, YA QUE LAS PERSONAS DE ESTADOS UNIDOS PUEDEN TENER DISTINTOS GUSTOS QUE LOS MEXICANOS, POR LO QUE SE PODRÍAN HACER ENCUESTAS MUY CORTAS ENTRE LOS CLIENTES PARA SABER QUE PRODUCTOS DESEAN, DE ESTA MANERA LA OFERTA DE PRODUCTOS PARA AMBOS PAÍSES SE IRÁ DIFERENCIANDO.</a:t>
            </a:r>
            <a:endParaRPr lang="es-CL" sz="1600" dirty="0"/>
          </a:p>
        </p:txBody>
      </p:sp>
      <p:sp>
        <p:nvSpPr>
          <p:cNvPr id="9" name="Scroll: Horizontal 8">
            <a:extLst>
              <a:ext uri="{FF2B5EF4-FFF2-40B4-BE49-F238E27FC236}">
                <a16:creationId xmlns:a16="http://schemas.microsoft.com/office/drawing/2014/main" id="{4E0C39DD-DDF4-51C5-7D99-9F7715D12AA8}"/>
              </a:ext>
            </a:extLst>
          </p:cNvPr>
          <p:cNvSpPr/>
          <p:nvPr/>
        </p:nvSpPr>
        <p:spPr>
          <a:xfrm>
            <a:off x="1352936" y="1073018"/>
            <a:ext cx="8612155" cy="4254762"/>
          </a:xfrm>
          <a:prstGeom prst="horizontalScroll">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1600" b="1" u="sng" dirty="0"/>
              <a:t>CLUSTER 5</a:t>
            </a:r>
            <a:r>
              <a:rPr lang="es-ES" sz="1600" dirty="0"/>
              <a:t>: EL 100% DE LAS PERSONAS SON DE CANADA Y LOS SUPERMERCADOS SON TODOS DE LUJO, TODOS CON CAFETERÍA, BARRA DE ENSALADAS Y COMIDA PREPARADA. POR LO QUE LA GENTE ESTÁ DISPUESTA A PASAR SU TIEMPO EN EL SUPERMERCADO TENIENDO EN CUENTA DE QUE ESTÁ RECIBIENDO UNA ATENCIÓN EXCLUSIVA. SE PUEDEN IMPLEMENTAR ENCUENTAS DE SATISFACCIÓN Y REQUERIMIENTOS PARA ENTENDER DE MEJOR MANERA COMO OPERA LA IDIOSINCRACIA CANADIENSE, YA QUE CON TODA PROBABILIDAD SE DEBERÁN OFRECER PRODUCTOS DIFERENTES A LOS QUE SE OFRECEN A MEXICANOS Y ESTADO UNIDENSES.</a:t>
            </a:r>
            <a:endParaRPr lang="es-CL" sz="1600" dirty="0"/>
          </a:p>
        </p:txBody>
      </p:sp>
      <p:sp>
        <p:nvSpPr>
          <p:cNvPr id="10" name="Scroll: Horizontal 9">
            <a:extLst>
              <a:ext uri="{FF2B5EF4-FFF2-40B4-BE49-F238E27FC236}">
                <a16:creationId xmlns:a16="http://schemas.microsoft.com/office/drawing/2014/main" id="{66098B64-6DF8-17A5-8EB8-3F0DA99A1277}"/>
              </a:ext>
            </a:extLst>
          </p:cNvPr>
          <p:cNvSpPr/>
          <p:nvPr/>
        </p:nvSpPr>
        <p:spPr>
          <a:xfrm>
            <a:off x="1352935" y="933061"/>
            <a:ext cx="8612155" cy="5355774"/>
          </a:xfrm>
          <a:prstGeom prst="horizontalScroll">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1600" b="1" u="sng" dirty="0"/>
              <a:t>CLUSTER 6</a:t>
            </a:r>
            <a:r>
              <a:rPr lang="es-ES" sz="1600" dirty="0"/>
              <a:t>: MENORES COSTO TIENDA/MENOR VENTA TIENDA Y MENORES VENTAS UNITARIAS, EL SUPERMERCADO ES DE TIPO PEQUEÑO Y EL 77% SON DE ESTADOS UNIDOS, CON 6% MÁS DE MUJERES. AUNQUE SON SUPERMERCADOS PEQUEÑOS TODOS TIENEN CAFETERIA. SE PUEDEN HACER PROMOCIONES ESPECIALES PARA INCENTIVAR A LAS PERSONAS A USAR MÁS LA CAFETERÍA, AUMENTANDO EL TIEMPO DE ESTADÍA EN EL SUPERMERCADO, TAMBIÉN SE PUEDEN COLOCAR CARTELES CON OFERTAS Y PACKS ESPECIALES RODEANDO LA CAFETERÍA, ENTONCES SI YA SE LOGRA QUE PERMANEZCAN EN LA CAFETERÍA MEJORANDO EL SERVICIO, A SU VEZ LAS PERSONAS TENDRÁN MÁS ACCESO A VER LAS OFERTAS , ADEMÁS SE PUEDE HACER UN ÉNFASIS EN PRODUCTOS PARA EL GÉNERO FEMENINO POR SER UN 6% MAYOR EN CANTIDAD AL GÉNERO MASCULINO. ADEMAS TENER EN CUENTA QUE LA MAYORÍA UNIDADES DE ESTE CLUSTER PERTENECE A LOS ESTADOS UNIDOS, PARA CONSIDERAR QUE ES LO QUE SE LES ESTÁ OFRECIENDO.</a:t>
            </a:r>
            <a:endParaRPr lang="es-CL" sz="1600" dirty="0"/>
          </a:p>
        </p:txBody>
      </p:sp>
    </p:spTree>
    <p:extLst>
      <p:ext uri="{BB962C8B-B14F-4D97-AF65-F5344CB8AC3E}">
        <p14:creationId xmlns:p14="http://schemas.microsoft.com/office/powerpoint/2010/main" val="370721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0"/>
                                        </p:tgtEl>
                                      </p:cBhvr>
                                    </p:animEffect>
                                    <p:set>
                                      <p:cBhvr>
                                        <p:cTn id="7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8B93-50CB-A639-14CC-2A86A4FBD576}"/>
              </a:ext>
            </a:extLst>
          </p:cNvPr>
          <p:cNvSpPr>
            <a:spLocks noGrp="1"/>
          </p:cNvSpPr>
          <p:nvPr>
            <p:ph type="title"/>
          </p:nvPr>
        </p:nvSpPr>
        <p:spPr>
          <a:xfrm>
            <a:off x="2437588" y="2533444"/>
            <a:ext cx="7060975" cy="895556"/>
          </a:xfrm>
        </p:spPr>
        <p:txBody>
          <a:bodyPr/>
          <a:lstStyle/>
          <a:p>
            <a:r>
              <a:rPr lang="es-ES" dirty="0"/>
              <a:t>FIN DE LA PRESENTACIÓN</a:t>
            </a:r>
            <a:endParaRPr lang="es-CL" dirty="0"/>
          </a:p>
        </p:txBody>
      </p:sp>
    </p:spTree>
    <p:extLst>
      <p:ext uri="{BB962C8B-B14F-4D97-AF65-F5344CB8AC3E}">
        <p14:creationId xmlns:p14="http://schemas.microsoft.com/office/powerpoint/2010/main" val="4263556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410</TotalTime>
  <Words>1172</Words>
  <Application>Microsoft Office PowerPoint</Application>
  <PresentationFormat>Widescreen</PresentationFormat>
  <Paragraphs>41</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3</vt:lpstr>
      <vt:lpstr>Ion</vt:lpstr>
      <vt:lpstr>REVELANDO LA ESENCIA DEL CLIENTE 1</vt:lpstr>
      <vt:lpstr>OBJETIVO:</vt:lpstr>
      <vt:lpstr>PROCEDIMIENTO </vt:lpstr>
      <vt:lpstr>CLUSTERS</vt:lpstr>
      <vt:lpstr>PROPUESTAS EN BASE A LOS DATOS</vt:lpstr>
      <vt:lpstr>FIN DE LA PRESENTACIÓN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jorgecasatati1977@hotmail.com</dc:creator>
  <cp:lastModifiedBy>jorgecasatati1977@hotmail.com</cp:lastModifiedBy>
  <cp:revision>26</cp:revision>
  <dcterms:created xsi:type="dcterms:W3CDTF">2024-01-03T19:57:31Z</dcterms:created>
  <dcterms:modified xsi:type="dcterms:W3CDTF">2024-01-11T20:59:59Z</dcterms:modified>
</cp:coreProperties>
</file>