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1"/>
  </p:notesMasterIdLst>
  <p:sldIdLst>
    <p:sldId id="256" r:id="rId2"/>
    <p:sldId id="257" r:id="rId3"/>
    <p:sldId id="296" r:id="rId4"/>
    <p:sldId id="298" r:id="rId5"/>
    <p:sldId id="274" r:id="rId6"/>
    <p:sldId id="299" r:id="rId7"/>
    <p:sldId id="300" r:id="rId8"/>
    <p:sldId id="301" r:id="rId9"/>
    <p:sldId id="302" r:id="rId10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2"/>
    </p:embeddedFont>
    <p:embeddedFont>
      <p:font typeface="Cascadia Mono" panose="020B0609020000020004" pitchFamily="49" charset="0"/>
      <p:regular r:id="rId13"/>
      <p:bold r:id="rId14"/>
    </p:embeddedFont>
    <p:embeddedFont>
      <p:font typeface="Inter" panose="020B0604020202020204" charset="0"/>
      <p:regular r:id="rId15"/>
      <p:bold r:id="rId16"/>
      <p:italic r:id="rId17"/>
      <p:boldItalic r:id="rId18"/>
    </p:embeddedFont>
    <p:embeddedFont>
      <p:font typeface="Passion One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575"/>
    <a:srgbClr val="B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2ABBA-9B43-4E9C-BE82-640D1BEFF9A8}">
  <a:tblStyle styleId="{54A2ABBA-9B43-4E9C-BE82-640D1BEFF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D8D3307E-BB71-FF65-2123-496C509E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>
            <a:extLst>
              <a:ext uri="{FF2B5EF4-FFF2-40B4-BE49-F238E27FC236}">
                <a16:creationId xmlns:a16="http://schemas.microsoft.com/office/drawing/2014/main" id="{982C9429-07F7-8ED4-91E3-1DF6D5283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>
            <a:extLst>
              <a:ext uri="{FF2B5EF4-FFF2-40B4-BE49-F238E27FC236}">
                <a16:creationId xmlns:a16="http://schemas.microsoft.com/office/drawing/2014/main" id="{4C88378A-124C-873C-8592-DA9D5A11F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4AF04164-F46B-905A-01B4-64EB4CC8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F2010A4E-0C0E-F79C-0FE6-7A886E8AB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1D33B6E4-72C2-E1CF-9E81-841FFD012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94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D87A4377-BA55-78BD-6061-B5E48805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D8030EBF-D41E-6782-EEAB-8917882A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994E7B6-72DA-99D4-3DDA-5B212CBF5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4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6E55EF63-8EFC-E303-30DE-BCC546D9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EBEE9765-9090-8E4F-214B-CD308F0B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70B0FB6B-D754-63D8-9808-3F0837F86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2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B9A54829-C16C-B72B-416D-DBD43F81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1C62CEC6-8341-65B8-F3A0-A8AF44DA5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1F6D9EE-0CAB-E8D6-9065-93F9DC18E5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A194B2BF-B87C-C7C7-4C33-225E32C3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65958CF3-CFD6-84DA-F55A-4CE0AB11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9AB9C8F0-C523-57C0-4E8C-FEF567237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995441" y="4347584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70050" y="5"/>
            <a:ext cx="1320889" cy="571378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 rot="-2700000">
            <a:off x="348672" y="37608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 rot="-2700000">
            <a:off x="154531" y="717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rot="-2700000">
            <a:off x="5835865" y="21704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 rot="-2700000">
            <a:off x="8076748" y="4817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 rot="-2700000">
            <a:off x="3131756" y="4817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756660" y="21211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8629633" y="4002066"/>
            <a:ext cx="901968" cy="901968"/>
            <a:chOff x="1350404" y="-3124999"/>
            <a:chExt cx="1570279" cy="1570279"/>
          </a:xfrm>
        </p:grpSpPr>
        <p:sp>
          <p:nvSpPr>
            <p:cNvPr id="199" name="Google Shape;199;p1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6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70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44" y="1967932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SQL SERVER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SELECT se utiliza para seleccionar datos de una base de datos.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3E58B703-6B8D-9918-1C47-B22BB39C75E7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4761250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Columna2,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ColumnaN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4A920C6C-99C9-02F7-88B7-5605A776763B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848859EA-2638-29CE-63BE-32DF6DEC1556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5499F08D-2586-880F-3509-D90994DE2DC0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DEE1E87B-BC44-3765-791B-6D29698A5D34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240A2A6D-ED2F-D99F-B404-B14E6E9E059F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A75BFA84-247B-BC0D-1B5D-1F3BF58561D6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D69D189B-4631-2325-4465-10D13F971F1D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1BD3A3C2-F8D3-F7AF-5D3D-203A3BFAC2FF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3B33F109-D46C-330D-5905-C17E4549284F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95B6DCCB-BE7C-C15C-66D4-720881F69E6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3F8C874F-9E2E-BEAD-B58A-81865A4517C6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1CF2B579-D471-2C5E-8809-2F5091491E31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02356C1C-0C47-A098-B965-6AFA17F802C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684F9EFF-FFB0-425B-46BF-BB7E542A2FAF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5E776F85-D0EF-D71C-C6F8-1AE6A741366D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6DA30FEB-35E7-2C13-B625-99BE94F0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>
            <a:extLst>
              <a:ext uri="{FF2B5EF4-FFF2-40B4-BE49-F238E27FC236}">
                <a16:creationId xmlns:a16="http://schemas.microsoft.com/office/drawing/2014/main" id="{0A08187D-7FF7-9FCA-F767-B2119614F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Tablas de AdventureWorks2022</a:t>
            </a:r>
            <a:endParaRPr dirty="0"/>
          </a:p>
        </p:txBody>
      </p:sp>
      <p:sp>
        <p:nvSpPr>
          <p:cNvPr id="826" name="Google Shape;826;p42">
            <a:extLst>
              <a:ext uri="{FF2B5EF4-FFF2-40B4-BE49-F238E27FC236}">
                <a16:creationId xmlns:a16="http://schemas.microsoft.com/office/drawing/2014/main" id="{679F9417-461A-790A-AC99-0E1B224328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Guarda los datos personales de todas las personas registradas en el sistema: empleados, clientes, contactos, etc.</a:t>
            </a:r>
          </a:p>
        </p:txBody>
      </p:sp>
      <p:sp>
        <p:nvSpPr>
          <p:cNvPr id="827" name="Google Shape;827;p42">
            <a:extLst>
              <a:ext uri="{FF2B5EF4-FFF2-40B4-BE49-F238E27FC236}">
                <a16:creationId xmlns:a16="http://schemas.microsoft.com/office/drawing/2014/main" id="{E039E4BB-8D65-BE6F-5895-21053640D3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Person.Person</a:t>
            </a:r>
            <a:endParaRPr dirty="0"/>
          </a:p>
        </p:txBody>
      </p:sp>
      <p:sp>
        <p:nvSpPr>
          <p:cNvPr id="828" name="Google Shape;828;p42">
            <a:extLst>
              <a:ext uri="{FF2B5EF4-FFF2-40B4-BE49-F238E27FC236}">
                <a16:creationId xmlns:a16="http://schemas.microsoft.com/office/drawing/2014/main" id="{DF11868E-A9D4-E587-6310-5E6C549E7B2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Almacena información específica de los empleados.</a:t>
            </a:r>
            <a:endParaRPr dirty="0"/>
          </a:p>
        </p:txBody>
      </p:sp>
      <p:sp>
        <p:nvSpPr>
          <p:cNvPr id="829" name="Google Shape;829;p42">
            <a:extLst>
              <a:ext uri="{FF2B5EF4-FFF2-40B4-BE49-F238E27FC236}">
                <a16:creationId xmlns:a16="http://schemas.microsoft.com/office/drawing/2014/main" id="{A6D6A7E3-97D8-CE71-2280-011A0395D79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HumanResources.Employee</a:t>
            </a:r>
            <a:endParaRPr lang="es-MX" dirty="0"/>
          </a:p>
        </p:txBody>
      </p:sp>
      <p:sp>
        <p:nvSpPr>
          <p:cNvPr id="830" name="Google Shape;830;p42">
            <a:extLst>
              <a:ext uri="{FF2B5EF4-FFF2-40B4-BE49-F238E27FC236}">
                <a16:creationId xmlns:a16="http://schemas.microsoft.com/office/drawing/2014/main" id="{582805C8-7A13-9231-24A0-5ACA46A700B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información de todos los productos que la empresa fabrica o vende.</a:t>
            </a:r>
          </a:p>
        </p:txBody>
      </p:sp>
      <p:sp>
        <p:nvSpPr>
          <p:cNvPr id="831" name="Google Shape;831;p42">
            <a:extLst>
              <a:ext uri="{FF2B5EF4-FFF2-40B4-BE49-F238E27FC236}">
                <a16:creationId xmlns:a16="http://schemas.microsoft.com/office/drawing/2014/main" id="{570179DE-C361-44A5-4585-3B1458C3F3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</a:t>
            </a:r>
            <a:endParaRPr dirty="0"/>
          </a:p>
        </p:txBody>
      </p:sp>
      <p:sp>
        <p:nvSpPr>
          <p:cNvPr id="832" name="Google Shape;832;p42">
            <a:extLst>
              <a:ext uri="{FF2B5EF4-FFF2-40B4-BE49-F238E27FC236}">
                <a16:creationId xmlns:a16="http://schemas.microsoft.com/office/drawing/2014/main" id="{A45600B0-C1E9-C08B-4367-91044015D9C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opiniones y calificaciones hechas por clientes sobre productos.</a:t>
            </a:r>
            <a:endParaRPr dirty="0"/>
          </a:p>
        </p:txBody>
      </p:sp>
      <p:sp>
        <p:nvSpPr>
          <p:cNvPr id="833" name="Google Shape;833;p42">
            <a:extLst>
              <a:ext uri="{FF2B5EF4-FFF2-40B4-BE49-F238E27FC236}">
                <a16:creationId xmlns:a16="http://schemas.microsoft.com/office/drawing/2014/main" id="{2A83DEBF-1AC0-EFAA-6A6B-7F9B241007E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Production.ProductReview</a:t>
            </a:r>
            <a:endParaRPr lang="es-MX" dirty="0"/>
          </a:p>
        </p:txBody>
      </p:sp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ACD8363A-2242-36D1-FABC-AF299D79960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Guarda información de los clientes de la empresa.</a:t>
            </a:r>
            <a:endParaRPr dirty="0"/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D66A270A-8B7C-F5BD-023B-D082A538600B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Sales.Customer</a:t>
            </a:r>
            <a:endParaRPr dirty="0"/>
          </a:p>
        </p:txBody>
      </p:sp>
      <p:sp>
        <p:nvSpPr>
          <p:cNvPr id="836" name="Google Shape;836;p42">
            <a:extLst>
              <a:ext uri="{FF2B5EF4-FFF2-40B4-BE49-F238E27FC236}">
                <a16:creationId xmlns:a16="http://schemas.microsoft.com/office/drawing/2014/main" id="{C982A1D3-B2AD-B16D-137B-C508DB4DAD74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Lista de direcciones de correo electrónico asociadas a personas registradas en el sistema.</a:t>
            </a:r>
            <a:endParaRPr dirty="0"/>
          </a:p>
        </p:txBody>
      </p:sp>
      <p:sp>
        <p:nvSpPr>
          <p:cNvPr id="837" name="Google Shape;837;p42">
            <a:extLst>
              <a:ext uri="{FF2B5EF4-FFF2-40B4-BE49-F238E27FC236}">
                <a16:creationId xmlns:a16="http://schemas.microsoft.com/office/drawing/2014/main" id="{55433DCC-8D86-3A7F-B0CB-0FFAC63E9EC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Person.EmailAddress</a:t>
            </a:r>
            <a:endParaRPr dirty="0"/>
          </a:p>
        </p:txBody>
      </p:sp>
      <p:grpSp>
        <p:nvGrpSpPr>
          <p:cNvPr id="838" name="Google Shape;838;p42">
            <a:extLst>
              <a:ext uri="{FF2B5EF4-FFF2-40B4-BE49-F238E27FC236}">
                <a16:creationId xmlns:a16="http://schemas.microsoft.com/office/drawing/2014/main" id="{70551E4E-6D63-306A-A9ED-AFCB94FE19B0}"/>
              </a:ext>
            </a:extLst>
          </p:cNvPr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>
              <a:extLst>
                <a:ext uri="{FF2B5EF4-FFF2-40B4-BE49-F238E27FC236}">
                  <a16:creationId xmlns:a16="http://schemas.microsoft.com/office/drawing/2014/main" id="{883D3D4E-38D4-A319-4377-F716F0B9833D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>
              <a:extLst>
                <a:ext uri="{FF2B5EF4-FFF2-40B4-BE49-F238E27FC236}">
                  <a16:creationId xmlns:a16="http://schemas.microsoft.com/office/drawing/2014/main" id="{0BCE1FE1-2DF3-A2E6-756D-842DFD46D487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>
              <a:extLst>
                <a:ext uri="{FF2B5EF4-FFF2-40B4-BE49-F238E27FC236}">
                  <a16:creationId xmlns:a16="http://schemas.microsoft.com/office/drawing/2014/main" id="{AFDFA125-BCD9-B110-30BE-6EC632499720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>
              <a:extLst>
                <a:ext uri="{FF2B5EF4-FFF2-40B4-BE49-F238E27FC236}">
                  <a16:creationId xmlns:a16="http://schemas.microsoft.com/office/drawing/2014/main" id="{5928F84B-1BF9-7909-F2C2-686E47071C68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>
              <a:extLst>
                <a:ext uri="{FF2B5EF4-FFF2-40B4-BE49-F238E27FC236}">
                  <a16:creationId xmlns:a16="http://schemas.microsoft.com/office/drawing/2014/main" id="{8F315E1B-6EFE-3295-B25F-F97BBB568BF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>
              <a:extLst>
                <a:ext uri="{FF2B5EF4-FFF2-40B4-BE49-F238E27FC236}">
                  <a16:creationId xmlns:a16="http://schemas.microsoft.com/office/drawing/2014/main" id="{19DC8111-9DD5-0B67-F01D-736939576168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>
              <a:extLst>
                <a:ext uri="{FF2B5EF4-FFF2-40B4-BE49-F238E27FC236}">
                  <a16:creationId xmlns:a16="http://schemas.microsoft.com/office/drawing/2014/main" id="{DDE1B143-11BD-F6FC-CBC9-5E5FB22011D5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>
              <a:extLst>
                <a:ext uri="{FF2B5EF4-FFF2-40B4-BE49-F238E27FC236}">
                  <a16:creationId xmlns:a16="http://schemas.microsoft.com/office/drawing/2014/main" id="{717B6CF1-D3B3-269F-1AE4-54845CD2A53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>
              <a:extLst>
                <a:ext uri="{FF2B5EF4-FFF2-40B4-BE49-F238E27FC236}">
                  <a16:creationId xmlns:a16="http://schemas.microsoft.com/office/drawing/2014/main" id="{B6427627-FBE4-2F7F-6D53-5A1A4FA4DBA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>
              <a:extLst>
                <a:ext uri="{FF2B5EF4-FFF2-40B4-BE49-F238E27FC236}">
                  <a16:creationId xmlns:a16="http://schemas.microsoft.com/office/drawing/2014/main" id="{17A9E83B-A10B-A77C-2D61-F28B7B588B3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>
                <a:extLst>
                  <a:ext uri="{FF2B5EF4-FFF2-40B4-BE49-F238E27FC236}">
                    <a16:creationId xmlns:a16="http://schemas.microsoft.com/office/drawing/2014/main" id="{446FC410-F962-D9BA-9C20-E83A0D31DC4D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>
                <a:extLst>
                  <a:ext uri="{FF2B5EF4-FFF2-40B4-BE49-F238E27FC236}">
                    <a16:creationId xmlns:a16="http://schemas.microsoft.com/office/drawing/2014/main" id="{B29775E4-127B-A2DE-B723-83FD53A04CD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>
                <a:extLst>
                  <a:ext uri="{FF2B5EF4-FFF2-40B4-BE49-F238E27FC236}">
                    <a16:creationId xmlns:a16="http://schemas.microsoft.com/office/drawing/2014/main" id="{DD038E12-05A0-CB3A-0403-589181CDBB46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5FEFC9E-59AE-9182-6934-4EF51E0BB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A195290A-8C05-2A1B-4A86-F8A13F2D3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93130663-9EFD-9103-B20B-60A06A12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COUNT se utiliza para contar cuantas filas hay en una tabla o resultado.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296F9C51-2BD5-909D-3748-474674EF37F3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98DBBA9C-181A-6BE4-F7F7-663538E04565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9C4723D8-5C3E-6F0F-E9A1-DF032659AA3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1CB63B-B2FE-375D-8180-F21ECC415C8B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9C93D496-9783-FD71-7029-298660B45D49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00C0E62-7F58-5AA2-A445-CC3ACF465FEB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C37A974E-3698-F692-D369-95335BC87F1C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5BDE562A-A49F-68AD-E05C-9A5846A371AD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59C3F330-F10A-A41C-AD5A-A7CDC545E131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936297A6-B718-E61F-464F-7E32803A26B7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6728FF75-D9DC-A578-5328-BD9451A400BA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B0566C31-D653-CFEB-4C20-B982BC486E81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439A8620-107C-32C7-0C2E-BD04A428A4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3F51B55-1D64-9B94-3416-FA0BBEB898C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4290E91-8744-B2C0-D404-CC64A0F71737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61DF8FA1-B06E-4C64-4F13-69585F9BC3E9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3029096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(*)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06E6608-2432-C402-926D-A77599800B23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1700D95A-72C7-297E-BB81-A4A63FCEAA3C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D475850B-A052-41EA-B540-870B68F3A9D3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48BBD11C-4BE8-6EB6-8AF1-CF457F039A3D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49CCA0BC-F865-BDE9-B7AA-01FE3EA07774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7E2C774-3813-6F12-E6DB-58BC4276FF23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93A9B9D4-5343-E327-CA5E-1AC265EA0DD3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33941122-F108-4A9F-832C-689A8907C69E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6A6C6A24-749E-2AEB-6021-6E7F16CFC16A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8906EEC2-BF9A-1EE0-0841-0FAEFD8A9619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4D9AE45-9B5E-6AC1-CA25-65C225BF79D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3A4E1C4A-3510-02C1-70DD-EA26AF69ABBF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F1BD3849-B16F-ECD9-870F-03CBF85D2FAC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0F40BEC5-3D14-0130-C184-4F988782E107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16EB072A-9795-291B-0FEB-8943FE270696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  <p:sp>
        <p:nvSpPr>
          <p:cNvPr id="18" name="Google Shape;862;p43">
            <a:extLst>
              <a:ext uri="{FF2B5EF4-FFF2-40B4-BE49-F238E27FC236}">
                <a16:creationId xmlns:a16="http://schemas.microsoft.com/office/drawing/2014/main" id="{0F7F16F9-CDA0-2259-A98B-05ACF59A253C}"/>
              </a:ext>
            </a:extLst>
          </p:cNvPr>
          <p:cNvSpPr txBox="1"/>
          <p:nvPr/>
        </p:nvSpPr>
        <p:spPr>
          <a:xfrm>
            <a:off x="5537908" y="2631865"/>
            <a:ext cx="3029096" cy="13270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se especifica un nombre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columna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en lugar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 un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, no se contaran los valores NULL</a:t>
            </a:r>
            <a:endParaRPr lang="es-MX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B8F91-E953-0EE7-26A3-2D0624AF56D8}"/>
              </a:ext>
            </a:extLst>
          </p:cNvPr>
          <p:cNvCxnSpPr/>
          <p:nvPr/>
        </p:nvCxnSpPr>
        <p:spPr>
          <a:xfrm>
            <a:off x="4023360" y="3213664"/>
            <a:ext cx="1426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/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(*) </a:t>
            </a:r>
            <a:r>
              <a:rPr lang="en-US" dirty="0" err="1">
                <a:highlight>
                  <a:srgbClr val="FFFFFF"/>
                </a:highlight>
              </a:rPr>
              <a:t>cuenta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todas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de la </a:t>
            </a:r>
            <a:r>
              <a:rPr lang="en-US" dirty="0" err="1">
                <a:highlight>
                  <a:srgbClr val="FFFFFF"/>
                </a:highlight>
              </a:rPr>
              <a:t>tabla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lang="en-US" dirty="0"/>
          </a:p>
        </p:txBody>
      </p:sp>
      <p:graphicFrame>
        <p:nvGraphicFramePr>
          <p:cNvPr id="1099" name="Google Shape;1099;p49"/>
          <p:cNvGraphicFramePr/>
          <p:nvPr>
            <p:extLst>
              <p:ext uri="{D42A27DB-BD31-4B8C-83A1-F6EECF244321}">
                <p14:modId xmlns:p14="http://schemas.microsoft.com/office/powerpoint/2010/main" val="3524461066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3" name="Google Shape;1103;p49"/>
          <p:cNvSpPr txBox="1">
            <a:spLocks noGrp="1"/>
          </p:cNvSpPr>
          <p:nvPr>
            <p:ph type="body" idx="4294967295"/>
          </p:nvPr>
        </p:nvSpPr>
        <p:spPr>
          <a:xfrm>
            <a:off x="543041" y="2571750"/>
            <a:ext cx="2913215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COUNT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s-MX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64B06942-F092-BBD8-8B8D-DCE2BF52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EB767E82-6900-E058-F274-6C69A3DB5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0BB777E5-F1FB-0390-6BF0-C7DC8418BF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un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Inter"/>
                <a:sym typeface="Inter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n-US" dirty="0">
                <a:highlight>
                  <a:srgbClr val="FFFFFF"/>
                </a:highlight>
              </a:rPr>
              <a:t>, solo se </a:t>
            </a:r>
            <a:r>
              <a:rPr lang="en-US" dirty="0" err="1">
                <a:highlight>
                  <a:srgbClr val="FFFFFF"/>
                </a:highlight>
              </a:rPr>
              <a:t>contaran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donde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esa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columna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highlight>
                  <a:srgbClr val="FFFFFF"/>
                </a:highlight>
              </a:rPr>
              <a:t>no sea NULL.</a:t>
            </a:r>
            <a:endParaRPr lang="en-US" b="1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BE62140D-A619-0916-1393-5C6398E32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97465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4" name="Google Shape;1104;p49">
            <a:extLst>
              <a:ext uri="{FF2B5EF4-FFF2-40B4-BE49-F238E27FC236}">
                <a16:creationId xmlns:a16="http://schemas.microsoft.com/office/drawing/2014/main" id="{AFC298EA-046B-B724-4064-0DB1220B3E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8639" y="2571750"/>
            <a:ext cx="2913216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Person.Person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9F42A59E-8C35-036F-9246-9E900DA9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98F91143-979D-60D6-642E-8386C36AE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DISTINCT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439E0B23-5A89-5247-84DA-BA813240A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</a:t>
            </a:r>
            <a:r>
              <a:rPr lang="es-MX" dirty="0"/>
              <a:t>DISTINCT</a:t>
            </a:r>
            <a:r>
              <a:rPr lang="es-ES" dirty="0"/>
              <a:t> solo muestra valores únicos en la columna o columnas seleccionadas.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79FD1B49-039A-69A7-91EC-625760DEB479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3D6CA9C-4A50-DEC3-5055-598FA38A402A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6274FDC5-35BA-E2DC-6558-0876991754E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36CDAA-FCFA-B966-6BF6-E91E3021E6CE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E37B844-BDB2-7EB5-389C-771ADB277A00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94E1E949-5A01-6215-24FE-C6D5D9651E0E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AF6C3FDD-EA75-B01F-544B-7808D6A6A1DE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A42EAEF3-DA30-20E6-9404-DEC8C112A824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C02CA138-6F63-F00F-8AE0-35FAFFE2B1A6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680EF567-7574-8173-FC8D-E02CA0128763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CDEF0D6C-A6C1-DAB5-C4E8-695023DA4084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6CCC8BF7-60DF-420C-1843-22C6F9D95E5D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6915B3B9-A53C-4365-83A9-246982193A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2BFE6E4-A615-7A59-AE4C-87E73F01129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F9F0F491-A560-AC1D-C265-B841D3E94F98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980E9014-032C-2309-EB95-293AF19DA8A8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49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</a:t>
            </a: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048F1013-B45D-E403-3DF1-CF2D71BF1C89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D3DEE3D-1ACA-93A0-3D26-B0131BF79F18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E98EB946-CF4A-B6C2-258E-C7E12705CE81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F1D13C34-F52E-7562-D7D9-937F5004034B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9226F65A-F714-F03B-3C7F-3D673359F9D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669F42A-8C6A-9C03-C228-6F59B1C9F3D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88DEA655-D8FF-9460-0ADA-D9E4458ABCC6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552AA1DB-C47F-FB31-DE3F-2576C7380654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C0CEC8E1-8FD9-F986-9D9B-75A0F23A848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C9CCE1AD-D3C2-33D4-F28B-72390B321B2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BA224C69-164F-01A4-DC2D-8322AC8029A4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84230F17-0FF2-55CF-DC38-31486D6A1C0C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4A698E62-8388-581A-3260-B450B8D223BB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4B0176B7-0A3B-6170-5A1B-208F9095E66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3E5C64BE-2C4B-3625-77D5-C314B66A4C49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2243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2E75DD73-3F7D-B09B-BC8A-B4CF5977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86907D48-ADE4-7BB3-870A-DE0534F5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DISTINCT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91338AF3-3F08-31DF-882E-FE4BCA6717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Al usar </a:t>
            </a:r>
            <a:r>
              <a:rPr lang="es-MX" b="1" dirty="0"/>
              <a:t>DISTINCT</a:t>
            </a:r>
            <a:r>
              <a:rPr lang="es-MX" dirty="0"/>
              <a:t> en más de una columna, elimina los duplicados de las columnas combinadas</a:t>
            </a:r>
            <a:endParaRPr lang="en-US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D528FEFE-6174-48B8-BB08-9E382ACEE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25410"/>
              </p:ext>
            </p:extLst>
          </p:nvPr>
        </p:nvGraphicFramePr>
        <p:xfrm>
          <a:off x="826592" y="2438690"/>
          <a:ext cx="2913215" cy="213968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  <p:sp>
        <p:nvSpPr>
          <p:cNvPr id="1103" name="Google Shape;1103;p49">
            <a:extLst>
              <a:ext uri="{FF2B5EF4-FFF2-40B4-BE49-F238E27FC236}">
                <a16:creationId xmlns:a16="http://schemas.microsoft.com/office/drawing/2014/main" id="{D5744699-3D57-1F2B-2821-3496666BE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505" y="1696221"/>
            <a:ext cx="3675391" cy="62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Nombre, Ciudad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Tabla</a:t>
            </a:r>
          </a:p>
        </p:txBody>
      </p:sp>
      <p:sp>
        <p:nvSpPr>
          <p:cNvPr id="2" name="Google Shape;1098;p49">
            <a:extLst>
              <a:ext uri="{FF2B5EF4-FFF2-40B4-BE49-F238E27FC236}">
                <a16:creationId xmlns:a16="http://schemas.microsoft.com/office/drawing/2014/main" id="{80A48E1F-E701-F052-CCD1-AB5E4093E822}"/>
              </a:ext>
            </a:extLst>
          </p:cNvPr>
          <p:cNvSpPr txBox="1">
            <a:spLocks/>
          </p:cNvSpPr>
          <p:nvPr/>
        </p:nvSpPr>
        <p:spPr>
          <a:xfrm>
            <a:off x="4846320" y="1762751"/>
            <a:ext cx="1523682" cy="48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s-MX" b="1" dirty="0"/>
              <a:t>Resultado:</a:t>
            </a:r>
            <a:endParaRPr lang="en-US" b="1" dirty="0"/>
          </a:p>
        </p:txBody>
      </p:sp>
      <p:graphicFrame>
        <p:nvGraphicFramePr>
          <p:cNvPr id="3" name="Google Shape;1099;p49">
            <a:extLst>
              <a:ext uri="{FF2B5EF4-FFF2-40B4-BE49-F238E27FC236}">
                <a16:creationId xmlns:a16="http://schemas.microsoft.com/office/drawing/2014/main" id="{3EA2A378-8BE7-5C7C-6E28-10C273ECF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156192"/>
              </p:ext>
            </p:extLst>
          </p:nvPr>
        </p:nvGraphicFramePr>
        <p:xfrm>
          <a:off x="4578450" y="2438690"/>
          <a:ext cx="2913215" cy="174731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48A2DAA8-597F-D59A-D36F-AABCD96B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77185225-8F46-44C8-2A5D-52EF3DFD4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ORDER BY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16DCCB20-D516-766D-49E9-94405115B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para </a:t>
            </a:r>
            <a:r>
              <a:rPr lang="es-MX" b="1" dirty="0"/>
              <a:t>ordenar</a:t>
            </a:r>
            <a:r>
              <a:rPr lang="es-MX" dirty="0"/>
              <a:t> los resultados de manera ascendente o </a:t>
            </a:r>
            <a:r>
              <a:rPr lang="es-MX"/>
              <a:t>descendente en una </a:t>
            </a:r>
            <a:r>
              <a:rPr lang="es-MX" dirty="0"/>
              <a:t>consulta por una o más columnas.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FE9FC290-C264-3D05-E30A-5CCAB7D563B7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112A5E1F-F66E-311D-44B1-B3F4DC4DFF89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C56E8276-E9D7-DB91-CB22-1357B2DC90C9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C877ADA0-C32F-E8C6-A212-B4659627ACF2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E4BB82C5-1989-7DF0-D58A-F79839DEE90B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DCD58C3-42C8-06C4-A9FC-DBFD1D449A3F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3E24FD34-F4AB-F1A4-CE14-6A1621A77E0F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E3CA5587-495D-8D41-1C2D-9AC96673B53B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FF4F1926-1091-F4F5-8C92-BFDF5B66F380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7BD45EF8-FFC9-57D8-AA6B-2FB7059AD959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AF96D064-9500-5EA3-D46C-E2221937E0CC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8558FCC3-FC9E-57EB-937D-CC026A755AD5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E286C616-8721-2E88-CAD4-AD705576995D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30738454-F237-D01D-4B70-379EF7BDE17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7B6E425-109D-4AB8-2ADE-5840ABAE7EFF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2F250DC6-59A1-039E-A3BD-D0D804618F4E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 [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lang="es-MX" dirty="0">
                <a:solidFill>
                  <a:srgbClr val="000000"/>
                </a:solidFill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[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3FBE254-1CFC-8F65-CFAB-58185BE8C198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90869E2-30D5-14C3-3464-37B6D28A1745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96A194F8-1204-C3CA-04BD-241BEB3F37EB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6AB60EA1-2508-2728-8B26-25CC1B659866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CE8CF046-FD36-E839-2909-9B9482797C6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13223D53-2F74-BAA9-C3C0-9B36591D94A2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0367393E-F682-4C43-5A23-A66BD9068072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8E204DC0-FC59-3AF3-3AFB-B9A9641E8EFD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753E61B7-4FD8-25DE-76AD-6D46DDBCBD98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7FE86D93-6601-5DF6-9BE3-47F7C73D633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FD6277A-5E7B-D848-8D3C-6B0175B511C1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F8742BF5-42AD-1B3F-DA3C-B8F7B0473937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BEE014B0-13D1-1032-C3C4-29D7A9C1D17D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50EC2F6E-FD03-6472-EFE8-5F89EF6599D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F5F68E60-FC8D-3D6D-0E54-64B5EF3A0AFA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0879560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429</Words>
  <Application>Microsoft Office PowerPoint</Application>
  <PresentationFormat>Presentación en pantalla (16:9)</PresentationFormat>
  <Paragraphs>117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Passion One</vt:lpstr>
      <vt:lpstr>Inter</vt:lpstr>
      <vt:lpstr>Darker Grotesque SemiBold</vt:lpstr>
      <vt:lpstr>Arial</vt:lpstr>
      <vt:lpstr>Calibri</vt:lpstr>
      <vt:lpstr>Cascadia Mono</vt:lpstr>
      <vt:lpstr>Bebas Neue</vt:lpstr>
      <vt:lpstr>Data Analysis and Statistics - 4th grade by Slidesgo</vt:lpstr>
      <vt:lpstr>SQL SERVER</vt:lpstr>
      <vt:lpstr>SELECT</vt:lpstr>
      <vt:lpstr>Tablas de AdventureWorks2022</vt:lpstr>
      <vt:lpstr>COUNT</vt:lpstr>
      <vt:lpstr>COUNT</vt:lpstr>
      <vt:lpstr>COUNT</vt:lpstr>
      <vt:lpstr>DISTINCT</vt:lpstr>
      <vt:lpstr>DISTINCT</vt:lpstr>
      <vt:lpstr>ORDER BY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ANDRES AVENDA�O AGUILAR</cp:lastModifiedBy>
  <cp:revision>19</cp:revision>
  <dcterms:modified xsi:type="dcterms:W3CDTF">2025-07-28T08:20:24Z</dcterms:modified>
</cp:coreProperties>
</file>