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59" r:id="rId4"/>
    <p:sldId id="270" r:id="rId5"/>
    <p:sldId id="271" r:id="rId6"/>
    <p:sldId id="268" r:id="rId7"/>
    <p:sldId id="274" r:id="rId8"/>
    <p:sldId id="272" r:id="rId9"/>
    <p:sldId id="273" r:id="rId10"/>
    <p:sldId id="276" r:id="rId11"/>
    <p:sldId id="275" r:id="rId12"/>
    <p:sldId id="269" r:id="rId13"/>
    <p:sldId id="277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03.07.2020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03.07.2020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03.07.2020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03.07.2020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03.07.2020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03.07.2020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03.07.2020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03.07.2020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pc.ssau.ru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emerson.emory.ed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drescorp93/ArHeSpectrum_GUIvers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671482"/>
            <a:ext cx="3831772" cy="16312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Computational investigation of collisional broadening and shifting for </a:t>
            </a:r>
            <a:r>
              <a:rPr lang="en-US" sz="20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Ar</a:t>
            </a:r>
            <a:r>
              <a:rPr lang="en-US" sz="20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lines in helium: methods and problems of calculation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9501" y="4790022"/>
            <a:ext cx="3846286" cy="7386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Andrey A. Pershin,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PhD Student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Master of Applied Physics and Mathematics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Samara, 2020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224588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Step 2. Calculation of cross sections.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l-G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8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Maxwell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t="7318" r="8068" b="7318"/>
          <a:stretch/>
        </p:blipFill>
        <p:spPr>
          <a:xfrm>
            <a:off x="983673" y="872836"/>
            <a:ext cx="10224654" cy="511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224588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Step 2. Calculation of cross sections.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l-G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8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Maxwell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11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3" t="6856" r="9773" b="6856"/>
          <a:stretch/>
        </p:blipFill>
        <p:spPr>
          <a:xfrm>
            <a:off x="1191491" y="845127"/>
            <a:ext cx="9809018" cy="51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8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Step 3. Calculation and analysis of spectrum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/>
              <p:cNvSpPr/>
              <p:nvPr/>
            </p:nvSpPr>
            <p:spPr>
              <a:xfrm>
                <a:off x="3683732" y="1819781"/>
                <a:ext cx="5643154" cy="1160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𝑖𝑓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𝜉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𝑖𝑓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</m:d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732" y="1819781"/>
                <a:ext cx="5643154" cy="11602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/>
              <p:cNvSpPr/>
              <p:nvPr/>
            </p:nvSpPr>
            <p:spPr>
              <a:xfrm>
                <a:off x="4180089" y="3030241"/>
                <a:ext cx="4650439" cy="969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089" y="3030241"/>
                <a:ext cx="4650439" cy="9693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/>
              <p:cNvSpPr/>
              <p:nvPr/>
            </p:nvSpPr>
            <p:spPr>
              <a:xfrm>
                <a:off x="5343377" y="3999609"/>
                <a:ext cx="1914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377" y="3999609"/>
                <a:ext cx="191456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/>
              <p:cNvSpPr/>
              <p:nvPr/>
            </p:nvSpPr>
            <p:spPr>
              <a:xfrm>
                <a:off x="5280507" y="4443174"/>
                <a:ext cx="2040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507" y="4443174"/>
                <a:ext cx="204030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Прямоугольник 16"/>
              <p:cNvSpPr/>
              <p:nvPr/>
            </p:nvSpPr>
            <p:spPr>
              <a:xfrm>
                <a:off x="2899959" y="4812506"/>
                <a:ext cx="6801398" cy="1210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b="0" dirty="0" smtClean="0"/>
                  <a:t>where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≅0.3;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0.36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[</a:t>
                </a:r>
                <a:r>
                  <a:rPr lang="en-US" dirty="0" err="1"/>
                  <a:t>Moussounda</a:t>
                </a:r>
                <a:r>
                  <a:rPr lang="en-US" dirty="0"/>
                  <a:t>, P. S., &amp; </a:t>
                </a:r>
                <a:r>
                  <a:rPr lang="en-US" dirty="0" err="1"/>
                  <a:t>Ranson</a:t>
                </a:r>
                <a:r>
                  <a:rPr lang="en-US" dirty="0"/>
                  <a:t>, P. (1987). </a:t>
                </a:r>
                <a:r>
                  <a:rPr lang="en-US" i="1" dirty="0"/>
                  <a:t>Journal of Physics B: Atomic and Molecular Physics</a:t>
                </a:r>
                <a:r>
                  <a:rPr lang="en-US" dirty="0"/>
                  <a:t>, </a:t>
                </a:r>
                <a:r>
                  <a:rPr lang="en-US" i="1" dirty="0"/>
                  <a:t>20</a:t>
                </a:r>
                <a:r>
                  <a:rPr lang="en-US" dirty="0"/>
                  <a:t>(5), 949</a:t>
                </a:r>
                <a:r>
                  <a:rPr lang="en-US" dirty="0" smtClean="0"/>
                  <a:t>.]</a:t>
                </a:r>
                <a:endParaRPr lang="ru-RU" dirty="0"/>
              </a:p>
            </p:txBody>
          </p:sp>
        </mc:Choice>
        <mc:Fallback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959" y="4812506"/>
                <a:ext cx="6801398" cy="1210203"/>
              </a:xfrm>
              <a:prstGeom prst="rect">
                <a:avLst/>
              </a:prstGeom>
              <a:blipFill>
                <a:blip r:embed="rId7"/>
                <a:stretch>
                  <a:fillRect l="-807" r="-807" b="-70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5387010" y="1074160"/>
                <a:ext cx="1827295" cy="752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𝑖𝑓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010" y="1074160"/>
                <a:ext cx="1827295" cy="7525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47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Step 3. Calculation and analysis of spectrum. Einstein coefficients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3576"/>
              </p:ext>
            </p:extLst>
          </p:nvPr>
        </p:nvGraphicFramePr>
        <p:xfrm>
          <a:off x="1593277" y="1102428"/>
          <a:ext cx="9005448" cy="4044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1362">
                  <a:extLst>
                    <a:ext uri="{9D8B030D-6E8A-4147-A177-3AD203B41FA5}">
                      <a16:colId xmlns:a16="http://schemas.microsoft.com/office/drawing/2014/main" val="8982439"/>
                    </a:ext>
                  </a:extLst>
                </a:gridCol>
                <a:gridCol w="2251362">
                  <a:extLst>
                    <a:ext uri="{9D8B030D-6E8A-4147-A177-3AD203B41FA5}">
                      <a16:colId xmlns:a16="http://schemas.microsoft.com/office/drawing/2014/main" val="3744665290"/>
                    </a:ext>
                  </a:extLst>
                </a:gridCol>
                <a:gridCol w="2251362">
                  <a:extLst>
                    <a:ext uri="{9D8B030D-6E8A-4147-A177-3AD203B41FA5}">
                      <a16:colId xmlns:a16="http://schemas.microsoft.com/office/drawing/2014/main" val="4083882440"/>
                    </a:ext>
                  </a:extLst>
                </a:gridCol>
                <a:gridCol w="2251362">
                  <a:extLst>
                    <a:ext uri="{9D8B030D-6E8A-4147-A177-3AD203B41FA5}">
                      <a16:colId xmlns:a16="http://schemas.microsoft.com/office/drawing/2014/main" val="292633689"/>
                    </a:ext>
                  </a:extLst>
                </a:gridCol>
              </a:tblGrid>
              <a:tr h="337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Transition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100" u="none" strike="noStrike" dirty="0">
                          <a:effectLst/>
                        </a:rPr>
                        <a:t>λ, </a:t>
                      </a:r>
                      <a:r>
                        <a:rPr lang="en-US" sz="2100" u="none" strike="noStrike" dirty="0">
                          <a:effectLst/>
                        </a:rPr>
                        <a:t>Å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 smtClean="0">
                          <a:effectLst/>
                        </a:rPr>
                        <a:t>A</a:t>
                      </a:r>
                      <a:r>
                        <a:rPr lang="en-US" sz="2100" u="none" strike="noStrike" baseline="-25000" dirty="0" smtClean="0">
                          <a:effectLst/>
                        </a:rPr>
                        <a:t>ki</a:t>
                      </a:r>
                      <a:r>
                        <a:rPr lang="en-US" sz="2100" u="none" strike="noStrike" dirty="0" smtClean="0">
                          <a:effectLst/>
                        </a:rPr>
                        <a:t> (calculated), </a:t>
                      </a:r>
                      <a:r>
                        <a:rPr lang="en-US" sz="2100" u="none" strike="noStrike" dirty="0">
                          <a:effectLst/>
                        </a:rPr>
                        <a:t>s</a:t>
                      </a:r>
                      <a:r>
                        <a:rPr lang="en-US" sz="2100" u="none" strike="noStrike" baseline="30000" dirty="0">
                          <a:effectLst/>
                        </a:rPr>
                        <a:t>-1</a:t>
                      </a:r>
                      <a:endParaRPr lang="en-US" sz="21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 smtClean="0">
                          <a:effectLst/>
                        </a:rPr>
                        <a:t>A</a:t>
                      </a:r>
                      <a:r>
                        <a:rPr lang="en-US" sz="2100" u="none" strike="noStrike" baseline="-25000" dirty="0" smtClean="0">
                          <a:effectLst/>
                        </a:rPr>
                        <a:t>ki</a:t>
                      </a:r>
                      <a:r>
                        <a:rPr lang="en-US" sz="2100" u="none" strike="noStrike" dirty="0" smtClean="0">
                          <a:effectLst/>
                        </a:rPr>
                        <a:t> (NIST), s</a:t>
                      </a:r>
                      <a:r>
                        <a:rPr lang="en-US" sz="2100" u="none" strike="noStrike" baseline="30000" dirty="0" smtClean="0">
                          <a:effectLst/>
                        </a:rPr>
                        <a:t>-1</a:t>
                      </a:r>
                      <a:endParaRPr lang="en-US" sz="21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extLst>
                  <a:ext uri="{0D108BD9-81ED-4DB2-BD59-A6C34878D82A}">
                    <a16:rowId xmlns:a16="http://schemas.microsoft.com/office/drawing/2014/main" val="2709125976"/>
                  </a:ext>
                </a:extLst>
              </a:tr>
              <a:tr h="337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2p2-1s5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</a:rPr>
                        <a:t>6965.431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1.36E+06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6.70E+06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extLst>
                  <a:ext uri="{0D108BD9-81ED-4DB2-BD59-A6C34878D82A}">
                    <a16:rowId xmlns:a16="http://schemas.microsoft.com/office/drawing/2014/main" val="3632070879"/>
                  </a:ext>
                </a:extLst>
              </a:tr>
              <a:tr h="33702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2p3-1s5</a:t>
                      </a:r>
                      <a:endParaRPr lang="ru-RU" sz="2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7067.218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 dirty="0">
                          <a:effectLst/>
                        </a:rPr>
                        <a:t>808566.1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3.95E+06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extLst>
                  <a:ext uri="{0D108BD9-81ED-4DB2-BD59-A6C34878D82A}">
                    <a16:rowId xmlns:a16="http://schemas.microsoft.com/office/drawing/2014/main" val="1717559914"/>
                  </a:ext>
                </a:extLst>
              </a:tr>
              <a:tr h="337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2p1-1s2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7503.869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7.87E+06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4.72E+07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extLst>
                  <a:ext uri="{0D108BD9-81ED-4DB2-BD59-A6C34878D82A}">
                    <a16:rowId xmlns:a16="http://schemas.microsoft.com/office/drawing/2014/main" val="174373957"/>
                  </a:ext>
                </a:extLst>
              </a:tr>
              <a:tr h="337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2p6-1s5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7635.106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5.01E+06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2.74E+07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extLst>
                  <a:ext uri="{0D108BD9-81ED-4DB2-BD59-A6C34878D82A}">
                    <a16:rowId xmlns:a16="http://schemas.microsoft.com/office/drawing/2014/main" val="3479081951"/>
                  </a:ext>
                </a:extLst>
              </a:tr>
              <a:tr h="337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2p4-1s3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7948.176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3.63E+06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1.96E+07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extLst>
                  <a:ext uri="{0D108BD9-81ED-4DB2-BD59-A6C34878D82A}">
                    <a16:rowId xmlns:a16="http://schemas.microsoft.com/office/drawing/2014/main" val="744427102"/>
                  </a:ext>
                </a:extLst>
              </a:tr>
              <a:tr h="337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2p6-1s4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8006.157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817388.2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4.90E+06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extLst>
                  <a:ext uri="{0D108BD9-81ED-4DB2-BD59-A6C34878D82A}">
                    <a16:rowId xmlns:a16="http://schemas.microsoft.com/office/drawing/2014/main" val="2747123443"/>
                  </a:ext>
                </a:extLst>
              </a:tr>
              <a:tr h="337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2p8-1s5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8014.786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1.68E+06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9.28E+06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extLst>
                  <a:ext uri="{0D108BD9-81ED-4DB2-BD59-A6C34878D82A}">
                    <a16:rowId xmlns:a16="http://schemas.microsoft.com/office/drawing/2014/main" val="1628161418"/>
                  </a:ext>
                </a:extLst>
              </a:tr>
              <a:tr h="337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2p7-1s4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8103.693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4.76E+06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2.50E+07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extLst>
                  <a:ext uri="{0D108BD9-81ED-4DB2-BD59-A6C34878D82A}">
                    <a16:rowId xmlns:a16="http://schemas.microsoft.com/office/drawing/2014/main" val="1502593363"/>
                  </a:ext>
                </a:extLst>
              </a:tr>
              <a:tr h="337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2p9-1s5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8115.311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6.45E+06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3.31E+07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extLst>
                  <a:ext uri="{0D108BD9-81ED-4DB2-BD59-A6C34878D82A}">
                    <a16:rowId xmlns:a16="http://schemas.microsoft.com/office/drawing/2014/main" val="3345755875"/>
                  </a:ext>
                </a:extLst>
              </a:tr>
              <a:tr h="337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2p10-1s5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9122.967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3.33E+06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1.89E+07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extLst>
                  <a:ext uri="{0D108BD9-81ED-4DB2-BD59-A6C34878D82A}">
                    <a16:rowId xmlns:a16="http://schemas.microsoft.com/office/drawing/2014/main" val="38653635"/>
                  </a:ext>
                </a:extLst>
              </a:tr>
              <a:tr h="337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2p10-1s4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9657.786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100" u="none" strike="noStrike">
                          <a:effectLst/>
                        </a:rPr>
                        <a:t>922946.9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5.43E+06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4" marR="8554" marT="8554" marB="0" anchor="b"/>
                </a:tc>
                <a:extLst>
                  <a:ext uri="{0D108BD9-81ED-4DB2-BD59-A6C34878D82A}">
                    <a16:rowId xmlns:a16="http://schemas.microsoft.com/office/drawing/2014/main" val="21143317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7863" y="5448415"/>
            <a:ext cx="1128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calculated coefficients are </a:t>
            </a:r>
            <a:r>
              <a:rPr lang="en-US" sz="2400" b="1" u="sng" dirty="0" smtClean="0"/>
              <a:t>5.5</a:t>
            </a:r>
            <a:r>
              <a:rPr lang="en-US" sz="2400" dirty="0" smtClean="0"/>
              <a:t> times less than values in NIST spectroscopic database!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358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428733"/>
            <a:ext cx="3831772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AND AS ALWAYS…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THANKS FOR WATCHING</a:t>
            </a:r>
            <a:endParaRPr lang="ru-RU" sz="24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0477" y="4563598"/>
            <a:ext cx="3846286" cy="7386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Phone: +79991716397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E-mail: anchizh93@gmail.com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GitHub: https://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github.com/andrescorp93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21" y="301539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Laser with Optical Pump on Rare Gases (LOPRG)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5" name="Рисунок 4" descr="untitled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594" y="1143397"/>
            <a:ext cx="6744114" cy="301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2623456" y="4633445"/>
            <a:ext cx="7354389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 smtClean="0"/>
              <a:t>[Han </a:t>
            </a:r>
            <a:r>
              <a:rPr lang="en-US" dirty="0"/>
              <a:t>J., Heaven </a:t>
            </a:r>
            <a:r>
              <a:rPr lang="en-US" dirty="0" smtClean="0"/>
              <a:t>M.C.</a:t>
            </a:r>
            <a:r>
              <a:rPr lang="ru-RU" dirty="0" smtClean="0">
                <a:latin typeface="Elektra Text Pro" panose="02000503030000020004"/>
              </a:rPr>
              <a:t>,</a:t>
            </a:r>
            <a:r>
              <a:rPr lang="en-US" dirty="0" smtClean="0"/>
              <a:t> </a:t>
            </a:r>
            <a:r>
              <a:rPr lang="en-US" dirty="0"/>
              <a:t>Opt. </a:t>
            </a:r>
            <a:r>
              <a:rPr lang="ru-RU" dirty="0" err="1">
                <a:latin typeface="Elektra Text Pro" panose="02000503030000020004"/>
              </a:rPr>
              <a:t>Lett</a:t>
            </a:r>
            <a:r>
              <a:rPr lang="ru-RU" dirty="0">
                <a:latin typeface="Elektra Text Pro" panose="02000503030000020004"/>
              </a:rPr>
              <a:t>., </a:t>
            </a:r>
            <a:r>
              <a:rPr lang="ru-RU" dirty="0" err="1">
                <a:latin typeface="Elektra Text Pro" panose="02000503030000020004"/>
              </a:rPr>
              <a:t>Vol</a:t>
            </a:r>
            <a:r>
              <a:rPr lang="ru-RU" dirty="0">
                <a:latin typeface="Elektra Text Pro" panose="02000503030000020004"/>
              </a:rPr>
              <a:t>. 39, </a:t>
            </a:r>
            <a:r>
              <a:rPr lang="ru-RU" dirty="0" err="1">
                <a:latin typeface="Elektra Text Pro" panose="02000503030000020004"/>
              </a:rPr>
              <a:t>No</a:t>
            </a:r>
            <a:r>
              <a:rPr lang="ru-RU" dirty="0">
                <a:latin typeface="Elektra Text Pro" panose="02000503030000020004"/>
              </a:rPr>
              <a:t>. 22, 2014. </a:t>
            </a:r>
            <a:r>
              <a:rPr lang="ru-RU" dirty="0" err="1">
                <a:latin typeface="Elektra Text Pro" panose="02000503030000020004"/>
              </a:rPr>
              <a:t>pp</a:t>
            </a:r>
            <a:r>
              <a:rPr lang="ru-RU" dirty="0">
                <a:latin typeface="Elektra Text Pro" panose="02000503030000020004"/>
              </a:rPr>
              <a:t>. </a:t>
            </a:r>
            <a:r>
              <a:rPr lang="ru-RU" dirty="0" smtClean="0">
                <a:latin typeface="Elektra Text Pro" panose="02000503030000020004"/>
              </a:rPr>
              <a:t>6541-6544.</a:t>
            </a:r>
            <a:r>
              <a:rPr lang="en-US" dirty="0" smtClean="0">
                <a:latin typeface="Elektra Text Pro" panose="02000503030000020004"/>
              </a:rPr>
              <a:t>]</a:t>
            </a:r>
            <a:r>
              <a:rPr lang="ru-RU" dirty="0" smtClean="0">
                <a:latin typeface="Elektra Text Pro" panose="02000503030000020004"/>
              </a:rPr>
              <a:t/>
            </a:r>
            <a:br>
              <a:rPr lang="ru-RU" dirty="0" smtClean="0">
                <a:latin typeface="Elektra Text Pro" panose="02000503030000020004"/>
              </a:rPr>
            </a:br>
            <a:r>
              <a:rPr lang="en-US" dirty="0" smtClean="0">
                <a:latin typeface="Elektra Text Pro" panose="02000503030000020004"/>
              </a:rPr>
              <a:t>[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Demyanov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A.V. et al.</a:t>
            </a:r>
            <a:r>
              <a:rPr lang="ru-RU" dirty="0" smtClean="0">
                <a:latin typeface="Elektra Text Pro" panose="02000503030000020004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Phys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D: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Phys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46, No. 375202,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2013.]</a:t>
            </a:r>
            <a:r>
              <a:rPr lang="ru-RU" dirty="0" smtClean="0">
                <a:latin typeface="Elektra Text Pro" panose="02000503030000020004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Elektra Text Pro" panose="02000503030000020004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Elektra Text Pro" panose="02000503030000020004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smtClean="0"/>
              <a:t>Han </a:t>
            </a:r>
            <a:r>
              <a:rPr lang="en-US" dirty="0"/>
              <a:t>J</a:t>
            </a:r>
            <a:r>
              <a:rPr lang="en-US" dirty="0" smtClean="0"/>
              <a:t>.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ru-RU" dirty="0" smtClean="0">
                <a:latin typeface="Elektra Text Pro" panose="02000503030000020004"/>
              </a:rPr>
              <a:t>, </a:t>
            </a:r>
            <a:r>
              <a:rPr lang="en-US" dirty="0" smtClean="0"/>
              <a:t>Opt</a:t>
            </a:r>
            <a:r>
              <a:rPr lang="en-US" dirty="0"/>
              <a:t>. </a:t>
            </a:r>
            <a:r>
              <a:rPr lang="ru-RU" dirty="0" err="1">
                <a:latin typeface="Elektra Text Pro" panose="02000503030000020004"/>
              </a:rPr>
              <a:t>Lett</a:t>
            </a:r>
            <a:r>
              <a:rPr lang="ru-RU" dirty="0">
                <a:latin typeface="Elektra Text Pro" panose="02000503030000020004"/>
              </a:rPr>
              <a:t>., </a:t>
            </a:r>
            <a:r>
              <a:rPr lang="ru-RU" dirty="0" err="1">
                <a:latin typeface="Elektra Text Pro" panose="02000503030000020004"/>
              </a:rPr>
              <a:t>Vol</a:t>
            </a:r>
            <a:r>
              <a:rPr lang="ru-RU" dirty="0">
                <a:latin typeface="Elektra Text Pro" panose="02000503030000020004"/>
              </a:rPr>
              <a:t>. 38, </a:t>
            </a:r>
            <a:r>
              <a:rPr lang="ru-RU" dirty="0" err="1">
                <a:latin typeface="Elektra Text Pro" panose="02000503030000020004"/>
              </a:rPr>
              <a:t>No</a:t>
            </a:r>
            <a:r>
              <a:rPr lang="ru-RU" dirty="0">
                <a:latin typeface="Elektra Text Pro" panose="02000503030000020004"/>
              </a:rPr>
              <a:t>. 24, 2013. </a:t>
            </a:r>
            <a:r>
              <a:rPr lang="ru-RU" dirty="0" err="1">
                <a:latin typeface="Elektra Text Pro" panose="02000503030000020004"/>
              </a:rPr>
              <a:t>pp</a:t>
            </a:r>
            <a:r>
              <a:rPr lang="ru-RU" dirty="0">
                <a:latin typeface="Elektra Text Pro" panose="02000503030000020004"/>
              </a:rPr>
              <a:t>. 5458-5461</a:t>
            </a:r>
            <a:r>
              <a:rPr lang="ru-RU" dirty="0" smtClean="0">
                <a:latin typeface="Elektra Text Pro" panose="02000503030000020004"/>
              </a:rPr>
              <a:t>.</a:t>
            </a:r>
            <a:r>
              <a:rPr lang="en-US" dirty="0" smtClean="0">
                <a:latin typeface="Elektra Text Pro" panose="02000503030000020004"/>
              </a:rPr>
              <a:t>]</a:t>
            </a:r>
            <a:endParaRPr lang="ru-RU" dirty="0">
              <a:latin typeface="Elektra Text Pro" panose="020005030300000200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To-Do-List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514908"/>
            <a:ext cx="84113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Calculate potential energy curves by methods of quantum chemistry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Calculate cross sections and Einstein’s coefficients for transitions between </a:t>
            </a:r>
            <a:r>
              <a:rPr lang="en-US" sz="2800" dirty="0" err="1" smtClean="0"/>
              <a:t>substates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±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Calculate spectrum of transitions</a:t>
            </a:r>
            <a:r>
              <a:rPr lang="en-US" sz="2800" dirty="0"/>
              <a:t> </a:t>
            </a:r>
            <a:r>
              <a:rPr lang="en-US" sz="2800" dirty="0" smtClean="0"/>
              <a:t>in different conditions (</a:t>
            </a:r>
            <a:r>
              <a:rPr lang="en-US" sz="2800" dirty="0" err="1" smtClean="0"/>
              <a:t>temperature+concentration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70C0"/>
                </a:solidFill>
              </a:rPr>
              <a:t>–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Approximate spectrum and find coefficients for transition between states (full)</a:t>
            </a:r>
            <a:r>
              <a:rPr lang="en-US" sz="2800" dirty="0">
                <a:solidFill>
                  <a:srgbClr val="0070C0"/>
                </a:solidFill>
              </a:rPr>
              <a:t> –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Step 1. Quantum chemistry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2330" y="1514908"/>
            <a:ext cx="9221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Basis </a:t>
            </a:r>
            <a:r>
              <a:rPr lang="en-US" sz="2800" dirty="0"/>
              <a:t>sets: </a:t>
            </a:r>
            <a:r>
              <a:rPr lang="en-US" sz="2800" dirty="0" smtClean="0"/>
              <a:t>aug-cc-PV5Z</a:t>
            </a:r>
            <a:r>
              <a:rPr lang="ru-RU" sz="2800" dirty="0" smtClean="0"/>
              <a:t> </a:t>
            </a:r>
            <a:r>
              <a:rPr lang="en-US" sz="2800" dirty="0" smtClean="0"/>
              <a:t>+</a:t>
            </a:r>
            <a:r>
              <a:rPr lang="ru-RU" sz="2800" dirty="0" smtClean="0"/>
              <a:t> </a:t>
            </a:r>
            <a:r>
              <a:rPr lang="en-US" sz="2800" dirty="0" smtClean="0"/>
              <a:t>even-tempered </a:t>
            </a:r>
            <a:r>
              <a:rPr lang="en-US" sz="2800" dirty="0"/>
              <a:t>diffuse s and p orbitals (</a:t>
            </a:r>
            <a:r>
              <a:rPr lang="en-US" sz="2800" dirty="0" err="1"/>
              <a:t>Ar</a:t>
            </a:r>
            <a:r>
              <a:rPr lang="en-US" sz="2800" dirty="0"/>
              <a:t>); aug-cc-PCV5Z(He)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Methods: CASSCF -&gt; MRCI -&gt; MRCI+HLSMAT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Active space (6, 7)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48 excited states (Ground state has been excluded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Software: </a:t>
            </a:r>
            <a:r>
              <a:rPr lang="en-US" sz="2800" i="1" dirty="0" smtClean="0"/>
              <a:t>MOLPRO 2015 (molpro.net)</a:t>
            </a:r>
          </a:p>
          <a:p>
            <a:r>
              <a:rPr lang="en-US" sz="2800" dirty="0" smtClean="0"/>
              <a:t>Hardware</a:t>
            </a:r>
            <a:r>
              <a:rPr lang="en-US" sz="2800" dirty="0"/>
              <a:t>: </a:t>
            </a:r>
            <a:r>
              <a:rPr lang="en-US" sz="2800" i="1" dirty="0"/>
              <a:t>Supercomputer “Sergey </a:t>
            </a:r>
            <a:r>
              <a:rPr lang="en-US" sz="2800" i="1" dirty="0" err="1"/>
              <a:t>Korolev</a:t>
            </a:r>
            <a:r>
              <a:rPr lang="en-US" sz="2800" i="1" dirty="0" smtClean="0"/>
              <a:t>”, Samara University (</a:t>
            </a:r>
            <a:r>
              <a:rPr lang="en-US" sz="2800" dirty="0">
                <a:hlinkClick r:id="rId3"/>
              </a:rPr>
              <a:t>http://hpc.ssau.ru/</a:t>
            </a:r>
            <a:r>
              <a:rPr lang="en-US" sz="2800" i="1" dirty="0" smtClean="0"/>
              <a:t>), Emerson Center, Emory University (</a:t>
            </a:r>
            <a:r>
              <a:rPr lang="en-US" sz="2800" dirty="0">
                <a:hlinkClick r:id="rId4"/>
              </a:rPr>
              <a:t>http://www.emerson.emory.edu/</a:t>
            </a:r>
            <a:r>
              <a:rPr lang="en-US" sz="2800" i="1" dirty="0" smtClean="0"/>
              <a:t>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46839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Step 1. Quantum chemistry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1026" name="Picture 2" descr="Graph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" t="9754" r="11998" b="5608"/>
          <a:stretch/>
        </p:blipFill>
        <p:spPr bwMode="auto">
          <a:xfrm>
            <a:off x="3495113" y="791234"/>
            <a:ext cx="5611090" cy="444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02788" y="5355864"/>
            <a:ext cx="6427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Pershin A.A. et al. CALCULATION </a:t>
            </a:r>
            <a:r>
              <a:rPr lang="en-US" b="1" dirty="0"/>
              <a:t>OF POTENTIAL ENERGY CURVES FOR </a:t>
            </a:r>
            <a:r>
              <a:rPr lang="en-US" b="1" dirty="0" err="1"/>
              <a:t>Ar</a:t>
            </a:r>
            <a:r>
              <a:rPr lang="en-US" b="1" dirty="0"/>
              <a:t>*-He COLLISIONAL </a:t>
            </a:r>
            <a:r>
              <a:rPr lang="en-US" b="1" dirty="0" smtClean="0"/>
              <a:t>COMPLEX. </a:t>
            </a:r>
            <a:r>
              <a:rPr lang="en-US" i="1" dirty="0"/>
              <a:t>Bull. </a:t>
            </a:r>
            <a:r>
              <a:rPr lang="en-US" i="1" dirty="0" err="1"/>
              <a:t>Lebedev</a:t>
            </a:r>
            <a:r>
              <a:rPr lang="en-US" i="1" dirty="0"/>
              <a:t> Phys. Inst</a:t>
            </a:r>
            <a:r>
              <a:rPr lang="en-US" i="1" dirty="0" smtClean="0"/>
              <a:t>. 2020 (In print)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11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Step 2. Calculation of cross sections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86" y="2190945"/>
            <a:ext cx="4010158" cy="2455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1808654" y="1029011"/>
                <a:ext cx="4751622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654" y="1029011"/>
                <a:ext cx="4751622" cy="777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1570769" y="1701430"/>
                <a:ext cx="5227393" cy="1116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769" y="1701430"/>
                <a:ext cx="5227393" cy="1116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2310234" y="2765149"/>
                <a:ext cx="3994940" cy="91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𝑑𝑅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234" y="2765149"/>
                <a:ext cx="3994940" cy="9182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2602782" y="3683414"/>
                <a:ext cx="3409843" cy="91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𝑑𝑅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782" y="3683414"/>
                <a:ext cx="3409843" cy="9182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2046107" y="4601679"/>
                <a:ext cx="4549322" cy="91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𝑘𝑇</m:t>
                                  </m:r>
                                </m:den>
                              </m:f>
                            </m:sup>
                          </m:sSup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107" y="4601679"/>
                <a:ext cx="4549322" cy="9182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4422351" y="5479861"/>
            <a:ext cx="4083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Demtroder</a:t>
            </a:r>
            <a:r>
              <a:rPr lang="en-US" dirty="0" smtClean="0"/>
              <a:t> </a:t>
            </a:r>
            <a:r>
              <a:rPr lang="en-US" dirty="0"/>
              <a:t>W. Laser spectroscopy. </a:t>
            </a:r>
            <a:r>
              <a:rPr lang="en-US" dirty="0" smtClean="0"/>
              <a:t>2008.]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3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Step 2. Calculation of cross sections. Software.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3157" t="11079" r="16564" b="29829"/>
          <a:stretch/>
        </p:blipFill>
        <p:spPr>
          <a:xfrm>
            <a:off x="1468582" y="845128"/>
            <a:ext cx="9144000" cy="432261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066306" y="5474916"/>
            <a:ext cx="5948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github.com/andrescorp93/ArHeSpectrum_GUIversion</a:t>
            </a:r>
            <a:endParaRPr lang="en-US" dirty="0" smtClean="0"/>
          </a:p>
          <a:p>
            <a:r>
              <a:rPr lang="en-US" dirty="0" smtClean="0"/>
              <a:t>Made on Python 3.6 with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6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Step 2. Calculation of cross sections. Fitting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3" t="10549" r="9427" b="6855"/>
          <a:stretch/>
        </p:blipFill>
        <p:spPr>
          <a:xfrm>
            <a:off x="1022256" y="906976"/>
            <a:ext cx="10556804" cy="515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Step 2. Calculation of cross sections. Phase 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ntegral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0" t="9169" r="8977" b="7087"/>
          <a:stretch/>
        </p:blipFill>
        <p:spPr>
          <a:xfrm>
            <a:off x="779194" y="817959"/>
            <a:ext cx="10799866" cy="550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</TotalTime>
  <Words>1041</Words>
  <Application>Microsoft Office PowerPoint</Application>
  <PresentationFormat>Широкоэкранный</PresentationFormat>
  <Paragraphs>112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Elektra Medium Pro</vt:lpstr>
      <vt:lpstr>Elektra Text Pro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Andrey Pershin</cp:lastModifiedBy>
  <cp:revision>38</cp:revision>
  <dcterms:created xsi:type="dcterms:W3CDTF">2016-03-09T10:31:39Z</dcterms:created>
  <dcterms:modified xsi:type="dcterms:W3CDTF">2020-07-03T16:52:43Z</dcterms:modified>
</cp:coreProperties>
</file>