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-45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51AA-CA84-EB4B-84B7-39083A19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E2DE8-E6D4-C94E-AC28-B2EF98871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C4FC-B0B5-D44A-9EB9-AFE6A135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39C6-0AD9-1F4A-A14D-BD92AAC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877A-B7AB-AA4E-8C86-ABD13B88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D777-ED5E-6E43-9008-576E2892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AB459-F5C5-2C48-B810-E27591F7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3E83-F25C-CF43-B582-AD313DFB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59C7-4B68-634A-99C2-9A6608F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86CD-3440-4A42-B3F3-B2AEE7F8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34FC1-3383-EA43-826D-604C8B14B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E5B68-DC9F-D548-A6BC-47914569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65C2-CCB3-0742-93E0-4CB0BD16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98B7-C5CC-774C-A90F-5858E9F5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7ADB-1A42-2341-B4DA-4A41146E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77E8-9875-D645-AB52-E8AF5584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52FF-DD4C-164A-96FA-D6716695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AC9C-0DD3-094D-A4A0-79F54370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19CF-2793-E844-8239-A1F1575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7B55-2043-1642-B7C0-F60D08D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7B8-310C-D643-BB4E-47DC2F02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5FFE-E275-254D-847E-DE588DE9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71EAD-1EFF-E948-BB49-CB889C70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4605-77A3-3542-AB7A-ACAF588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DC63-6B8F-A343-91E1-492526F9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3E9-7DCA-8A49-8143-BE5BB6D0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3B1F-E9EE-1A4C-A2C3-A726AFF5B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5340-B474-0C44-B32E-08619904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95F8E-ACFF-844A-AD9C-97FB2594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EC9B5-0B9B-A047-8E22-56C563D8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992B-6474-B548-B230-8151EE7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2533-CAD6-244A-BFA3-3BCF8621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E06D-9E70-744A-81FF-9C18365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31879-E69B-3B42-BAA9-AC6471FB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5DBF9-BB19-234D-9E3F-862F3A067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1F83F-9743-A848-8E33-C5B95166E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B8888-97E2-B643-AE07-40F12E5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478BD-DC61-5B4B-9F1A-250BBCF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D471E-1BD3-C24E-B5B8-4F1FCB27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A372-2111-0E4F-9BEA-477D4393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5352-32BB-3E44-8420-09596D30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89DFB-8167-8C48-B3F0-7AC1EED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82155-9872-944C-9A71-6EBFB12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C5C68-46CE-8647-8B13-6FB6109C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8E76D-5894-F347-AF42-D0308024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07CD-3728-4642-A47A-5BE1B23E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2F9B-CC26-5E4B-9B46-3944680A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917E-27A2-314D-B8CD-E860C811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27E8-56BE-D346-9D2B-1CDC3EEC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5B8C7-1E57-BC41-866F-20108F1D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5452-DA9C-C840-86DF-04599D53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9716-CCEC-B64C-9670-5855834B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E96-6497-F843-8DE5-DDCA832D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FD9D8-242F-ED4A-9FA1-FFC76FFFF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70AE-A1AE-D84E-ACE1-8D750FF8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77E51-F6A7-4C4B-9B50-1AD23696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927E-3F6F-F043-9915-E761D0F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8835-ADBC-124B-9919-0BE95C3E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C05FF-3DBA-294F-8EF3-8C231035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B76E-D117-824C-95E6-CEE9335E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E27-C7BF-5A44-ADF0-37FF47FB8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641B-7373-9642-95FF-F9D644EDA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2B21-5253-8E41-93D2-71540BF34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390156.1390178" TargetMode="External"/><Relationship Id="rId2" Type="http://schemas.openxmlformats.org/officeDocument/2006/relationships/hyperlink" Target="https://arxiv.org/abs/2006.08312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ataengines.com/groundseer" TargetMode="External"/><Relationship Id="rId4" Type="http://schemas.openxmlformats.org/officeDocument/2006/relationships/hyperlink" Target="https://github.com/andrescorrada/ground-truth-problems-in-busin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swoop-inc/spark-alchemy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atasketches.apach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Asj87UN4gg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49535-3BCF-4C51-83BF-9036A2260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5" t="9091" r="4922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7B4A-93F2-E24D-A682-A34049A7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Distinct Counts with Noisy Identity Functions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35E1A-E816-D440-9BFF-B0E4B41C6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Andrés Corrada-Emmanuel, Data Engines</a:t>
            </a:r>
          </a:p>
        </p:txBody>
      </p:sp>
    </p:spTree>
    <p:extLst>
      <p:ext uri="{BB962C8B-B14F-4D97-AF65-F5344CB8AC3E}">
        <p14:creationId xmlns:p14="http://schemas.microsoft.com/office/powerpoint/2010/main" val="327768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dirty="0"/>
              <a:t>An Algorithm for Distinct Counting with Noisy </a:t>
            </a:r>
            <a:r>
              <a:rPr lang="en-US" sz="3100" i="1" dirty="0"/>
              <a:t>Identity</a:t>
            </a:r>
            <a:r>
              <a:rPr lang="en-US" sz="3100" dirty="0"/>
              <a:t> 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3265284"/>
            <a:ext cx="4502858" cy="208618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Given (</a:t>
            </a:r>
            <a:r>
              <a:rPr lang="en-US" sz="2000" dirty="0" err="1"/>
              <a:t>id_a</a:t>
            </a:r>
            <a:r>
              <a:rPr lang="en-US" sz="2000" dirty="0"/>
              <a:t>, </a:t>
            </a:r>
            <a:r>
              <a:rPr lang="en-US" sz="2000" dirty="0" err="1"/>
              <a:t>id_b</a:t>
            </a:r>
            <a:r>
              <a:rPr lang="en-US" sz="2000" dirty="0"/>
              <a:t>, </a:t>
            </a:r>
            <a:r>
              <a:rPr lang="en-US" sz="2000" dirty="0" err="1"/>
              <a:t>id_c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Construct (</a:t>
            </a:r>
            <a:r>
              <a:rPr lang="en-US" sz="2000" dirty="0" err="1"/>
              <a:t>label_a</a:t>
            </a:r>
            <a:r>
              <a:rPr lang="en-US" sz="2000" dirty="0"/>
              <a:t>, </a:t>
            </a:r>
            <a:r>
              <a:rPr lang="en-US" sz="2000" dirty="0" err="1"/>
              <a:t>label_b</a:t>
            </a:r>
            <a:r>
              <a:rPr lang="en-US" sz="2000" dirty="0"/>
              <a:t>, </a:t>
            </a:r>
            <a:r>
              <a:rPr lang="en-US" sz="2000" dirty="0" err="1"/>
              <a:t>label_c</a:t>
            </a:r>
            <a:r>
              <a:rPr lang="en-US" sz="2000" dirty="0"/>
              <a:t>) event using Bloom filters set-membership queries.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Solve for true prevalence of new users in the data stream.</a:t>
            </a:r>
          </a:p>
        </p:txBody>
      </p:sp>
      <p:pic>
        <p:nvPicPr>
          <p:cNvPr id="3" name="Picture 2" descr="A picture containing keyboard&#10;&#10;Description automatically generated">
            <a:extLst>
              <a:ext uri="{FF2B5EF4-FFF2-40B4-BE49-F238E27FC236}">
                <a16:creationId xmlns:a16="http://schemas.microsoft.com/office/drawing/2014/main" id="{158AEDF9-E243-6244-BDE8-41E18936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93" y="1352379"/>
            <a:ext cx="6035193" cy="45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A Swoop online experiment</a:t>
            </a:r>
            <a:endParaRPr lang="en-US" sz="3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2882223"/>
            <a:ext cx="4502858" cy="30277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We had access to four noisy </a:t>
            </a:r>
            <a:r>
              <a:rPr lang="en-US" sz="2000" i="1" dirty="0"/>
              <a:t>Identifiers</a:t>
            </a:r>
            <a:endParaRPr lang="en-US" sz="2000" dirty="0"/>
          </a:p>
          <a:p>
            <a:pPr lvl="1"/>
            <a:r>
              <a:rPr lang="en-US" sz="2000" dirty="0"/>
              <a:t>IP address</a:t>
            </a:r>
          </a:p>
          <a:p>
            <a:pPr lvl="1"/>
            <a:r>
              <a:rPr lang="en-US" sz="2000" dirty="0"/>
              <a:t>Site cookie</a:t>
            </a:r>
          </a:p>
          <a:p>
            <a:pPr lvl="1"/>
            <a:r>
              <a:rPr lang="en-US" sz="2000" dirty="0"/>
              <a:t>NPI service</a:t>
            </a:r>
          </a:p>
          <a:p>
            <a:pPr lvl="1"/>
            <a:r>
              <a:rPr lang="en-US" sz="2000" dirty="0" err="1"/>
              <a:t>LiveRampXY</a:t>
            </a:r>
            <a:r>
              <a:rPr lang="en-US" sz="2000" dirty="0"/>
              <a:t> id</a:t>
            </a:r>
          </a:p>
          <a:p>
            <a:r>
              <a:rPr lang="en-US" sz="2000" dirty="0"/>
              <a:t>How do we know these systems are independent? We don’t</a:t>
            </a:r>
          </a:p>
          <a:p>
            <a:r>
              <a:rPr lang="en-US" sz="2000" dirty="0"/>
              <a:t>Do Algebraic GTI on all possible trios. Do they agree?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7D966-C5EC-4541-A9A6-BDCC2B39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11" y="945289"/>
            <a:ext cx="5958242" cy="1489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A677B-3F79-E043-BD25-7E2D1D2AEA6D}"/>
              </a:ext>
            </a:extLst>
          </p:cNvPr>
          <p:cNvSpPr txBox="1"/>
          <p:nvPr/>
        </p:nvSpPr>
        <p:spPr>
          <a:xfrm>
            <a:off x="6895070" y="3150962"/>
            <a:ext cx="4188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parts in a thousand!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really good in this context because we have mostly singletons.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Diversity most important, not quality, for self-assessment.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Self-reported ID vendor not fulfilling SLA.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LiveRampXY</a:t>
            </a:r>
            <a:r>
              <a:rPr lang="en-US" dirty="0"/>
              <a:t> looks good, comparison with site cookie.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causes or explanations inherent in the results.</a:t>
            </a:r>
          </a:p>
        </p:txBody>
      </p:sp>
    </p:spTree>
    <p:extLst>
      <p:ext uri="{BB962C8B-B14F-4D97-AF65-F5344CB8AC3E}">
        <p14:creationId xmlns:p14="http://schemas.microsoft.com/office/powerpoint/2010/main" val="15086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Concluding Remarks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2371870"/>
            <a:ext cx="11162130" cy="410523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600" dirty="0"/>
              <a:t>Advantages</a:t>
            </a:r>
          </a:p>
          <a:p>
            <a:pPr lvl="1"/>
            <a:r>
              <a:rPr lang="en-US" sz="1900" dirty="0"/>
              <a:t>Precise</a:t>
            </a:r>
          </a:p>
          <a:p>
            <a:pPr lvl="1"/>
            <a:r>
              <a:rPr lang="en-US" sz="1900" dirty="0"/>
              <a:t>Private</a:t>
            </a:r>
          </a:p>
          <a:p>
            <a:pPr lvl="1"/>
            <a:r>
              <a:rPr lang="en-US" sz="1900" dirty="0"/>
              <a:t>Useful for</a:t>
            </a:r>
          </a:p>
          <a:p>
            <a:pPr lvl="2"/>
            <a:r>
              <a:rPr lang="en-US" sz="1700" dirty="0"/>
              <a:t>SLA verification</a:t>
            </a:r>
          </a:p>
          <a:p>
            <a:pPr lvl="2"/>
            <a:r>
              <a:rPr lang="en-US" sz="1700" dirty="0"/>
              <a:t>Error mapping of domains/times</a:t>
            </a:r>
          </a:p>
          <a:p>
            <a:r>
              <a:rPr lang="en-US" sz="2200" dirty="0"/>
              <a:t>Want to thank my colleagues at Swoop again</a:t>
            </a:r>
            <a:r>
              <a:rPr lang="en-US" sz="2000" dirty="0"/>
              <a:t>:</a:t>
            </a:r>
          </a:p>
          <a:p>
            <a:pPr lvl="1"/>
            <a:r>
              <a:rPr lang="en-US" sz="1900" dirty="0"/>
              <a:t>Ed </a:t>
            </a:r>
            <a:r>
              <a:rPr lang="en-US" sz="1900" dirty="0" err="1"/>
              <a:t>Pantridge</a:t>
            </a:r>
            <a:endParaRPr lang="en-US" sz="1900" dirty="0"/>
          </a:p>
          <a:p>
            <a:pPr lvl="1"/>
            <a:r>
              <a:rPr lang="en-US" sz="1900" dirty="0"/>
              <a:t>Eddie </a:t>
            </a:r>
            <a:r>
              <a:rPr lang="en-US" sz="1900"/>
              <a:t>Zahrebelski</a:t>
            </a:r>
            <a:endParaRPr lang="en-US" sz="1900" dirty="0"/>
          </a:p>
          <a:p>
            <a:pPr lvl="1"/>
            <a:r>
              <a:rPr lang="en-US" sz="1900" dirty="0"/>
              <a:t>Aditya </a:t>
            </a:r>
            <a:r>
              <a:rPr lang="en-US" sz="1900" dirty="0" err="1"/>
              <a:t>Chaganti</a:t>
            </a:r>
            <a:endParaRPr lang="en-US" sz="1900" dirty="0"/>
          </a:p>
          <a:p>
            <a:pPr lvl="1"/>
            <a:r>
              <a:rPr lang="en-US" sz="1900" dirty="0"/>
              <a:t>Sim </a:t>
            </a:r>
            <a:r>
              <a:rPr lang="en-US" sz="1900" dirty="0" err="1"/>
              <a:t>Simeonov</a:t>
            </a:r>
            <a:endParaRPr lang="en-US" sz="1900" dirty="0"/>
          </a:p>
          <a:p>
            <a:r>
              <a:rPr lang="en-US" sz="2000" dirty="0"/>
              <a:t>Pointers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>
                <a:hlinkClick r:id="rId2"/>
              </a:rPr>
              <a:t>Algebraic Ground Truth Inference NeurIPS 2020 submission</a:t>
            </a:r>
            <a:endParaRPr lang="en-US" sz="1900" dirty="0"/>
          </a:p>
          <a:p>
            <a:pPr marL="800100" lvl="1" indent="-342900">
              <a:buFont typeface="+mj-lt"/>
              <a:buAutoNum type="arabicPeriod"/>
            </a:pPr>
            <a:r>
              <a:rPr lang="en-US" sz="1900" dirty="0">
                <a:hlinkClick r:id="rId3"/>
              </a:rPr>
              <a:t>ICML 2008 paper for Regressors Ground Truth Inference</a:t>
            </a:r>
            <a:r>
              <a:rPr lang="en-US" sz="1900" dirty="0"/>
              <a:t>, not patented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err="1">
                <a:hlinkClick r:id="rId4"/>
              </a:rPr>
              <a:t>Github.com</a:t>
            </a:r>
            <a:r>
              <a:rPr lang="en-US" sz="1900" dirty="0">
                <a:hlinkClick r:id="rId4"/>
              </a:rPr>
              <a:t>/</a:t>
            </a:r>
            <a:r>
              <a:rPr lang="en-US" sz="1900" dirty="0" err="1">
                <a:hlinkClick r:id="rId4"/>
              </a:rPr>
              <a:t>andrescorrada</a:t>
            </a:r>
            <a:r>
              <a:rPr lang="en-US" sz="1900" dirty="0">
                <a:hlinkClick r:id="rId4"/>
              </a:rPr>
              <a:t>/ground-truth-problems-in-business</a:t>
            </a:r>
            <a:endParaRPr lang="en-US" sz="1900" dirty="0"/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err="1">
                <a:hlinkClick r:id="rId5"/>
              </a:rPr>
              <a:t>Dataengines.com</a:t>
            </a:r>
            <a:r>
              <a:rPr lang="en-US" sz="1900" dirty="0">
                <a:hlinkClick r:id="rId5"/>
              </a:rPr>
              <a:t>/</a:t>
            </a:r>
            <a:r>
              <a:rPr lang="en-US" sz="1900" dirty="0" err="1">
                <a:hlinkClick r:id="rId5"/>
              </a:rPr>
              <a:t>groundseer</a:t>
            </a:r>
            <a:endParaRPr lang="en-US" sz="1900" dirty="0"/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3F11C-3DB4-4446-8497-29DFCF7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384B-435B-AF47-91E0-6C5E2459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 Engines develops and licenses ground truth inference algorithms.</a:t>
            </a:r>
          </a:p>
          <a:p>
            <a:r>
              <a:rPr lang="en-US" sz="2000" dirty="0"/>
              <a:t>Leader in AI errors since 2008. Now Auto-ML and AI Accountability have raised the profile of the work.</a:t>
            </a:r>
          </a:p>
          <a:p>
            <a:r>
              <a:rPr lang="en-US" sz="2000" dirty="0"/>
              <a:t>We have two Instant POCs online at </a:t>
            </a:r>
            <a:r>
              <a:rPr lang="en-US" sz="2000" dirty="0" err="1"/>
              <a:t>dataengines.com</a:t>
            </a:r>
            <a:r>
              <a:rPr lang="en-US" sz="2000" dirty="0"/>
              <a:t>/</a:t>
            </a:r>
            <a:r>
              <a:rPr lang="en-US" sz="2000" dirty="0" err="1"/>
              <a:t>groundseer</a:t>
            </a:r>
            <a:endParaRPr lang="en-US" sz="2000" dirty="0"/>
          </a:p>
          <a:p>
            <a:pPr lvl="1"/>
            <a:r>
              <a:rPr lang="en-US" sz="2000" dirty="0" err="1"/>
              <a:t>GroundSeer</a:t>
            </a:r>
            <a:r>
              <a:rPr lang="en-US" sz="2000" dirty="0"/>
              <a:t> Regressors</a:t>
            </a:r>
          </a:p>
          <a:p>
            <a:pPr lvl="1"/>
            <a:r>
              <a:rPr lang="en-US" sz="2000" dirty="0" err="1"/>
              <a:t>GroundSeer</a:t>
            </a:r>
            <a:r>
              <a:rPr lang="en-US" sz="2000" dirty="0"/>
              <a:t> Classifiers (soon!)</a:t>
            </a:r>
          </a:p>
          <a:p>
            <a:r>
              <a:rPr lang="en-US" sz="2000" dirty="0"/>
              <a:t>Non-parametric estimators don’t get enough attention</a:t>
            </a:r>
          </a:p>
          <a:p>
            <a:pPr lvl="1"/>
            <a:r>
              <a:rPr lang="en-US" sz="2000" dirty="0"/>
              <a:t>Good-Turing smoothing: How many species have I not seen yet?</a:t>
            </a:r>
          </a:p>
          <a:p>
            <a:pPr lvl="1"/>
            <a:r>
              <a:rPr lang="en-US" sz="2000" dirty="0"/>
              <a:t>Distinct Counters: How many </a:t>
            </a:r>
            <a:r>
              <a:rPr lang="en-US" sz="2000" dirty="0" err="1"/>
              <a:t>uniques</a:t>
            </a:r>
            <a:r>
              <a:rPr lang="en-US" sz="2000" dirty="0"/>
              <a:t> have I seen?</a:t>
            </a:r>
          </a:p>
          <a:p>
            <a:pPr lvl="1"/>
            <a:r>
              <a:rPr lang="en-US" sz="2000" dirty="0"/>
              <a:t>Algebraic Ground Truth Inference: How many errors have these AI algorithms made?</a:t>
            </a:r>
          </a:p>
          <a:p>
            <a:r>
              <a:rPr lang="en-US" sz="2000" dirty="0"/>
              <a:t>For Researchers – hardly mined out.</a:t>
            </a:r>
          </a:p>
        </p:txBody>
      </p:sp>
    </p:spTree>
    <p:extLst>
      <p:ext uri="{BB962C8B-B14F-4D97-AF65-F5344CB8AC3E}">
        <p14:creationId xmlns:p14="http://schemas.microsoft.com/office/powerpoint/2010/main" val="24037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The Distinct Count Statistic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502858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Along with volume, one of the most important ad-tech statistics</a:t>
            </a:r>
          </a:p>
          <a:p>
            <a:r>
              <a:rPr lang="en-US" sz="2000" dirty="0"/>
              <a:t>Affects planning, optimization, and reporting.</a:t>
            </a:r>
          </a:p>
          <a:p>
            <a:r>
              <a:rPr lang="en-US" sz="2000" dirty="0"/>
              <a:t>Privacy and monopolistic concerns are making it harder to obtain.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D7B708E2-C9ED-624A-B730-93CF2E0F5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56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Data Streaming Algorithms for Distinct Counting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502858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Estimate some statistic of a data stream with a very small footprint.</a:t>
            </a:r>
          </a:p>
          <a:p>
            <a:r>
              <a:rPr lang="en-US" sz="2000" dirty="0"/>
              <a:t>Millions can be counted with about 1K of memory.</a:t>
            </a:r>
          </a:p>
          <a:p>
            <a:r>
              <a:rPr lang="en-US" sz="2000" dirty="0"/>
              <a:t>My slant on it</a:t>
            </a:r>
          </a:p>
          <a:p>
            <a:pPr lvl="1"/>
            <a:r>
              <a:rPr lang="en-US" sz="2000" dirty="0"/>
              <a:t>Algorithms that refuse to remember the Ground Truth.</a:t>
            </a:r>
          </a:p>
          <a:p>
            <a:pPr lvl="1"/>
            <a:r>
              <a:rPr lang="en-US" sz="2000" dirty="0"/>
              <a:t>Privacy-preserving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A658542-AD1D-B840-A68E-86918980B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56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Basic Idea behind Distinct Counters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502858" cy="34928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Given </a:t>
            </a:r>
            <a:r>
              <a:rPr lang="en-US" sz="2000" i="1" dirty="0"/>
              <a:t>Identity</a:t>
            </a:r>
            <a:r>
              <a:rPr lang="en-US" sz="2000" dirty="0"/>
              <a:t> function for data stream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Hash </a:t>
            </a:r>
            <a:r>
              <a:rPr lang="en-US" sz="2000" i="1" dirty="0"/>
              <a:t>Identity</a:t>
            </a:r>
            <a:r>
              <a:rPr lang="en-US" sz="2000" dirty="0"/>
              <a:t> output to (0,1) interval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 ~ 1/</a:t>
            </a:r>
            <a:r>
              <a:rPr lang="en-US" sz="2000" dirty="0" err="1"/>
              <a:t>x_min</a:t>
            </a:r>
            <a:endParaRPr lang="en-US" sz="2000" dirty="0"/>
          </a:p>
          <a:p>
            <a:r>
              <a:rPr lang="en-US" sz="2000" dirty="0"/>
              <a:t>All the details are about making this have a small variance.</a:t>
            </a:r>
          </a:p>
          <a:p>
            <a:r>
              <a:rPr lang="en-US" sz="2000" dirty="0"/>
              <a:t>Great resources</a:t>
            </a:r>
          </a:p>
          <a:p>
            <a:pPr lvl="1"/>
            <a:r>
              <a:rPr lang="en-US" sz="1800" dirty="0" err="1">
                <a:hlinkClick r:id="rId2"/>
              </a:rPr>
              <a:t>datasketches.apache.org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Swoop’s Spark Alchemy library</a:t>
            </a:r>
            <a:endParaRPr lang="en-US" sz="1800" dirty="0"/>
          </a:p>
          <a:p>
            <a:pPr lvl="1"/>
            <a:r>
              <a:rPr lang="en-US" sz="1800" dirty="0"/>
              <a:t>Sim </a:t>
            </a:r>
            <a:r>
              <a:rPr lang="en-US" sz="1800" dirty="0" err="1"/>
              <a:t>Simeonov</a:t>
            </a:r>
            <a:r>
              <a:rPr lang="en-US" sz="1800" dirty="0"/>
              <a:t>, Swoop CTO, </a:t>
            </a:r>
            <a:r>
              <a:rPr lang="en-US" sz="1800" dirty="0">
                <a:hlinkClick r:id="rId4"/>
              </a:rPr>
              <a:t>talk</a:t>
            </a:r>
            <a:r>
              <a:rPr lang="en-US" sz="1800" dirty="0"/>
              <a:t> on Advanced Analytics with HyperLogLog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FF3CD-06D0-614F-9257-E0BE8C296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60534" y="932336"/>
            <a:ext cx="4572000" cy="330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46D1-AE84-C544-A673-0435EFD32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34" y="1637090"/>
            <a:ext cx="4572000" cy="469900"/>
          </a:xfrm>
          <a:prstGeom prst="rect">
            <a:avLst/>
          </a:prstGeom>
        </p:spPr>
      </p:pic>
      <p:pic>
        <p:nvPicPr>
          <p:cNvPr id="11" name="Picture 10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CC1191C0-D778-9342-8459-173F6AC6F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0534" y="2353785"/>
            <a:ext cx="4572000" cy="4699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CA14AF5-EF54-3D49-BC3A-703CEE00C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141" y="3277156"/>
            <a:ext cx="4572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 Ad-Tech Reality: Noisy Identifiers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3265284"/>
            <a:ext cx="4502858" cy="1634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IP address</a:t>
            </a:r>
          </a:p>
          <a:p>
            <a:r>
              <a:rPr lang="en-US" sz="2000" dirty="0"/>
              <a:t>Cookies</a:t>
            </a:r>
          </a:p>
          <a:p>
            <a:r>
              <a:rPr lang="en-US" sz="2000" dirty="0"/>
              <a:t>Vendor ID Services</a:t>
            </a:r>
          </a:p>
          <a:p>
            <a:r>
              <a:rPr lang="en-US" sz="2000" dirty="0"/>
              <a:t>User logins</a:t>
            </a:r>
          </a:p>
        </p:txBody>
      </p:sp>
      <p:pic>
        <p:nvPicPr>
          <p:cNvPr id="8" name="Picture 7" descr="A picture containing drawing, device, clock&#10;&#10;Description automatically generated">
            <a:extLst>
              <a:ext uri="{FF2B5EF4-FFF2-40B4-BE49-F238E27FC236}">
                <a16:creationId xmlns:a16="http://schemas.microsoft.com/office/drawing/2014/main" id="{C1FCBBFA-89F7-614E-B8EB-3F034D2D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96" y="1134753"/>
            <a:ext cx="4572000" cy="1524000"/>
          </a:xfrm>
          <a:prstGeom prst="rect">
            <a:avLst/>
          </a:prstGeom>
        </p:spPr>
      </p:pic>
      <p:pic>
        <p:nvPicPr>
          <p:cNvPr id="12" name="Picture 11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EC521829-0CDD-524B-B84F-030A19CC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86" y="3099149"/>
            <a:ext cx="4572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Errors in Binary Classification: What?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2448482"/>
            <a:ext cx="4502858" cy="41381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Majority of data unlabeled for ultimate business purpose. Otherwise, why us?</a:t>
            </a:r>
          </a:p>
          <a:p>
            <a:r>
              <a:rPr lang="en-US" sz="2000" dirty="0"/>
              <a:t>How do we know how good our production classifiers are? Pedestrian detectors in self-driving cars?</a:t>
            </a:r>
          </a:p>
          <a:p>
            <a:r>
              <a:rPr lang="en-US" sz="2000" dirty="0"/>
              <a:t>2010 – Algebraic Ground Truth Inference</a:t>
            </a:r>
          </a:p>
          <a:p>
            <a:r>
              <a:rPr lang="en-US" sz="2000" dirty="0"/>
              <a:t>Uses beautiful mathematics of </a:t>
            </a:r>
            <a:r>
              <a:rPr lang="en-US" sz="2000" i="1" dirty="0"/>
              <a:t>Algebraic Geometry.</a:t>
            </a:r>
            <a:endParaRPr lang="en-US" sz="2000" dirty="0"/>
          </a:p>
          <a:p>
            <a:r>
              <a:rPr lang="en-US" sz="2000" dirty="0"/>
              <a:t>Really about ensemble failures:</a:t>
            </a:r>
          </a:p>
          <a:p>
            <a:pPr lvl="1"/>
            <a:r>
              <a:rPr lang="en-US" sz="1600" dirty="0"/>
              <a:t>Marriages</a:t>
            </a:r>
          </a:p>
          <a:p>
            <a:pPr lvl="1"/>
            <a:r>
              <a:rPr lang="en-US" sz="1600" dirty="0"/>
              <a:t>Super-Max</a:t>
            </a:r>
          </a:p>
          <a:p>
            <a:pPr lvl="1"/>
            <a:r>
              <a:rPr lang="en-US" sz="1600" dirty="0"/>
              <a:t>Learned societies / Democracies</a:t>
            </a:r>
          </a:p>
        </p:txBody>
      </p:sp>
      <p:pic>
        <p:nvPicPr>
          <p:cNvPr id="3" name="Picture 2" descr="A picture containing keyboard&#10;&#10;Description automatically generated">
            <a:extLst>
              <a:ext uri="{FF2B5EF4-FFF2-40B4-BE49-F238E27FC236}">
                <a16:creationId xmlns:a16="http://schemas.microsoft.com/office/drawing/2014/main" id="{158AEDF9-E243-6244-BDE8-41E18936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93" y="1352379"/>
            <a:ext cx="6035193" cy="45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Theoretical importance of non-parametric estimators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3265284"/>
            <a:ext cx="11162130" cy="26723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200" dirty="0"/>
              <a:t>They avoid the thorny representation problem in Science.</a:t>
            </a:r>
          </a:p>
          <a:p>
            <a:r>
              <a:rPr lang="en-US" sz="2200" dirty="0"/>
              <a:t>Examples</a:t>
            </a:r>
            <a:r>
              <a:rPr lang="en-US" sz="20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Good-Turing smoothing estimates unseen species count with no Biology or NLP inside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HyperLogLog or KMV estimates unique count without any Queueing Theory inside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Algebraic GTI estimates AI errors without any Machine Learning inside of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Error-correcting codes detect and fix memory errors without understanding manufacturing errors or cosmic rays.</a:t>
            </a:r>
          </a:p>
          <a:p>
            <a:r>
              <a:rPr lang="en-US" sz="2200" dirty="0"/>
              <a:t>In this application, since no family of functions is used,  independence of two distributions is a looser requirement.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6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FF4A4-E559-9B48-9E14-01704458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Mapping the ID task to Binary Classification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C9FE2-9273-9E49-B4DF-38D29891B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3065587"/>
            <a:ext cx="4502858" cy="264699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We do not want detailed knowledge of the errors.</a:t>
            </a:r>
          </a:p>
          <a:p>
            <a:r>
              <a:rPr lang="en-US" sz="2000" dirty="0"/>
              <a:t>Re-label each ID system’s output into </a:t>
            </a:r>
            <a:r>
              <a:rPr lang="en-US" sz="2000" i="1" dirty="0"/>
              <a:t>new</a:t>
            </a:r>
            <a:r>
              <a:rPr lang="en-US" sz="2000" dirty="0"/>
              <a:t> and </a:t>
            </a:r>
            <a:r>
              <a:rPr lang="en-US" sz="2000" i="1" dirty="0"/>
              <a:t>previous</a:t>
            </a:r>
            <a:r>
              <a:rPr lang="en-US" sz="2000" dirty="0"/>
              <a:t> users.</a:t>
            </a:r>
          </a:p>
          <a:p>
            <a:r>
              <a:rPr lang="en-US" sz="2000" dirty="0"/>
              <a:t>We lose ability to tell correct from incorrect </a:t>
            </a:r>
            <a:r>
              <a:rPr lang="en-US" sz="2000" i="1" dirty="0"/>
              <a:t>previous</a:t>
            </a:r>
            <a:r>
              <a:rPr lang="en-US" sz="2000" dirty="0"/>
              <a:t> user assignments.</a:t>
            </a:r>
          </a:p>
          <a:p>
            <a:r>
              <a:rPr lang="en-US" sz="2000" dirty="0"/>
              <a:t>But we can still estimate prevalence of new users – the distinct count.</a:t>
            </a:r>
          </a:p>
        </p:txBody>
      </p:sp>
      <p:pic>
        <p:nvPicPr>
          <p:cNvPr id="8" name="Picture 7" descr="A picture containing drawing, device, clock&#10;&#10;Description automatically generated">
            <a:extLst>
              <a:ext uri="{FF2B5EF4-FFF2-40B4-BE49-F238E27FC236}">
                <a16:creationId xmlns:a16="http://schemas.microsoft.com/office/drawing/2014/main" id="{C1FCBBFA-89F7-614E-B8EB-3F034D2D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96" y="1134753"/>
            <a:ext cx="4572000" cy="1524000"/>
          </a:xfrm>
          <a:prstGeom prst="rect">
            <a:avLst/>
          </a:prstGeom>
        </p:spPr>
      </p:pic>
      <p:pic>
        <p:nvPicPr>
          <p:cNvPr id="12" name="Picture 11" descr="A picture containing clock, computer&#10;&#10;Description automatically generated">
            <a:extLst>
              <a:ext uri="{FF2B5EF4-FFF2-40B4-BE49-F238E27FC236}">
                <a16:creationId xmlns:a16="http://schemas.microsoft.com/office/drawing/2014/main" id="{EC521829-0CDD-524B-B84F-030A19CC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86" y="3099149"/>
            <a:ext cx="4572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689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Distinct Counts with Noisy Identity Functions</vt:lpstr>
      <vt:lpstr>Introduction</vt:lpstr>
      <vt:lpstr>The Distinct Count Statistic</vt:lpstr>
      <vt:lpstr>Data Streaming Algorithms for Distinct Counting</vt:lpstr>
      <vt:lpstr>The Basic Idea behind Distinct Counters</vt:lpstr>
      <vt:lpstr>The Ad-Tech Reality: Noisy Identifiers</vt:lpstr>
      <vt:lpstr>Errors in Binary Classification: What?</vt:lpstr>
      <vt:lpstr>Theoretical importance of non-parametric estimators</vt:lpstr>
      <vt:lpstr>Mapping the ID task to Binary Classification</vt:lpstr>
      <vt:lpstr>An Algorithm for Distinct Counting with Noisy Identity functions</vt:lpstr>
      <vt:lpstr>A Swoop online experiment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Counts with Noisy Identity Functions</dc:title>
  <dc:creator>Andres Corrada-Emmanuel</dc:creator>
  <cp:lastModifiedBy>Andres Corrada-Emmanuel</cp:lastModifiedBy>
  <cp:revision>47</cp:revision>
  <dcterms:created xsi:type="dcterms:W3CDTF">2020-07-15T19:41:03Z</dcterms:created>
  <dcterms:modified xsi:type="dcterms:W3CDTF">2020-07-17T15:19:11Z</dcterms:modified>
</cp:coreProperties>
</file>