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25" r:id="rId2"/>
  </p:sldMasterIdLst>
  <p:notesMasterIdLst>
    <p:notesMasterId r:id="rId20"/>
  </p:notesMasterIdLst>
  <p:sldIdLst>
    <p:sldId id="299" r:id="rId3"/>
    <p:sldId id="330" r:id="rId4"/>
    <p:sldId id="309" r:id="rId5"/>
    <p:sldId id="310" r:id="rId6"/>
    <p:sldId id="328" r:id="rId7"/>
    <p:sldId id="329" r:id="rId8"/>
    <p:sldId id="331" r:id="rId9"/>
    <p:sldId id="324" r:id="rId10"/>
    <p:sldId id="325" r:id="rId11"/>
    <p:sldId id="326" r:id="rId12"/>
    <p:sldId id="327" r:id="rId13"/>
    <p:sldId id="337" r:id="rId14"/>
    <p:sldId id="333" r:id="rId15"/>
    <p:sldId id="334" r:id="rId16"/>
    <p:sldId id="335" r:id="rId17"/>
    <p:sldId id="336" r:id="rId18"/>
    <p:sldId id="33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417E"/>
    <a:srgbClr val="2486C8"/>
    <a:srgbClr val="EB8E25"/>
    <a:srgbClr val="4BAEE5"/>
    <a:srgbClr val="D5215D"/>
    <a:srgbClr val="4B7621"/>
    <a:srgbClr val="E11915"/>
    <a:srgbClr val="538814"/>
    <a:srgbClr val="E9871E"/>
    <a:srgbClr val="E868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13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65918-8CC6-4097-803C-F382265EA86C}" type="datetimeFigureOut">
              <a:rPr lang="en-US" smtClean="0"/>
              <a:t>2/12/15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C6DA3-D372-4B10-A6E5-B818AFA1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77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Forgetting that match rate is</a:t>
            </a:r>
            <a:r>
              <a:rPr lang="en-US" baseline="0" dirty="0" smtClean="0"/>
              <a:t> dynamic.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 sure why this belief is so common.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Possible causes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It’s hard to calculate match rates in big data systems.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It is easier to reason with less numbers.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C6DA3-D372-4B10-A6E5-B818AFA1F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43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C6DA3-D372-4B10-A6E5-B818AFA1F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29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C6DA3-D372-4B10-A6E5-B818AFA1F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23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C6DA3-D372-4B10-A6E5-B818AFA1F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13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C6DA3-D372-4B10-A6E5-B818AFA1F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13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Ad-tech systems use different data sources to learn how to run future</a:t>
            </a:r>
            <a:r>
              <a:rPr lang="en-US" baseline="0" dirty="0" smtClean="0"/>
              <a:t> campaigns. </a:t>
            </a:r>
          </a:p>
          <a:p>
            <a:r>
              <a:rPr lang="en-US" baseline="0" dirty="0" smtClean="0"/>
              <a:t>Your ability to learn depends on tying together data from different sources.</a:t>
            </a:r>
          </a:p>
          <a:p>
            <a:r>
              <a:rPr lang="en-US" baseline="0" dirty="0" smtClean="0"/>
              <a:t>You cannot learn about something that does not show up.</a:t>
            </a:r>
          </a:p>
          <a:p>
            <a:r>
              <a:rPr lang="en-US" baseline="0" dirty="0" smtClean="0"/>
              <a:t>Time of first appearance is the quickest you could do it.</a:t>
            </a:r>
          </a:p>
          <a:p>
            <a:r>
              <a:rPr lang="en-US" baseline="0" dirty="0" smtClean="0"/>
              <a:t>We already see a computational problem here – we will have to do n^2 calculations where n is the number of time units.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C6DA3-D372-4B10-A6E5-B818AFA1F1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01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Calculations of these times</a:t>
            </a:r>
            <a:r>
              <a:rPr lang="en-US" baseline="0" dirty="0" smtClean="0"/>
              <a:t> is prohibitive if we want exact counts.</a:t>
            </a:r>
          </a:p>
          <a:p>
            <a:r>
              <a:rPr lang="en-US" baseline="0" dirty="0" smtClean="0"/>
              <a:t>In the spirit of street-fighting advertising mathematics, we are happy with estimates that show overall trends.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C6DA3-D372-4B10-A6E5-B818AFA1F1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18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C6DA3-D372-4B10-A6E5-B818AFA1F1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72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600206"/>
            <a:ext cx="7772400" cy="762000"/>
          </a:xfrm>
        </p:spPr>
        <p:txBody>
          <a:bodyPr/>
          <a:lstStyle>
            <a:lvl1pPr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2" y="2362200"/>
            <a:ext cx="7772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600" b="0" i="0" cap="none" spc="0">
                <a:ln>
                  <a:noFill/>
                </a:ln>
                <a:solidFill>
                  <a:schemeClr val="bg1"/>
                </a:solidFill>
                <a:effectLst/>
                <a:latin typeface="Century Gothic"/>
                <a:cs typeface="Century Gothic"/>
              </a:defRPr>
            </a:lvl1pPr>
            <a:lvl2pPr marL="42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0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0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0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1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21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4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61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506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8CF6-4ACB-4A43-B6AA-3A6C0385059C}" type="datetimeFigureOut">
              <a:rPr lang="en-US" smtClean="0">
                <a:solidFill>
                  <a:srgbClr val="1F497D">
                    <a:lumMod val="40000"/>
                    <a:lumOff val="60000"/>
                  </a:srgbClr>
                </a:solidFill>
              </a:rPr>
              <a:pPr/>
              <a:t>2/12/15</a:t>
            </a:fld>
            <a:endParaRPr lang="en-US">
              <a:solidFill>
                <a:srgbClr val="1F497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9F598-825B-6448-9B8E-A540EE279517}" type="slidenum">
              <a:rPr lang="en-US" smtClean="0">
                <a:solidFill>
                  <a:srgbClr val="1F497D">
                    <a:lumMod val="40000"/>
                    <a:lumOff val="60000"/>
                  </a:srgbClr>
                </a:solidFill>
              </a:rPr>
              <a:pPr/>
              <a:t>‹#›</a:t>
            </a:fld>
            <a:endParaRPr lang="en-US">
              <a:solidFill>
                <a:srgbClr val="1F497D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680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2" y="274645"/>
            <a:ext cx="2057400" cy="58515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45"/>
            <a:ext cx="6019800" cy="58515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8CF6-4ACB-4A43-B6AA-3A6C0385059C}" type="datetimeFigureOut">
              <a:rPr lang="en-US" smtClean="0">
                <a:solidFill>
                  <a:srgbClr val="1F497D">
                    <a:lumMod val="40000"/>
                    <a:lumOff val="60000"/>
                  </a:srgbClr>
                </a:solidFill>
              </a:rPr>
              <a:pPr/>
              <a:t>2/12/15</a:t>
            </a:fld>
            <a:endParaRPr lang="en-US">
              <a:solidFill>
                <a:srgbClr val="1F497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9F598-825B-6448-9B8E-A540EE279517}" type="slidenum">
              <a:rPr lang="en-US" smtClean="0">
                <a:solidFill>
                  <a:srgbClr val="1F497D">
                    <a:lumMod val="40000"/>
                    <a:lumOff val="60000"/>
                  </a:srgbClr>
                </a:solidFill>
              </a:rPr>
              <a:pPr/>
              <a:t>‹#›</a:t>
            </a:fld>
            <a:endParaRPr lang="en-US">
              <a:solidFill>
                <a:srgbClr val="1F497D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728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301E8-D839-CB42-9549-93FAF37F6600}" type="datetime1">
              <a:rPr lang="en-US" altLang="en-US">
                <a:latin typeface="Century Gothic"/>
              </a:rPr>
              <a:pPr>
                <a:defRPr/>
              </a:pPr>
              <a:t>2/12/15</a:t>
            </a:fld>
            <a:endParaRPr lang="en-US" sz="1800" b="0" i="0">
              <a:latin typeface="Arial" charset="0"/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4E350-9A9D-8E48-ACF6-236FB374F4A4}" type="slidenum">
              <a:rPr lang="en-US" altLang="en-US">
                <a:latin typeface="Century Gothic"/>
              </a:rPr>
              <a:pPr>
                <a:defRPr/>
              </a:pPr>
              <a:t>‹#›</a:t>
            </a:fld>
            <a:endParaRPr lang="en-US" sz="1800" b="0" i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101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F3471-016C-0948-82C1-99B67B4330E6}" type="datetime1">
              <a:rPr lang="en-US" altLang="en-US">
                <a:latin typeface="Century Gothic"/>
              </a:rPr>
              <a:pPr>
                <a:defRPr/>
              </a:pPr>
              <a:t>2/12/15</a:t>
            </a:fld>
            <a:endParaRPr lang="en-US" sz="1800" b="0" i="0">
              <a:latin typeface="Arial" charset="0"/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5FE72-0339-7C4D-91A8-DA3A7E6F2013}" type="slidenum">
              <a:rPr lang="en-US" altLang="en-US">
                <a:latin typeface="Century Gothic"/>
              </a:rPr>
              <a:pPr>
                <a:defRPr/>
              </a:pPr>
              <a:t>‹#›</a:t>
            </a:fld>
            <a:endParaRPr lang="en-US" sz="1800" b="0" i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440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15786-5EE1-3F47-9520-DCA97DA29581}" type="datetime1">
              <a:rPr lang="en-US" altLang="en-US">
                <a:latin typeface="Century Gothic"/>
              </a:rPr>
              <a:pPr>
                <a:defRPr/>
              </a:pPr>
              <a:t>2/12/15</a:t>
            </a:fld>
            <a:endParaRPr lang="en-US" sz="1800" b="0" i="0">
              <a:latin typeface="Arial" charset="0"/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C4ADC-DC15-884D-9C9E-AC22F9F0DD62}" type="slidenum">
              <a:rPr lang="en-US" altLang="en-US">
                <a:latin typeface="Century Gothic"/>
              </a:rPr>
              <a:pPr>
                <a:defRPr/>
              </a:pPr>
              <a:t>‹#›</a:t>
            </a:fld>
            <a:endParaRPr lang="en-US" sz="1800" b="0" i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508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A9E795-2F10-614A-B897-5E858D46D1AF}" type="datetime1">
              <a:rPr lang="en-US" altLang="en-US">
                <a:latin typeface="Century Gothic"/>
              </a:rPr>
              <a:pPr>
                <a:defRPr/>
              </a:pPr>
              <a:t>2/12/15</a:t>
            </a:fld>
            <a:endParaRPr lang="en-US" sz="1800" b="0" i="0">
              <a:latin typeface="Arial" charset="0"/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latin typeface="Century Gothic"/>
            </a:endParaRPr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957F9-3E58-2D47-BF46-10535CCDB067}" type="slidenum">
              <a:rPr lang="en-US" altLang="en-US">
                <a:latin typeface="Century Gothic"/>
              </a:rPr>
              <a:pPr>
                <a:defRPr/>
              </a:pPr>
              <a:t>‹#›</a:t>
            </a:fld>
            <a:endParaRPr lang="en-US" sz="1800" b="0" i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783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245D7-4738-FE4B-8386-1F9051C5ED2E}" type="datetime1">
              <a:rPr lang="en-US" altLang="en-US">
                <a:latin typeface="Century Gothic"/>
              </a:rPr>
              <a:pPr>
                <a:defRPr/>
              </a:pPr>
              <a:t>2/12/15</a:t>
            </a:fld>
            <a:endParaRPr lang="en-US" sz="1800" b="0" i="0">
              <a:latin typeface="Arial" charset="0"/>
            </a:endParaRP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latin typeface="Century Gothic"/>
            </a:endParaRPr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4D7AA-BA6D-3B41-9ABF-2ECCCAD11F80}" type="slidenum">
              <a:rPr lang="en-US" altLang="en-US">
                <a:latin typeface="Century Gothic"/>
              </a:rPr>
              <a:pPr>
                <a:defRPr/>
              </a:pPr>
              <a:t>‹#›</a:t>
            </a:fld>
            <a:endParaRPr lang="en-US" sz="1800" b="0" i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974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B94CC8-5F94-4646-B554-757EE4F9D675}" type="datetime1">
              <a:rPr lang="en-US" altLang="en-US">
                <a:latin typeface="Century Gothic"/>
              </a:rPr>
              <a:pPr>
                <a:defRPr/>
              </a:pPr>
              <a:t>2/12/15</a:t>
            </a:fld>
            <a:endParaRPr lang="en-US" sz="1800" b="0" i="0">
              <a:latin typeface="Arial" charset="0"/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latin typeface="Century Gothic"/>
            </a:endParaRPr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A6BE4-C840-334E-8259-65376FD90221}" type="slidenum">
              <a:rPr lang="en-US" altLang="en-US">
                <a:latin typeface="Century Gothic"/>
              </a:rPr>
              <a:pPr>
                <a:defRPr/>
              </a:pPr>
              <a:t>‹#›</a:t>
            </a:fld>
            <a:endParaRPr lang="en-US" sz="1800" b="0" i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38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45412-E182-7E4D-987E-C76D2C8FFE3D}" type="datetime1">
              <a:rPr lang="en-US" altLang="en-US">
                <a:latin typeface="Century Gothic"/>
              </a:rPr>
              <a:pPr>
                <a:defRPr/>
              </a:pPr>
              <a:t>2/12/15</a:t>
            </a:fld>
            <a:endParaRPr lang="en-US" sz="1800" b="0" i="0">
              <a:latin typeface="Arial" charset="0"/>
            </a:endParaRPr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latin typeface="Century Gothic"/>
            </a:endParaRPr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0BD9F-9756-9B44-B604-47B156165FB1}" type="slidenum">
              <a:rPr lang="en-US" altLang="en-US">
                <a:latin typeface="Century Gothic"/>
              </a:rPr>
              <a:pPr>
                <a:defRPr/>
              </a:pPr>
              <a:t>‹#›</a:t>
            </a:fld>
            <a:endParaRPr lang="en-US" sz="1800" b="0" i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1775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A6BEB-50F1-8543-8DB2-012FBA65160B}" type="datetime1">
              <a:rPr lang="en-US" altLang="en-US">
                <a:latin typeface="Century Gothic"/>
              </a:rPr>
              <a:pPr>
                <a:defRPr/>
              </a:pPr>
              <a:t>2/12/15</a:t>
            </a:fld>
            <a:endParaRPr lang="en-US" sz="1800" b="0" i="0">
              <a:latin typeface="Arial" charset="0"/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latin typeface="Century Gothic"/>
            </a:endParaRPr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A4244-BD1B-EE48-B808-10B8353931FC}" type="slidenum">
              <a:rPr lang="en-US" altLang="en-US">
                <a:latin typeface="Century Gothic"/>
              </a:rPr>
              <a:pPr>
                <a:defRPr/>
              </a:pPr>
              <a:t>‹#›</a:t>
            </a:fld>
            <a:endParaRPr lang="en-US" sz="1800" b="0" i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566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8CF6-4ACB-4A43-B6AA-3A6C0385059C}" type="datetimeFigureOut">
              <a:rPr lang="en-US" smtClean="0">
                <a:solidFill>
                  <a:srgbClr val="1F497D">
                    <a:lumMod val="40000"/>
                    <a:lumOff val="60000"/>
                  </a:srgbClr>
                </a:solidFill>
              </a:rPr>
              <a:pPr/>
              <a:t>2/12/15</a:t>
            </a:fld>
            <a:endParaRPr lang="en-US">
              <a:solidFill>
                <a:srgbClr val="1F497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9F598-825B-6448-9B8E-A540EE279517}" type="slidenum">
              <a:rPr lang="en-US" smtClean="0">
                <a:solidFill>
                  <a:srgbClr val="1F497D">
                    <a:lumMod val="40000"/>
                    <a:lumOff val="60000"/>
                  </a:srgbClr>
                </a:solidFill>
              </a:rPr>
              <a:pPr/>
              <a:t>‹#›</a:t>
            </a:fld>
            <a:endParaRPr lang="en-US">
              <a:solidFill>
                <a:srgbClr val="1F497D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2518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Century Gothic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7225B-7BC6-B24A-8DA0-FDAAF2B3FDB4}" type="datetime1">
              <a:rPr lang="en-US" altLang="en-US">
                <a:latin typeface="Century Gothic"/>
              </a:rPr>
              <a:pPr>
                <a:defRPr/>
              </a:pPr>
              <a:t>2/12/15</a:t>
            </a:fld>
            <a:endParaRPr lang="en-US" sz="1800" b="0" i="0">
              <a:latin typeface="Arial" charset="0"/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latin typeface="Century Gothic"/>
            </a:endParaRPr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0DCF7-9DC2-184B-8522-681C3CB52627}" type="slidenum">
              <a:rPr lang="en-US" altLang="en-US">
                <a:latin typeface="Century Gothic"/>
              </a:rPr>
              <a:pPr>
                <a:defRPr/>
              </a:pPr>
              <a:t>‹#›</a:t>
            </a:fld>
            <a:endParaRPr lang="en-US" sz="1800" b="0" i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0793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CDFF0-3E91-DD48-9CDB-D3A3D77F0BBE}" type="datetime1">
              <a:rPr lang="en-US" altLang="en-US">
                <a:latin typeface="Century Gothic"/>
              </a:rPr>
              <a:pPr>
                <a:defRPr/>
              </a:pPr>
              <a:t>2/12/15</a:t>
            </a:fld>
            <a:endParaRPr lang="en-US" sz="1800" b="0" i="0">
              <a:latin typeface="Arial" charset="0"/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85621-78D4-624E-A116-CE4BA80D4285}" type="slidenum">
              <a:rPr lang="en-US" altLang="en-US">
                <a:latin typeface="Century Gothic"/>
              </a:rPr>
              <a:pPr>
                <a:defRPr/>
              </a:pPr>
              <a:t>‹#›</a:t>
            </a:fld>
            <a:endParaRPr lang="en-US" sz="1800" b="0" i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686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516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516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F00ED-0198-6D42-8A29-22A20B691D39}" type="datetime1">
              <a:rPr lang="en-US" altLang="en-US">
                <a:latin typeface="Century Gothic"/>
              </a:rPr>
              <a:pPr>
                <a:defRPr/>
              </a:pPr>
              <a:t>2/12/15</a:t>
            </a:fld>
            <a:endParaRPr lang="en-US" sz="1800" b="0" i="0">
              <a:latin typeface="Arial" charset="0"/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24905E-BA20-AC4E-A2D4-BA8E2F75B5EA}" type="slidenum">
              <a:rPr lang="en-US" altLang="en-US">
                <a:latin typeface="Century Gothic"/>
              </a:rPr>
              <a:pPr>
                <a:defRPr/>
              </a:pPr>
              <a:t>‹#›</a:t>
            </a:fld>
            <a:endParaRPr lang="en-US" sz="1800" b="0" i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7556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EE95CB-B123-C14C-9AF7-9980E3D35426}" type="datetime1">
              <a:rPr lang="en-US" altLang="en-US">
                <a:latin typeface="Century Gothic"/>
              </a:rPr>
              <a:pPr>
                <a:defRPr/>
              </a:pPr>
              <a:t>2/12/15</a:t>
            </a:fld>
            <a:endParaRPr lang="en-US" sz="1800" b="0" i="0">
              <a:latin typeface="Arial" charset="0"/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latin typeface="Century Gothic"/>
            </a:endParaRPr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F050B-ACB6-C14B-90E6-F366534C4F59}" type="slidenum">
              <a:rPr lang="en-US" altLang="en-US">
                <a:latin typeface="Century Gothic"/>
              </a:rPr>
              <a:pPr>
                <a:defRPr/>
              </a:pPr>
              <a:t>‹#›</a:t>
            </a:fld>
            <a:endParaRPr lang="en-US" sz="1800" b="0" i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57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8" y="4406907"/>
            <a:ext cx="7772400" cy="1362075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8" y="2906743"/>
            <a:ext cx="7772400" cy="1500187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2022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404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606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8089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0112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2134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4156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6179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8CF6-4ACB-4A43-B6AA-3A6C0385059C}" type="datetimeFigureOut">
              <a:rPr lang="en-US" smtClean="0">
                <a:solidFill>
                  <a:srgbClr val="1F497D">
                    <a:lumMod val="40000"/>
                    <a:lumOff val="60000"/>
                  </a:srgbClr>
                </a:solidFill>
              </a:rPr>
              <a:pPr/>
              <a:t>2/12/15</a:t>
            </a:fld>
            <a:endParaRPr lang="en-US">
              <a:solidFill>
                <a:srgbClr val="1F497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9F598-825B-6448-9B8E-A540EE279517}" type="slidenum">
              <a:rPr lang="en-US" smtClean="0">
                <a:solidFill>
                  <a:srgbClr val="1F497D">
                    <a:lumMod val="40000"/>
                    <a:lumOff val="60000"/>
                  </a:srgbClr>
                </a:solidFill>
              </a:rPr>
              <a:pPr/>
              <a:t>‹#›</a:t>
            </a:fld>
            <a:endParaRPr lang="en-US">
              <a:solidFill>
                <a:srgbClr val="1F497D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7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7"/>
            <a:ext cx="4038600" cy="452596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7"/>
            <a:ext cx="4038600" cy="452596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8CF6-4ACB-4A43-B6AA-3A6C0385059C}" type="datetimeFigureOut">
              <a:rPr lang="en-US" smtClean="0">
                <a:solidFill>
                  <a:srgbClr val="1F497D">
                    <a:lumMod val="40000"/>
                    <a:lumOff val="60000"/>
                  </a:srgbClr>
                </a:solidFill>
              </a:rPr>
              <a:pPr/>
              <a:t>2/12/15</a:t>
            </a:fld>
            <a:endParaRPr lang="en-US">
              <a:solidFill>
                <a:srgbClr val="1F497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9F598-825B-6448-9B8E-A540EE279517}" type="slidenum">
              <a:rPr lang="en-US" smtClean="0">
                <a:solidFill>
                  <a:srgbClr val="1F497D">
                    <a:lumMod val="40000"/>
                    <a:lumOff val="60000"/>
                  </a:srgbClr>
                </a:solidFill>
              </a:rPr>
              <a:pPr/>
              <a:t>‹#›</a:t>
            </a:fld>
            <a:endParaRPr lang="en-US">
              <a:solidFill>
                <a:srgbClr val="1F497D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6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4" y="1535121"/>
            <a:ext cx="4040189" cy="63976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0225" indent="0">
              <a:buNone/>
              <a:defRPr sz="1800" b="1"/>
            </a:lvl2pPr>
            <a:lvl3pPr marL="840450" indent="0">
              <a:buNone/>
              <a:defRPr sz="1700" b="1"/>
            </a:lvl3pPr>
            <a:lvl4pPr marL="1260673" indent="0">
              <a:buNone/>
              <a:defRPr sz="1500" b="1"/>
            </a:lvl4pPr>
            <a:lvl5pPr marL="1680897" indent="0">
              <a:buNone/>
              <a:defRPr sz="1500" b="1"/>
            </a:lvl5pPr>
            <a:lvl6pPr marL="2101122" indent="0">
              <a:buNone/>
              <a:defRPr sz="1500" b="1"/>
            </a:lvl6pPr>
            <a:lvl7pPr marL="2521342" indent="0">
              <a:buNone/>
              <a:defRPr sz="1500" b="1"/>
            </a:lvl7pPr>
            <a:lvl8pPr marL="2941566" indent="0">
              <a:buNone/>
              <a:defRPr sz="1500" b="1"/>
            </a:lvl8pPr>
            <a:lvl9pPr marL="3361792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4" y="2174878"/>
            <a:ext cx="4040189" cy="3951288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535121"/>
            <a:ext cx="4041774" cy="63976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0225" indent="0">
              <a:buNone/>
              <a:defRPr sz="1800" b="1"/>
            </a:lvl2pPr>
            <a:lvl3pPr marL="840450" indent="0">
              <a:buNone/>
              <a:defRPr sz="1700" b="1"/>
            </a:lvl3pPr>
            <a:lvl4pPr marL="1260673" indent="0">
              <a:buNone/>
              <a:defRPr sz="1500" b="1"/>
            </a:lvl4pPr>
            <a:lvl5pPr marL="1680897" indent="0">
              <a:buNone/>
              <a:defRPr sz="1500" b="1"/>
            </a:lvl5pPr>
            <a:lvl6pPr marL="2101122" indent="0">
              <a:buNone/>
              <a:defRPr sz="1500" b="1"/>
            </a:lvl6pPr>
            <a:lvl7pPr marL="2521342" indent="0">
              <a:buNone/>
              <a:defRPr sz="1500" b="1"/>
            </a:lvl7pPr>
            <a:lvl8pPr marL="2941566" indent="0">
              <a:buNone/>
              <a:defRPr sz="1500" b="1"/>
            </a:lvl8pPr>
            <a:lvl9pPr marL="3361792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2174878"/>
            <a:ext cx="4041774" cy="3951288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8CF6-4ACB-4A43-B6AA-3A6C0385059C}" type="datetimeFigureOut">
              <a:rPr lang="en-US" smtClean="0">
                <a:solidFill>
                  <a:srgbClr val="1F497D">
                    <a:lumMod val="40000"/>
                    <a:lumOff val="60000"/>
                  </a:srgbClr>
                </a:solidFill>
              </a:rPr>
              <a:pPr/>
              <a:t>2/12/15</a:t>
            </a:fld>
            <a:endParaRPr lang="en-US">
              <a:solidFill>
                <a:srgbClr val="1F497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9F598-825B-6448-9B8E-A540EE279517}" type="slidenum">
              <a:rPr lang="en-US" smtClean="0">
                <a:solidFill>
                  <a:srgbClr val="1F497D">
                    <a:lumMod val="40000"/>
                    <a:lumOff val="60000"/>
                  </a:srgbClr>
                </a:solidFill>
              </a:rPr>
              <a:pPr/>
              <a:t>‹#›</a:t>
            </a:fld>
            <a:endParaRPr lang="en-US">
              <a:solidFill>
                <a:srgbClr val="1F497D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869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8CF6-4ACB-4A43-B6AA-3A6C0385059C}" type="datetimeFigureOut">
              <a:rPr lang="en-US" smtClean="0">
                <a:solidFill>
                  <a:srgbClr val="1F497D">
                    <a:lumMod val="40000"/>
                    <a:lumOff val="60000"/>
                  </a:srgbClr>
                </a:solidFill>
              </a:rPr>
              <a:pPr/>
              <a:t>2/12/15</a:t>
            </a:fld>
            <a:endParaRPr lang="en-US">
              <a:solidFill>
                <a:srgbClr val="1F497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9F598-825B-6448-9B8E-A540EE279517}" type="slidenum">
              <a:rPr lang="en-US" smtClean="0">
                <a:solidFill>
                  <a:srgbClr val="1F497D">
                    <a:lumMod val="40000"/>
                    <a:lumOff val="60000"/>
                  </a:srgbClr>
                </a:solidFill>
              </a:rPr>
              <a:pPr/>
              <a:t>‹#›</a:t>
            </a:fld>
            <a:endParaRPr lang="en-US">
              <a:solidFill>
                <a:srgbClr val="1F497D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0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8CF6-4ACB-4A43-B6AA-3A6C0385059C}" type="datetimeFigureOut">
              <a:rPr lang="en-US" smtClean="0">
                <a:solidFill>
                  <a:srgbClr val="1F497D">
                    <a:lumMod val="40000"/>
                    <a:lumOff val="60000"/>
                  </a:srgbClr>
                </a:solidFill>
              </a:rPr>
              <a:pPr/>
              <a:t>2/12/15</a:t>
            </a:fld>
            <a:endParaRPr lang="en-US">
              <a:solidFill>
                <a:srgbClr val="1F497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9F598-825B-6448-9B8E-A540EE279517}" type="slidenum">
              <a:rPr lang="en-US" smtClean="0">
                <a:solidFill>
                  <a:srgbClr val="1F497D">
                    <a:lumMod val="40000"/>
                    <a:lumOff val="60000"/>
                  </a:srgbClr>
                </a:solidFill>
              </a:rPr>
              <a:pPr/>
              <a:t>‹#›</a:t>
            </a:fld>
            <a:endParaRPr lang="en-US">
              <a:solidFill>
                <a:srgbClr val="1F497D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581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39" y="273084"/>
            <a:ext cx="3008313" cy="1162051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2"/>
            <a:ext cx="5111751" cy="5853113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39" y="1435108"/>
            <a:ext cx="3008313" cy="4691062"/>
          </a:xfrm>
        </p:spPr>
        <p:txBody>
          <a:bodyPr/>
          <a:lstStyle>
            <a:lvl1pPr marL="0" indent="0">
              <a:buNone/>
              <a:defRPr sz="1300"/>
            </a:lvl1pPr>
            <a:lvl2pPr marL="420225" indent="0">
              <a:buNone/>
              <a:defRPr sz="1100"/>
            </a:lvl2pPr>
            <a:lvl3pPr marL="840450" indent="0">
              <a:buNone/>
              <a:defRPr sz="900"/>
            </a:lvl3pPr>
            <a:lvl4pPr marL="1260673" indent="0">
              <a:buNone/>
              <a:defRPr sz="800"/>
            </a:lvl4pPr>
            <a:lvl5pPr marL="1680897" indent="0">
              <a:buNone/>
              <a:defRPr sz="800"/>
            </a:lvl5pPr>
            <a:lvl6pPr marL="2101122" indent="0">
              <a:buNone/>
              <a:defRPr sz="800"/>
            </a:lvl6pPr>
            <a:lvl7pPr marL="2521342" indent="0">
              <a:buNone/>
              <a:defRPr sz="800"/>
            </a:lvl7pPr>
            <a:lvl8pPr marL="2941566" indent="0">
              <a:buNone/>
              <a:defRPr sz="800"/>
            </a:lvl8pPr>
            <a:lvl9pPr marL="336179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8CF6-4ACB-4A43-B6AA-3A6C0385059C}" type="datetimeFigureOut">
              <a:rPr lang="en-US" smtClean="0">
                <a:solidFill>
                  <a:srgbClr val="1F497D">
                    <a:lumMod val="40000"/>
                    <a:lumOff val="60000"/>
                  </a:srgbClr>
                </a:solidFill>
              </a:rPr>
              <a:pPr/>
              <a:t>2/12/15</a:t>
            </a:fld>
            <a:endParaRPr lang="en-US">
              <a:solidFill>
                <a:srgbClr val="1F497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9F598-825B-6448-9B8E-A540EE279517}" type="slidenum">
              <a:rPr lang="en-US" smtClean="0">
                <a:solidFill>
                  <a:srgbClr val="1F497D">
                    <a:lumMod val="40000"/>
                    <a:lumOff val="60000"/>
                  </a:srgbClr>
                </a:solidFill>
              </a:rPr>
              <a:pPr/>
              <a:t>‹#›</a:t>
            </a:fld>
            <a:endParaRPr lang="en-US">
              <a:solidFill>
                <a:srgbClr val="1F497D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37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6"/>
            <a:ext cx="5486400" cy="56674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7"/>
            <a:ext cx="5486400" cy="4114800"/>
          </a:xfrm>
        </p:spPr>
        <p:txBody>
          <a:bodyPr/>
          <a:lstStyle>
            <a:lvl1pPr marL="0" indent="0">
              <a:buNone/>
              <a:defRPr sz="2900"/>
            </a:lvl1pPr>
            <a:lvl2pPr marL="420225" indent="0">
              <a:buNone/>
              <a:defRPr sz="2600"/>
            </a:lvl2pPr>
            <a:lvl3pPr marL="840450" indent="0">
              <a:buNone/>
              <a:defRPr sz="2200"/>
            </a:lvl3pPr>
            <a:lvl4pPr marL="1260673" indent="0">
              <a:buNone/>
              <a:defRPr sz="1800"/>
            </a:lvl4pPr>
            <a:lvl5pPr marL="1680897" indent="0">
              <a:buNone/>
              <a:defRPr sz="1800"/>
            </a:lvl5pPr>
            <a:lvl6pPr marL="2101122" indent="0">
              <a:buNone/>
              <a:defRPr sz="1800"/>
            </a:lvl6pPr>
            <a:lvl7pPr marL="2521342" indent="0">
              <a:buNone/>
              <a:defRPr sz="1800"/>
            </a:lvl7pPr>
            <a:lvl8pPr marL="2941566" indent="0">
              <a:buNone/>
              <a:defRPr sz="1800"/>
            </a:lvl8pPr>
            <a:lvl9pPr marL="3361792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46"/>
            <a:ext cx="5486400" cy="804864"/>
          </a:xfrm>
        </p:spPr>
        <p:txBody>
          <a:bodyPr/>
          <a:lstStyle>
            <a:lvl1pPr marL="0" indent="0">
              <a:buNone/>
              <a:defRPr sz="1300"/>
            </a:lvl1pPr>
            <a:lvl2pPr marL="420225" indent="0">
              <a:buNone/>
              <a:defRPr sz="1100"/>
            </a:lvl2pPr>
            <a:lvl3pPr marL="840450" indent="0">
              <a:buNone/>
              <a:defRPr sz="900"/>
            </a:lvl3pPr>
            <a:lvl4pPr marL="1260673" indent="0">
              <a:buNone/>
              <a:defRPr sz="800"/>
            </a:lvl4pPr>
            <a:lvl5pPr marL="1680897" indent="0">
              <a:buNone/>
              <a:defRPr sz="800"/>
            </a:lvl5pPr>
            <a:lvl6pPr marL="2101122" indent="0">
              <a:buNone/>
              <a:defRPr sz="800"/>
            </a:lvl6pPr>
            <a:lvl7pPr marL="2521342" indent="0">
              <a:buNone/>
              <a:defRPr sz="800"/>
            </a:lvl7pPr>
            <a:lvl8pPr marL="2941566" indent="0">
              <a:buNone/>
              <a:defRPr sz="800"/>
            </a:lvl8pPr>
            <a:lvl9pPr marL="336179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8CF6-4ACB-4A43-B6AA-3A6C0385059C}" type="datetimeFigureOut">
              <a:rPr lang="en-US" smtClean="0">
                <a:solidFill>
                  <a:srgbClr val="1F497D">
                    <a:lumMod val="40000"/>
                    <a:lumOff val="60000"/>
                  </a:srgbClr>
                </a:solidFill>
              </a:rPr>
              <a:pPr/>
              <a:t>2/12/15</a:t>
            </a:fld>
            <a:endParaRPr lang="en-US">
              <a:solidFill>
                <a:srgbClr val="1F497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9F598-825B-6448-9B8E-A540EE279517}" type="slidenum">
              <a:rPr lang="en-US" smtClean="0">
                <a:solidFill>
                  <a:srgbClr val="1F497D">
                    <a:lumMod val="40000"/>
                    <a:lumOff val="60000"/>
                  </a:srgbClr>
                </a:solidFill>
              </a:rPr>
              <a:pPr/>
              <a:t>‹#›</a:t>
            </a:fld>
            <a:endParaRPr lang="en-US">
              <a:solidFill>
                <a:srgbClr val="1F497D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32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74643"/>
            <a:ext cx="8229600" cy="1143000"/>
          </a:xfrm>
          <a:prstGeom prst="rect">
            <a:avLst/>
          </a:prstGeom>
        </p:spPr>
        <p:txBody>
          <a:bodyPr vert="horz" lIns="84044" tIns="42021" rIns="84044" bIns="42021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600201"/>
            <a:ext cx="8229600" cy="4191000"/>
          </a:xfrm>
          <a:prstGeom prst="rect">
            <a:avLst/>
          </a:prstGeom>
        </p:spPr>
        <p:txBody>
          <a:bodyPr vert="horz" lIns="84044" tIns="42021" rIns="84044" bIns="4202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86"/>
            <a:ext cx="2133600" cy="365125"/>
          </a:xfrm>
          <a:prstGeom prst="rect">
            <a:avLst/>
          </a:prstGeom>
        </p:spPr>
        <p:txBody>
          <a:bodyPr vert="horz" lIns="84044" tIns="42021" rIns="84044" bIns="42021" rtlCol="0" anchor="ctr"/>
          <a:lstStyle>
            <a:lvl1pPr algn="l">
              <a:defRPr sz="1100" b="0" i="0">
                <a:solidFill>
                  <a:schemeClr val="tx2">
                    <a:lumMod val="40000"/>
                    <a:lumOff val="60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pPr defTabSz="420225"/>
            <a:fld id="{31B38CF6-4ACB-4A43-B6AA-3A6C0385059C}" type="datetimeFigureOut">
              <a:rPr lang="en-US" smtClean="0">
                <a:solidFill>
                  <a:srgbClr val="1F497D">
                    <a:lumMod val="40000"/>
                    <a:lumOff val="60000"/>
                  </a:srgbClr>
                </a:solidFill>
              </a:rPr>
              <a:pPr defTabSz="420225"/>
              <a:t>2/12/15</a:t>
            </a:fld>
            <a:endParaRPr lang="en-US" dirty="0">
              <a:solidFill>
                <a:srgbClr val="1F497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86"/>
            <a:ext cx="2895600" cy="365125"/>
          </a:xfrm>
          <a:prstGeom prst="rect">
            <a:avLst/>
          </a:prstGeom>
        </p:spPr>
        <p:txBody>
          <a:bodyPr vert="horz" lIns="84044" tIns="42021" rIns="84044" bIns="42021" rtlCol="0" anchor="ctr"/>
          <a:lstStyle>
            <a:lvl1pPr algn="ctr">
              <a:defRPr sz="1100" b="0" i="0">
                <a:solidFill>
                  <a:schemeClr val="tx2">
                    <a:lumMod val="40000"/>
                    <a:lumOff val="60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pPr defTabSz="420225"/>
            <a:endParaRPr lang="en-US" dirty="0">
              <a:solidFill>
                <a:srgbClr val="1F497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72200" y="6356386"/>
            <a:ext cx="1143000" cy="365125"/>
          </a:xfrm>
          <a:prstGeom prst="rect">
            <a:avLst/>
          </a:prstGeom>
        </p:spPr>
        <p:txBody>
          <a:bodyPr vert="horz" lIns="84044" tIns="42021" rIns="84044" bIns="42021" rtlCol="0" anchor="ctr"/>
          <a:lstStyle>
            <a:lvl1pPr algn="r">
              <a:defRPr sz="1100" b="0" i="0">
                <a:solidFill>
                  <a:schemeClr val="tx2">
                    <a:lumMod val="40000"/>
                    <a:lumOff val="60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pPr defTabSz="420225"/>
            <a:fld id="{0579F598-825B-6448-9B8E-A540EE279517}" type="slidenum">
              <a:rPr lang="en-US" smtClean="0">
                <a:solidFill>
                  <a:srgbClr val="1F497D">
                    <a:lumMod val="40000"/>
                    <a:lumOff val="60000"/>
                  </a:srgbClr>
                </a:solidFill>
              </a:rPr>
              <a:pPr defTabSz="420225"/>
              <a:t>‹#›</a:t>
            </a:fld>
            <a:endParaRPr lang="en-US" dirty="0">
              <a:solidFill>
                <a:srgbClr val="1F497D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00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20225" rtl="0" eaLnBrk="1" latinLnBrk="0" hangingPunct="1">
        <a:spcBef>
          <a:spcPct val="0"/>
        </a:spcBef>
        <a:buNone/>
        <a:defRPr sz="3600" b="0" i="0" kern="1200" cap="none" spc="0">
          <a:ln>
            <a:noFill/>
          </a:ln>
          <a:solidFill>
            <a:schemeClr val="tx2">
              <a:lumMod val="75000"/>
            </a:schemeClr>
          </a:solidFill>
          <a:effectLst/>
          <a:latin typeface="Century Gothic"/>
          <a:ea typeface="+mj-ea"/>
          <a:cs typeface="Century Gothic"/>
        </a:defRPr>
      </a:lvl1pPr>
    </p:titleStyle>
    <p:bodyStyle>
      <a:lvl1pPr marL="315163" indent="-315163" algn="l" defTabSz="420225" rtl="0" eaLnBrk="1" latinLnBrk="0" hangingPunct="1">
        <a:spcBef>
          <a:spcPct val="20000"/>
        </a:spcBef>
        <a:buFont typeface="Arial"/>
        <a:buChar char="•"/>
        <a:defRPr sz="2900" b="0" i="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682863" indent="-262638" algn="l" defTabSz="420225" rtl="0" eaLnBrk="1" latinLnBrk="0" hangingPunct="1">
        <a:spcBef>
          <a:spcPct val="20000"/>
        </a:spcBef>
        <a:buFont typeface="Arial"/>
        <a:buChar char="–"/>
        <a:defRPr sz="2600" b="0" i="0" kern="1200">
          <a:solidFill>
            <a:schemeClr val="tx1">
              <a:lumMod val="85000"/>
              <a:lumOff val="15000"/>
            </a:schemeClr>
          </a:solidFill>
          <a:latin typeface="Century Gothic"/>
          <a:ea typeface="+mn-ea"/>
          <a:cs typeface="Century Gothic"/>
        </a:defRPr>
      </a:lvl2pPr>
      <a:lvl3pPr marL="1050560" indent="-210111" algn="l" defTabSz="420225" rtl="0" eaLnBrk="1" latinLnBrk="0" hangingPunct="1">
        <a:spcBef>
          <a:spcPct val="20000"/>
        </a:spcBef>
        <a:buFont typeface="Arial"/>
        <a:buChar char="•"/>
        <a:defRPr sz="2200" b="0" i="0" kern="1200">
          <a:solidFill>
            <a:schemeClr val="tx1">
              <a:lumMod val="75000"/>
              <a:lumOff val="25000"/>
            </a:schemeClr>
          </a:solidFill>
          <a:latin typeface="Century Gothic"/>
          <a:ea typeface="+mn-ea"/>
          <a:cs typeface="Century Gothic"/>
        </a:defRPr>
      </a:lvl3pPr>
      <a:lvl4pPr marL="1470780" indent="-210111" algn="l" defTabSz="420225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chemeClr val="tx1">
              <a:lumMod val="75000"/>
              <a:lumOff val="25000"/>
            </a:schemeClr>
          </a:solidFill>
          <a:latin typeface="Century Gothic"/>
          <a:ea typeface="+mn-ea"/>
          <a:cs typeface="Century Gothic"/>
        </a:defRPr>
      </a:lvl4pPr>
      <a:lvl5pPr marL="1891008" indent="-210111" algn="l" defTabSz="420225" rtl="0" eaLnBrk="1" latinLnBrk="0" hangingPunct="1">
        <a:spcBef>
          <a:spcPct val="20000"/>
        </a:spcBef>
        <a:buFont typeface="Arial"/>
        <a:buChar char="»"/>
        <a:defRPr sz="1800" b="0" i="0" kern="1200">
          <a:solidFill>
            <a:schemeClr val="tx1">
              <a:lumMod val="75000"/>
              <a:lumOff val="25000"/>
            </a:schemeClr>
          </a:solidFill>
          <a:latin typeface="Century Gothic"/>
          <a:ea typeface="+mn-ea"/>
          <a:cs typeface="Century Gothic"/>
        </a:defRPr>
      </a:lvl5pPr>
      <a:lvl6pPr marL="2311225" indent="-210111" algn="l" defTabSz="42022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448" indent="-210111" algn="l" defTabSz="42022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1679" indent="-210111" algn="l" defTabSz="42022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71903" indent="-210111" algn="l" defTabSz="42022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02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0225" algn="l" defTabSz="4202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0450" algn="l" defTabSz="4202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673" algn="l" defTabSz="4202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80897" algn="l" defTabSz="4202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01122" algn="l" defTabSz="4202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21342" algn="l" defTabSz="4202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41566" algn="l" defTabSz="4202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61792" algn="l" defTabSz="4202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4044" tIns="42021" rIns="84044" bIns="4202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Century Gothic" charset="0"/>
              </a:rPr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4044" tIns="42021" rIns="84044" bIns="420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Century Gothic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Century Gothic" charset="0"/>
              </a:rPr>
              <a:t>Second level</a:t>
            </a:r>
          </a:p>
          <a:p>
            <a:pPr lvl="2"/>
            <a:r>
              <a:rPr lang="en-US" altLang="zh-CN">
                <a:sym typeface="Century Gothic" charset="0"/>
              </a:rPr>
              <a:t>Third level</a:t>
            </a:r>
          </a:p>
          <a:p>
            <a:pPr lvl="3"/>
            <a:r>
              <a:rPr lang="en-US" altLang="zh-CN">
                <a:sym typeface="Century Gothic" charset="0"/>
              </a:rPr>
              <a:t>Fourth level</a:t>
            </a:r>
          </a:p>
          <a:p>
            <a:pPr lvl="4"/>
            <a:r>
              <a:rPr lang="en-US" altLang="zh-CN">
                <a:sym typeface="Century Gothic" charset="0"/>
              </a:rPr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4044" tIns="42021" rIns="84044" bIns="42021" numCol="1" anchor="ctr" anchorCtr="0" compatLnSpc="1">
            <a:prstTxWarp prst="textNoShape">
              <a:avLst/>
            </a:prstTxWarp>
          </a:bodyPr>
          <a:lstStyle>
            <a:lvl1pPr>
              <a:defRPr sz="1100" b="1" i="1">
                <a:solidFill>
                  <a:srgbClr val="8CB3E3"/>
                </a:solidFill>
                <a:latin typeface="+mn-lt"/>
                <a:ea typeface="ＭＳ Ｐゴシック" charset="0"/>
                <a:sym typeface="Century Gothic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fld id="{B96B2FCD-1CB0-294B-9801-59A634906AB4}" type="datetime1">
              <a:rPr lang="en-US" altLang="en-US">
                <a:latin typeface="Century Gothic"/>
                <a:cs typeface="宋体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/>
              </a:pPr>
              <a:t>2/12/15</a:t>
            </a:fld>
            <a:endParaRPr lang="en-US" sz="1800" b="0" i="0">
              <a:latin typeface="Arial" charset="0"/>
              <a:cs typeface="宋体" charset="0"/>
            </a:endParaRPr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4044" tIns="42021" rIns="84044" bIns="42021" numCol="1" anchor="ctr" anchorCtr="0" compatLnSpc="1">
            <a:prstTxWarp prst="textNoShape">
              <a:avLst/>
            </a:prstTxWarp>
          </a:bodyPr>
          <a:lstStyle>
            <a:lvl1pPr algn="ctr">
              <a:defRPr sz="1100" b="1" i="1">
                <a:solidFill>
                  <a:srgbClr val="8CB3E3"/>
                </a:solidFill>
                <a:latin typeface="+mn-lt"/>
                <a:ea typeface="ＭＳ Ｐゴシック" charset="0"/>
                <a:sym typeface="Century Gothic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endParaRPr lang="en-US">
              <a:latin typeface="Century Gothic"/>
              <a:cs typeface="宋体" charset="0"/>
            </a:endParaRPr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72200" y="6356350"/>
            <a:ext cx="1143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4044" tIns="42021" rIns="84044" bIns="42021" numCol="1" anchor="ctr" anchorCtr="0" compatLnSpc="1">
            <a:prstTxWarp prst="textNoShape">
              <a:avLst/>
            </a:prstTxWarp>
          </a:bodyPr>
          <a:lstStyle>
            <a:lvl1pPr algn="r">
              <a:defRPr sz="1100" b="1" i="1">
                <a:solidFill>
                  <a:srgbClr val="8CB3E3"/>
                </a:solidFill>
                <a:latin typeface="+mn-lt"/>
                <a:ea typeface="ＭＳ Ｐゴシック" charset="0"/>
                <a:sym typeface="Century Gothic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fld id="{CBAC3213-28F2-654A-937C-410C49182709}" type="slidenum">
              <a:rPr lang="en-US" altLang="en-US">
                <a:latin typeface="Century Gothic"/>
                <a:cs typeface="宋体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/>
              </a:pPr>
              <a:t>‹#›</a:t>
            </a:fld>
            <a:endParaRPr lang="en-US" sz="1800" b="0" i="0">
              <a:latin typeface="Arial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5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sldNum="0" hdr="0" ftr="0"/>
  <p:txStyles>
    <p:titleStyle>
      <a:lvl1pPr marL="420688" indent="-420688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17365D"/>
          </a:solidFill>
          <a:latin typeface="+mj-lt"/>
          <a:ea typeface="+mj-ea"/>
          <a:cs typeface="+mj-cs"/>
          <a:sym typeface="Century Gothic" charset="0"/>
        </a:defRPr>
      </a:lvl1pPr>
      <a:lvl2pPr marL="420688" indent="-420688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17365D"/>
          </a:solidFill>
          <a:latin typeface="Century Gothic" charset="0"/>
          <a:ea typeface="宋体" charset="0"/>
          <a:cs typeface="宋体" charset="0"/>
          <a:sym typeface="Century Gothic" charset="0"/>
        </a:defRPr>
      </a:lvl2pPr>
      <a:lvl3pPr marL="420688" indent="-420688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17365D"/>
          </a:solidFill>
          <a:latin typeface="Century Gothic" charset="0"/>
          <a:ea typeface="宋体" charset="0"/>
          <a:cs typeface="宋体" charset="0"/>
          <a:sym typeface="Century Gothic" charset="0"/>
        </a:defRPr>
      </a:lvl3pPr>
      <a:lvl4pPr marL="420688" indent="-420688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17365D"/>
          </a:solidFill>
          <a:latin typeface="Century Gothic" charset="0"/>
          <a:ea typeface="宋体" charset="0"/>
          <a:cs typeface="宋体" charset="0"/>
          <a:sym typeface="Century Gothic" charset="0"/>
        </a:defRPr>
      </a:lvl4pPr>
      <a:lvl5pPr marL="420688" indent="-420688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17365D"/>
          </a:solidFill>
          <a:latin typeface="Century Gothic" charset="0"/>
          <a:ea typeface="宋体" charset="0"/>
          <a:cs typeface="宋体" charset="0"/>
          <a:sym typeface="Century Gothic" charset="0"/>
        </a:defRPr>
      </a:lvl5pPr>
      <a:lvl6pPr marL="877888" indent="-420688" algn="ctr" rtl="0" fontAlgn="base">
        <a:spcBef>
          <a:spcPct val="0"/>
        </a:spcBef>
        <a:spcAft>
          <a:spcPct val="0"/>
        </a:spcAft>
        <a:defRPr sz="3600">
          <a:solidFill>
            <a:srgbClr val="17365D"/>
          </a:solidFill>
          <a:latin typeface="Century Gothic" charset="0"/>
          <a:ea typeface="宋体" charset="0"/>
          <a:cs typeface="宋体" charset="0"/>
          <a:sym typeface="Century Gothic" charset="0"/>
        </a:defRPr>
      </a:lvl6pPr>
      <a:lvl7pPr marL="1335088" indent="-420688" algn="ctr" rtl="0" fontAlgn="base">
        <a:spcBef>
          <a:spcPct val="0"/>
        </a:spcBef>
        <a:spcAft>
          <a:spcPct val="0"/>
        </a:spcAft>
        <a:defRPr sz="3600">
          <a:solidFill>
            <a:srgbClr val="17365D"/>
          </a:solidFill>
          <a:latin typeface="Century Gothic" charset="0"/>
          <a:ea typeface="宋体" charset="0"/>
          <a:cs typeface="宋体" charset="0"/>
          <a:sym typeface="Century Gothic" charset="0"/>
        </a:defRPr>
      </a:lvl7pPr>
      <a:lvl8pPr marL="1792288" indent="-420688" algn="ctr" rtl="0" fontAlgn="base">
        <a:spcBef>
          <a:spcPct val="0"/>
        </a:spcBef>
        <a:spcAft>
          <a:spcPct val="0"/>
        </a:spcAft>
        <a:defRPr sz="3600">
          <a:solidFill>
            <a:srgbClr val="17365D"/>
          </a:solidFill>
          <a:latin typeface="Century Gothic" charset="0"/>
          <a:ea typeface="宋体" charset="0"/>
          <a:cs typeface="宋体" charset="0"/>
          <a:sym typeface="Century Gothic" charset="0"/>
        </a:defRPr>
      </a:lvl8pPr>
      <a:lvl9pPr marL="2249488" indent="-420688" algn="ctr" rtl="0" fontAlgn="base">
        <a:spcBef>
          <a:spcPct val="0"/>
        </a:spcBef>
        <a:spcAft>
          <a:spcPct val="0"/>
        </a:spcAft>
        <a:defRPr sz="3600">
          <a:solidFill>
            <a:srgbClr val="17365D"/>
          </a:solidFill>
          <a:latin typeface="Century Gothic" charset="0"/>
          <a:ea typeface="宋体" charset="0"/>
          <a:cs typeface="宋体" charset="0"/>
          <a:sym typeface="Century Gothic" charset="0"/>
        </a:defRPr>
      </a:lvl9pPr>
    </p:titleStyle>
    <p:bodyStyle>
      <a:lvl1pPr marL="314325" indent="-314325" algn="l" defTabSz="42068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900">
          <a:solidFill>
            <a:schemeClr val="tx1"/>
          </a:solidFill>
          <a:latin typeface="+mn-lt"/>
          <a:ea typeface="+mn-ea"/>
          <a:cs typeface="+mn-cs"/>
          <a:sym typeface="Century Gothic" charset="0"/>
        </a:defRPr>
      </a:lvl1pPr>
      <a:lvl2pPr marL="682625" indent="-261938" algn="l" defTabSz="42068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00">
          <a:solidFill>
            <a:srgbClr val="262626"/>
          </a:solidFill>
          <a:latin typeface="+mn-lt"/>
          <a:ea typeface="+mn-ea"/>
          <a:cs typeface="+mn-cs"/>
          <a:sym typeface="Century Gothic" charset="0"/>
        </a:defRPr>
      </a:lvl2pPr>
      <a:lvl3pPr marL="1050925" indent="-209550" algn="l" defTabSz="42068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00">
          <a:solidFill>
            <a:srgbClr val="3F3F3F"/>
          </a:solidFill>
          <a:latin typeface="+mn-lt"/>
          <a:ea typeface="+mn-ea"/>
          <a:cs typeface="+mn-cs"/>
          <a:sym typeface="Century Gothic" charset="0"/>
        </a:defRPr>
      </a:lvl3pPr>
      <a:lvl4pPr marL="1470025" indent="-209550" algn="l" defTabSz="42068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rgbClr val="3F3F3F"/>
          </a:solidFill>
          <a:latin typeface="+mn-lt"/>
          <a:ea typeface="+mn-ea"/>
          <a:cs typeface="+mn-cs"/>
          <a:sym typeface="Century Gothic" charset="0"/>
        </a:defRPr>
      </a:lvl4pPr>
      <a:lvl5pPr marL="1890713" indent="-209550" algn="l" defTabSz="420688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rgbClr val="3F3F3F"/>
          </a:solidFill>
          <a:latin typeface="+mn-lt"/>
          <a:ea typeface="+mn-ea"/>
          <a:cs typeface="+mn-cs"/>
          <a:sym typeface="Century Gothic" charset="0"/>
        </a:defRPr>
      </a:lvl5pPr>
      <a:lvl6pPr marL="2347913" indent="-209550" algn="l" defTabSz="420688" rtl="0" fontAlgn="base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rgbClr val="3F3F3F"/>
          </a:solidFill>
          <a:latin typeface="+mn-lt"/>
          <a:ea typeface="+mn-ea"/>
          <a:cs typeface="+mn-cs"/>
          <a:sym typeface="Century Gothic" charset="0"/>
        </a:defRPr>
      </a:lvl6pPr>
      <a:lvl7pPr marL="2805113" indent="-209550" algn="l" defTabSz="420688" rtl="0" fontAlgn="base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rgbClr val="3F3F3F"/>
          </a:solidFill>
          <a:latin typeface="+mn-lt"/>
          <a:ea typeface="+mn-ea"/>
          <a:cs typeface="+mn-cs"/>
          <a:sym typeface="Century Gothic" charset="0"/>
        </a:defRPr>
      </a:lvl7pPr>
      <a:lvl8pPr marL="3262313" indent="-209550" algn="l" defTabSz="420688" rtl="0" fontAlgn="base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rgbClr val="3F3F3F"/>
          </a:solidFill>
          <a:latin typeface="+mn-lt"/>
          <a:ea typeface="+mn-ea"/>
          <a:cs typeface="+mn-cs"/>
          <a:sym typeface="Century Gothic" charset="0"/>
        </a:defRPr>
      </a:lvl8pPr>
      <a:lvl9pPr marL="3719513" indent="-209550" algn="l" defTabSz="420688" rtl="0" fontAlgn="base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rgbClr val="3F3F3F"/>
          </a:solidFill>
          <a:latin typeface="+mn-lt"/>
          <a:ea typeface="+mn-ea"/>
          <a:cs typeface="+mn-cs"/>
          <a:sym typeface="Century Gothic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16.png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12.emf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595" y="1218048"/>
            <a:ext cx="8524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Helvetica"/>
                <a:cs typeface="Helvetica"/>
              </a:rPr>
              <a:t>Time In Ad-Tech Data Flows</a:t>
            </a:r>
            <a:endParaRPr lang="en-US" sz="36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590544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76"/>
            <a:ext cx="8229600" cy="1143000"/>
          </a:xfrm>
        </p:spPr>
        <p:txBody>
          <a:bodyPr/>
          <a:lstStyle/>
          <a:p>
            <a:r>
              <a:rPr lang="en-US" dirty="0" smtClean="0"/>
              <a:t>Counting Distinct Values is Hard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E95CB-B123-C14C-9AF7-9980E3D35426}" type="datetime1">
              <a:rPr lang="en-US" altLang="en-US" smtClean="0">
                <a:latin typeface="Century Gothic"/>
              </a:rPr>
              <a:pPr>
                <a:defRPr/>
              </a:pPr>
              <a:t>2/12/15</a:t>
            </a:fld>
            <a:endParaRPr lang="en-US" sz="1800" b="0" i="0"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55" y="2967335"/>
            <a:ext cx="4929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Number of days: 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Number of pair comparisons: D</a:t>
            </a:r>
            <a:r>
              <a:rPr lang="en-US" baseline="30000" dirty="0" smtClean="0"/>
              <a:t>2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Number of incremental comparisons: D</a:t>
            </a:r>
            <a:r>
              <a:rPr lang="en-US" baseline="30000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812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76"/>
            <a:ext cx="8229600" cy="1143000"/>
          </a:xfrm>
        </p:spPr>
        <p:txBody>
          <a:bodyPr/>
          <a:lstStyle/>
          <a:p>
            <a:r>
              <a:rPr lang="en-US" dirty="0" smtClean="0"/>
              <a:t>A Solution: </a:t>
            </a:r>
            <a:r>
              <a:rPr lang="en-US" dirty="0" err="1" smtClean="0"/>
              <a:t>HyperLogLog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E95CB-B123-C14C-9AF7-9980E3D35426}" type="datetime1">
              <a:rPr lang="en-US" altLang="en-US" smtClean="0">
                <a:latin typeface="Century Gothic"/>
              </a:rPr>
              <a:pPr>
                <a:defRPr/>
              </a:pPr>
              <a:t>2/12/15</a:t>
            </a:fld>
            <a:endParaRPr lang="en-US" sz="1800" b="0" i="0"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6177" y="2218267"/>
            <a:ext cx="5295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the excellent blogs of </a:t>
            </a:r>
            <a:r>
              <a:rPr lang="en-US" dirty="0" err="1" smtClean="0"/>
              <a:t>Neustar</a:t>
            </a:r>
            <a:r>
              <a:rPr lang="en-US" dirty="0" smtClean="0"/>
              <a:t> Research:</a:t>
            </a:r>
            <a:endParaRPr lang="en-US" dirty="0"/>
          </a:p>
        </p:txBody>
      </p:sp>
      <p:pic>
        <p:nvPicPr>
          <p:cNvPr id="5" name="Picture 4" descr="kmv_fig1b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" y="3306219"/>
            <a:ext cx="9139190" cy="221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21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43"/>
            <a:ext cx="8229600" cy="1143000"/>
          </a:xfrm>
        </p:spPr>
        <p:txBody>
          <a:bodyPr/>
          <a:lstStyle/>
          <a:p>
            <a:r>
              <a:rPr lang="en-US" dirty="0" smtClean="0"/>
              <a:t>Ad-Tech Science Rules of Thumb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E95CB-B123-C14C-9AF7-9980E3D35426}" type="datetime1">
              <a:rPr lang="en-US" altLang="en-US" smtClean="0">
                <a:latin typeface="Century Gothic"/>
              </a:rPr>
              <a:pPr>
                <a:defRPr/>
              </a:pPr>
              <a:t>2/12/15</a:t>
            </a:fld>
            <a:endParaRPr lang="en-US" sz="1800" b="0" i="0"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5052" y="3105835"/>
            <a:ext cx="767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On short enough time-scales, IPs are correlated with true entities.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IPs are easier to consider than complicated algorithms.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675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76"/>
            <a:ext cx="8229600" cy="1143000"/>
          </a:xfrm>
        </p:spPr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Source A </a:t>
            </a:r>
            <a:r>
              <a:rPr lang="en-US" dirty="0" err="1" smtClean="0"/>
              <a:t>vs</a:t>
            </a:r>
            <a:r>
              <a:rPr lang="en-US" dirty="0" smtClean="0"/>
              <a:t> Not-A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E95CB-B123-C14C-9AF7-9980E3D35426}" type="datetime1">
              <a:rPr lang="en-US" altLang="en-US" smtClean="0">
                <a:latin typeface="Century Gothic"/>
              </a:rPr>
              <a:pPr>
                <a:defRPr/>
              </a:pPr>
              <a:t>2/12/15</a:t>
            </a:fld>
            <a:endParaRPr lang="en-US" sz="1800" b="0" i="0">
              <a:latin typeface="Arial" charset="0"/>
            </a:endParaRPr>
          </a:p>
        </p:txBody>
      </p:sp>
      <p:pic>
        <p:nvPicPr>
          <p:cNvPr id="5" name="Picture 4" descr="AvsNotAIPFirstArrivalMatchRa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550" y="1151444"/>
            <a:ext cx="5422900" cy="511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18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43"/>
            <a:ext cx="8229600" cy="1143000"/>
          </a:xfrm>
        </p:spPr>
        <p:txBody>
          <a:bodyPr/>
          <a:lstStyle/>
          <a:p>
            <a:r>
              <a:rPr lang="en-US" dirty="0" smtClean="0"/>
              <a:t>First Arrival Time Constant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E95CB-B123-C14C-9AF7-9980E3D35426}" type="datetime1">
              <a:rPr lang="en-US" altLang="en-US" smtClean="0">
                <a:latin typeface="Century Gothic"/>
              </a:rPr>
              <a:pPr>
                <a:defRPr/>
              </a:pPr>
              <a:t>2/12/15</a:t>
            </a:fld>
            <a:endParaRPr lang="en-US" sz="1800" b="0" i="0">
              <a:latin typeface="Arial" charset="0"/>
            </a:endParaRPr>
          </a:p>
        </p:txBody>
      </p:sp>
      <p:pic>
        <p:nvPicPr>
          <p:cNvPr id="4" name="Picture 3" descr="time-constant-first-arrival-A-vs-not-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312329"/>
            <a:ext cx="8890000" cy="4660900"/>
          </a:xfrm>
          <a:prstGeom prst="rect">
            <a:avLst/>
          </a:prstGeom>
        </p:spPr>
      </p:pic>
      <p:pic>
        <p:nvPicPr>
          <p:cNvPr id="5" name="Picture 4" descr="match-rate-is-dynami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48" y="1405454"/>
            <a:ext cx="7354735" cy="428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3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43"/>
            <a:ext cx="8229600" cy="1143000"/>
          </a:xfrm>
        </p:spPr>
        <p:txBody>
          <a:bodyPr/>
          <a:lstStyle/>
          <a:p>
            <a:r>
              <a:rPr lang="en-US" dirty="0" smtClean="0"/>
              <a:t>The Lifetime of the BC ID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E95CB-B123-C14C-9AF7-9980E3D35426}" type="datetime1">
              <a:rPr lang="en-US" altLang="en-US" smtClean="0">
                <a:latin typeface="Century Gothic"/>
              </a:rPr>
              <a:pPr>
                <a:defRPr/>
              </a:pPr>
              <a:t>2/12/15</a:t>
            </a:fld>
            <a:endParaRPr lang="en-US" sz="1800" b="0" i="0">
              <a:latin typeface="Arial" charset="0"/>
            </a:endParaRPr>
          </a:p>
        </p:txBody>
      </p:sp>
      <p:pic>
        <p:nvPicPr>
          <p:cNvPr id="4" name="Picture 3" descr="bc-id-self-match-last-arrival-oct-19-to-dec-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063" y="913057"/>
            <a:ext cx="5587981" cy="533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76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43"/>
            <a:ext cx="8229600" cy="1143000"/>
          </a:xfrm>
        </p:spPr>
        <p:txBody>
          <a:bodyPr/>
          <a:lstStyle/>
          <a:p>
            <a:r>
              <a:rPr lang="en-US" dirty="0" smtClean="0"/>
              <a:t>The Lifetime of the BC ID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E95CB-B123-C14C-9AF7-9980E3D35426}" type="datetime1">
              <a:rPr lang="en-US" altLang="en-US" smtClean="0">
                <a:latin typeface="Century Gothic"/>
              </a:rPr>
              <a:pPr>
                <a:defRPr/>
              </a:pPr>
              <a:t>2/12/15</a:t>
            </a:fld>
            <a:endParaRPr lang="en-US" sz="1800" b="0" i="0">
              <a:latin typeface="Arial" charset="0"/>
            </a:endParaRPr>
          </a:p>
        </p:txBody>
      </p:sp>
      <p:pic>
        <p:nvPicPr>
          <p:cNvPr id="4" name="Picture 3" descr="time-constant-bc-id-last-arrival-desktop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1363123"/>
            <a:ext cx="8432800" cy="475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68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76"/>
            <a:ext cx="8229600" cy="1143000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E95CB-B123-C14C-9AF7-9980E3D35426}" type="datetime1">
              <a:rPr lang="en-US" altLang="en-US" smtClean="0">
                <a:latin typeface="Century Gothic"/>
              </a:rPr>
              <a:pPr>
                <a:defRPr/>
              </a:pPr>
              <a:t>2/12/15</a:t>
            </a:fld>
            <a:endParaRPr lang="en-US" sz="1800" b="0" i="0"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3525" y="1930400"/>
            <a:ext cx="7596951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Time is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Easy to measure with </a:t>
            </a:r>
            <a:r>
              <a:rPr lang="en-US" dirty="0" err="1" smtClean="0"/>
              <a:t>HyperLogLog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Meaningful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Has many uses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Understanding </a:t>
            </a:r>
            <a:r>
              <a:rPr lang="en-US" dirty="0" smtClean="0"/>
              <a:t>information flow between data sources</a:t>
            </a:r>
            <a:endParaRPr lang="en-US" dirty="0" smtClean="0"/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SLA metric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86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76"/>
            <a:ext cx="8229600" cy="1143000"/>
          </a:xfrm>
        </p:spPr>
        <p:txBody>
          <a:bodyPr/>
          <a:lstStyle/>
          <a:p>
            <a:r>
              <a:rPr lang="en-US" dirty="0" smtClean="0"/>
              <a:t>Taming</a:t>
            </a:r>
            <a:r>
              <a:rPr lang="en-US" dirty="0" smtClean="0"/>
              <a:t> </a:t>
            </a:r>
            <a:r>
              <a:rPr lang="en-US" dirty="0" smtClean="0"/>
              <a:t>uncertainty in Ad-Tech </a:t>
            </a:r>
            <a:r>
              <a:rPr lang="en-US" dirty="0" smtClean="0"/>
              <a:t>Flows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E95CB-B123-C14C-9AF7-9980E3D35426}" type="datetime1">
              <a:rPr lang="en-US" altLang="en-US" smtClean="0">
                <a:latin typeface="Century Gothic"/>
              </a:rPr>
              <a:pPr>
                <a:defRPr/>
              </a:pPr>
              <a:t>2/12/15</a:t>
            </a:fld>
            <a:endParaRPr lang="en-US" sz="1800" b="0" i="0"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9937" y="1299061"/>
            <a:ext cx="7584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Street-fighting mathematics, back-of-the-envelope calculations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Focus on the </a:t>
            </a:r>
            <a:r>
              <a:rPr lang="en-US" dirty="0" err="1" smtClean="0"/>
              <a:t>combinatorics</a:t>
            </a:r>
            <a:r>
              <a:rPr lang="en-US" dirty="0" smtClean="0"/>
              <a:t> of the data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37771" y="2117041"/>
            <a:ext cx="7268458" cy="3691058"/>
            <a:chOff x="779938" y="2117041"/>
            <a:chExt cx="7268458" cy="3691058"/>
          </a:xfrm>
        </p:grpSpPr>
        <p:pic>
          <p:nvPicPr>
            <p:cNvPr id="5" name="Picture 4" descr="art-of-insight-book-cover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938" y="2117041"/>
              <a:ext cx="2870186" cy="3691058"/>
            </a:xfrm>
            <a:prstGeom prst="rect">
              <a:avLst/>
            </a:prstGeom>
          </p:spPr>
        </p:pic>
        <p:pic>
          <p:nvPicPr>
            <p:cNvPr id="6" name="Picture 5" descr="analytic-combinatorics-cover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935" y="2117161"/>
              <a:ext cx="2587461" cy="36909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5728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match rate misunderstanding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E95CB-B123-C14C-9AF7-9980E3D35426}" type="datetime1">
              <a:rPr lang="en-US" altLang="en-US" smtClean="0">
                <a:latin typeface="Century Gothic"/>
              </a:rPr>
              <a:pPr>
                <a:defRPr/>
              </a:pPr>
              <a:t>2/12/15</a:t>
            </a:fld>
            <a:endParaRPr lang="en-US" sz="1800" b="0" i="0">
              <a:latin typeface="Arial" charset="0"/>
            </a:endParaRPr>
          </a:p>
        </p:txBody>
      </p:sp>
      <p:pic>
        <p:nvPicPr>
          <p:cNvPr id="4" name="Picture 3" descr="match-rate-is-dynami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22" y="1320789"/>
            <a:ext cx="7992533" cy="465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62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is Easy to Understand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E95CB-B123-C14C-9AF7-9980E3D35426}" type="datetime1">
              <a:rPr lang="en-US" altLang="en-US" smtClean="0">
                <a:latin typeface="Century Gothic"/>
              </a:rPr>
              <a:pPr>
                <a:defRPr/>
              </a:pPr>
              <a:t>2/12/15</a:t>
            </a:fld>
            <a:endParaRPr lang="en-US" sz="1800" b="0" i="0"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1761" y="2165684"/>
            <a:ext cx="63804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“A cookie lasts 100 hours, the BC ID on desktops lasts 100 days”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“This </a:t>
            </a:r>
            <a:r>
              <a:rPr lang="en-US" sz="2000" dirty="0" err="1" smtClean="0"/>
              <a:t>lightbulb</a:t>
            </a:r>
            <a:r>
              <a:rPr lang="en-US" sz="2000" dirty="0" smtClean="0"/>
              <a:t> lasts 100 hours, an LED 22.5 years.”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“This table has information about new things in that other table in less than one day.”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“This table has no more information about things in that other table if you go back three months.”</a:t>
            </a:r>
          </a:p>
        </p:txBody>
      </p:sp>
    </p:spTree>
    <p:extLst>
      <p:ext uri="{BB962C8B-B14F-4D97-AF65-F5344CB8AC3E}">
        <p14:creationId xmlns:p14="http://schemas.microsoft.com/office/powerpoint/2010/main" val="382872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76"/>
            <a:ext cx="8229600" cy="1143000"/>
          </a:xfrm>
        </p:spPr>
        <p:txBody>
          <a:bodyPr/>
          <a:lstStyle/>
          <a:p>
            <a:r>
              <a:rPr lang="en-US" dirty="0" smtClean="0"/>
              <a:t>Uniqueness gives you Time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E95CB-B123-C14C-9AF7-9980E3D35426}" type="datetime1">
              <a:rPr lang="en-US" altLang="en-US" smtClean="0">
                <a:latin typeface="Century Gothic"/>
              </a:rPr>
              <a:pPr>
                <a:defRPr/>
              </a:pPr>
              <a:t>2/12/15</a:t>
            </a:fld>
            <a:endParaRPr lang="en-US" sz="1800" b="0" i="0">
              <a:latin typeface="Arial" charset="0"/>
            </a:endParaRPr>
          </a:p>
        </p:txBody>
      </p:sp>
      <p:pic>
        <p:nvPicPr>
          <p:cNvPr id="8" name="Picture 7" descr="lifetime-bc-id-vs-cookie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14" y="1422320"/>
            <a:ext cx="7521973" cy="433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10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43"/>
            <a:ext cx="8229600" cy="1143000"/>
          </a:xfrm>
        </p:spPr>
        <p:txBody>
          <a:bodyPr/>
          <a:lstStyle/>
          <a:p>
            <a:r>
              <a:rPr lang="en-US" dirty="0" smtClean="0"/>
              <a:t>Time =&gt; exponential increase in data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E95CB-B123-C14C-9AF7-9980E3D35426}" type="datetime1">
              <a:rPr lang="en-US" altLang="en-US" smtClean="0">
                <a:latin typeface="Century Gothic"/>
              </a:rPr>
              <a:pPr>
                <a:defRPr/>
              </a:pPr>
              <a:t>2/12/15</a:t>
            </a:fld>
            <a:endParaRPr lang="en-US" sz="1800" b="0" i="0">
              <a:latin typeface="Arial" charset="0"/>
            </a:endParaRPr>
          </a:p>
        </p:txBody>
      </p:sp>
      <p:pic>
        <p:nvPicPr>
          <p:cNvPr id="4" name="Picture 3" descr="exponential-increase-1-bc-id-vs-cookie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61" y="1471160"/>
            <a:ext cx="8346175" cy="481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61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76"/>
            <a:ext cx="8229600" cy="1143000"/>
          </a:xfrm>
        </p:spPr>
        <p:txBody>
          <a:bodyPr/>
          <a:lstStyle/>
          <a:p>
            <a:r>
              <a:rPr lang="en-US" dirty="0" smtClean="0"/>
              <a:t>Time </a:t>
            </a:r>
            <a:r>
              <a:rPr lang="en-US" dirty="0" smtClean="0"/>
              <a:t>= </a:t>
            </a:r>
            <a:r>
              <a:rPr lang="en-US" dirty="0" smtClean="0"/>
              <a:t>linear increase in information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E95CB-B123-C14C-9AF7-9980E3D35426}" type="datetime1">
              <a:rPr lang="en-US" altLang="en-US" smtClean="0">
                <a:latin typeface="Century Gothic"/>
              </a:rPr>
              <a:pPr>
                <a:defRPr/>
              </a:pPr>
              <a:t>2/12/15</a:t>
            </a:fld>
            <a:endParaRPr lang="en-US" sz="1800" b="0" i="0">
              <a:latin typeface="Arial" charset="0"/>
            </a:endParaRPr>
          </a:p>
        </p:txBody>
      </p:sp>
      <p:pic>
        <p:nvPicPr>
          <p:cNvPr id="4" name="Picture 3" descr="exponential-increase-2-bc-id-vs-cookie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8696"/>
            <a:ext cx="9144000" cy="519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28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76"/>
            <a:ext cx="8229600" cy="1143000"/>
          </a:xfrm>
        </p:spPr>
        <p:txBody>
          <a:bodyPr/>
          <a:lstStyle/>
          <a:p>
            <a:r>
              <a:rPr lang="en-US" dirty="0" smtClean="0"/>
              <a:t>Time of First Appearance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E95CB-B123-C14C-9AF7-9980E3D35426}" type="datetime1">
              <a:rPr lang="en-US" altLang="en-US" smtClean="0">
                <a:latin typeface="Century Gothic"/>
              </a:rPr>
              <a:pPr>
                <a:defRPr/>
              </a:pPr>
              <a:t>2/12/15</a:t>
            </a:fld>
            <a:endParaRPr lang="en-US" sz="1800" b="0" i="0">
              <a:latin typeface="Arial" charset="0"/>
            </a:endParaRPr>
          </a:p>
        </p:txBody>
      </p:sp>
      <p:pic>
        <p:nvPicPr>
          <p:cNvPr id="5" name="Picture 4" descr="definition-first-arrival-match-rat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789" y="1383800"/>
            <a:ext cx="5845629" cy="48177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8617" y="1176701"/>
            <a:ext cx="750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does new data that I see in source A show up in source B?</a:t>
            </a:r>
            <a:endParaRPr lang="en-US" dirty="0"/>
          </a:p>
        </p:txBody>
      </p:sp>
      <p:pic>
        <p:nvPicPr>
          <p:cNvPr id="7" name="Picture 6" descr="first-arrival-past-definit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408" y="2794000"/>
            <a:ext cx="9144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2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43"/>
            <a:ext cx="8229600" cy="1143000"/>
          </a:xfrm>
        </p:spPr>
        <p:txBody>
          <a:bodyPr/>
          <a:lstStyle/>
          <a:p>
            <a:r>
              <a:rPr lang="en-US" dirty="0" smtClean="0"/>
              <a:t>Time of Last Appearance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E95CB-B123-C14C-9AF7-9980E3D35426}" type="datetime1">
              <a:rPr lang="en-US" altLang="en-US" smtClean="0">
                <a:latin typeface="Century Gothic"/>
              </a:rPr>
              <a:pPr>
                <a:defRPr/>
              </a:pPr>
              <a:t>2/12/15</a:t>
            </a:fld>
            <a:endParaRPr lang="en-US" sz="1800" b="0" i="0">
              <a:latin typeface="Arial" charset="0"/>
            </a:endParaRPr>
          </a:p>
        </p:txBody>
      </p:sp>
      <p:pic>
        <p:nvPicPr>
          <p:cNvPr id="4" name="Picture 3" descr="definition-last-arrival-match-ra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112" y="1236109"/>
            <a:ext cx="5977467" cy="4926429"/>
          </a:xfrm>
          <a:prstGeom prst="rect">
            <a:avLst/>
          </a:prstGeom>
        </p:spPr>
      </p:pic>
      <p:pic>
        <p:nvPicPr>
          <p:cNvPr id="5" name="Picture 4" descr="last-arrival-past-defini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022" y="2794000"/>
            <a:ext cx="9144000" cy="127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8617" y="1007371"/>
            <a:ext cx="7506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does new data that I see in source A stop showing up in source B?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016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Theme">
      <a:majorFont>
        <a:latin typeface="Century Gothic"/>
        <a:ea typeface="宋体"/>
        <a:cs typeface="宋体"/>
      </a:majorFont>
      <a:minorFont>
        <a:latin typeface="Century Gothic"/>
        <a:ea typeface="宋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18471</TotalTime>
  <Words>449</Words>
  <Application>Microsoft Macintosh PowerPoint</Application>
  <PresentationFormat>On-screen Show (4:3)</PresentationFormat>
  <Paragraphs>76</Paragraphs>
  <Slides>17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3_Office Theme</vt:lpstr>
      <vt:lpstr>1_Office Theme</vt:lpstr>
      <vt:lpstr>PowerPoint Presentation</vt:lpstr>
      <vt:lpstr>Taming uncertainty in Ad-Tech Flows</vt:lpstr>
      <vt:lpstr>A match rate misunderstanding</vt:lpstr>
      <vt:lpstr>Time is Easy to Understand</vt:lpstr>
      <vt:lpstr>Uniqueness gives you Time</vt:lpstr>
      <vt:lpstr>Time =&gt; exponential increase in data</vt:lpstr>
      <vt:lpstr>Time = linear increase in information</vt:lpstr>
      <vt:lpstr>Time of First Appearance</vt:lpstr>
      <vt:lpstr>Time of Last Appearance</vt:lpstr>
      <vt:lpstr>Counting Distinct Values is Hard</vt:lpstr>
      <vt:lpstr>A Solution: HyperLogLog</vt:lpstr>
      <vt:lpstr>Ad-Tech Science Rules of Thumb</vt:lpstr>
      <vt:lpstr>Data Source A vs Not-A</vt:lpstr>
      <vt:lpstr>First Arrival Time Constant</vt:lpstr>
      <vt:lpstr>The Lifetime of the BC ID</vt:lpstr>
      <vt:lpstr>The Lifetime of the BC ID</vt:lpstr>
      <vt:lpstr>Conclusions</vt:lpstr>
    </vt:vector>
  </TitlesOfParts>
  <Company>BlueCava,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Channel Plan</dc:title>
  <dc:creator>Kameron Scott</dc:creator>
  <cp:lastModifiedBy>Andres Corranda-Emmanuel</cp:lastModifiedBy>
  <cp:revision>194</cp:revision>
  <dcterms:created xsi:type="dcterms:W3CDTF">2014-03-07T19:25:25Z</dcterms:created>
  <dcterms:modified xsi:type="dcterms:W3CDTF">2015-02-12T20:42:40Z</dcterms:modified>
</cp:coreProperties>
</file>