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76" r:id="rId2"/>
    <p:sldId id="3613" r:id="rId3"/>
    <p:sldId id="278" r:id="rId4"/>
    <p:sldId id="3612" r:id="rId5"/>
    <p:sldId id="3621" r:id="rId6"/>
    <p:sldId id="3624" r:id="rId7"/>
    <p:sldId id="3620" r:id="rId8"/>
    <p:sldId id="3622" r:id="rId9"/>
    <p:sldId id="3623" r:id="rId10"/>
    <p:sldId id="3615" r:id="rId11"/>
    <p:sldId id="3616" r:id="rId12"/>
    <p:sldId id="3625" r:id="rId13"/>
    <p:sldId id="3626" r:id="rId14"/>
    <p:sldId id="3619" r:id="rId15"/>
    <p:sldId id="361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4">
          <p15:clr>
            <a:srgbClr val="A4A3A4"/>
          </p15:clr>
        </p15:guide>
        <p15:guide id="2" pos="320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Corrada-Emmanuel" initials="ACE" lastIdx="2" clrIdx="0">
    <p:extLst>
      <p:ext uri="{19B8F6BF-5375-455C-9EA6-DF929625EA0E}">
        <p15:presenceInfo xmlns:p15="http://schemas.microsoft.com/office/powerpoint/2012/main" userId="9cfa141d9687d9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12897B"/>
    <a:srgbClr val="F4DA0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6" autoAdjust="0"/>
    <p:restoredTop sz="73061" autoAdjust="0"/>
  </p:normalViewPr>
  <p:slideViewPr>
    <p:cSldViewPr snapToGrid="0" snapToObjects="1">
      <p:cViewPr varScale="1">
        <p:scale>
          <a:sx n="122" d="100"/>
          <a:sy n="122" d="100"/>
        </p:scale>
        <p:origin x="864" y="192"/>
      </p:cViewPr>
      <p:guideLst>
        <p:guide orient="horz" pos="714"/>
        <p:guide pos="32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0" d="100"/>
        <a:sy n="400" d="100"/>
      </p:scale>
      <p:origin x="0" y="0"/>
    </p:cViewPr>
  </p:sorterViewPr>
  <p:notesViewPr>
    <p:cSldViewPr snapToGrid="0" snapToObjects="1">
      <p:cViewPr varScale="1">
        <p:scale>
          <a:sx n="94" d="100"/>
          <a:sy n="94" d="100"/>
        </p:scale>
        <p:origin x="254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6493BC-4F1D-DE43-A1F6-4F244C52B0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6A3651-6091-064A-B3D8-BC4F6ED27C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18288E-7FAC-6E46-9105-FF5F51B38C4F}" type="slidenum">
              <a:rPr lang="en-US" smtClean="0"/>
              <a:t>‹#›</a:t>
            </a:fld>
            <a:endParaRPr lang="en-US" dirty="0"/>
          </a:p>
        </p:txBody>
      </p:sp>
    </p:spTree>
    <p:extLst>
      <p:ext uri="{BB962C8B-B14F-4D97-AF65-F5344CB8AC3E}">
        <p14:creationId xmlns:p14="http://schemas.microsoft.com/office/powerpoint/2010/main" val="871995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77EE1A-F33C-724A-B577-79469458C9DB}" type="datetimeFigureOut">
              <a:rPr lang="en-US" smtClean="0"/>
              <a:t>11/2/20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C4160-518D-484F-A34F-616387E03324}" type="slidenum">
              <a:rPr lang="en-US" smtClean="0"/>
              <a:t>‹#›</a:t>
            </a:fld>
            <a:endParaRPr lang="en-US" dirty="0"/>
          </a:p>
        </p:txBody>
      </p:sp>
    </p:spTree>
    <p:extLst>
      <p:ext uri="{BB962C8B-B14F-4D97-AF65-F5344CB8AC3E}">
        <p14:creationId xmlns:p14="http://schemas.microsoft.com/office/powerpoint/2010/main" val="35683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8C8C4160-518D-484F-A34F-616387E03324}" type="slidenum">
              <a:rPr lang="en-US" smtClean="0"/>
              <a:t>1</a:t>
            </a:fld>
            <a:endParaRPr lang="en-US" dirty="0"/>
          </a:p>
        </p:txBody>
      </p:sp>
    </p:spTree>
    <p:extLst>
      <p:ext uri="{BB962C8B-B14F-4D97-AF65-F5344CB8AC3E}">
        <p14:creationId xmlns:p14="http://schemas.microsoft.com/office/powerpoint/2010/main" val="343655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IPM.ai</a:t>
            </a:r>
            <a:r>
              <a:rPr lang="en-US" dirty="0"/>
              <a:t> is a US medical AI start-up. </a:t>
            </a:r>
          </a:p>
          <a:p>
            <a:r>
              <a:rPr lang="en-US" dirty="0"/>
              <a:t>We use de-identified US claims data to help pharmaceuticals model patient populations </a:t>
            </a:r>
            <a:r>
              <a:rPr lang="en-US" dirty="0" err="1"/>
              <a:t>fo</a:t>
            </a:r>
            <a:r>
              <a:rPr lang="en-US" dirty="0"/>
              <a:t> planning research goals, recruit patients for clinical trials, and plan their marketing efforts.</a:t>
            </a:r>
          </a:p>
          <a:p>
            <a:r>
              <a:rPr lang="en-US" dirty="0"/>
              <a:t>By law (HIPPA) and temperament, we have built privacy into the foundation of our all our analytic and data science work.</a:t>
            </a:r>
          </a:p>
          <a:p>
            <a:r>
              <a:rPr lang="en-US" dirty="0"/>
              <a:t>This makes us acutely aware of the challenges of evaluation and quality assurance when there is no ground truth for the evaluation.</a:t>
            </a:r>
          </a:p>
          <a:p>
            <a:r>
              <a:rPr lang="en-US" dirty="0"/>
              <a:t>Like the infamous Rumsfeld quote, we worry about the know unknowns, and the unknown unknowns.</a:t>
            </a:r>
          </a:p>
        </p:txBody>
      </p:sp>
      <p:sp>
        <p:nvSpPr>
          <p:cNvPr id="4" name="Slide Number Placeholder 3"/>
          <p:cNvSpPr>
            <a:spLocks noGrp="1"/>
          </p:cNvSpPr>
          <p:nvPr>
            <p:ph type="sldNum" sz="quarter" idx="5"/>
          </p:nvPr>
        </p:nvSpPr>
        <p:spPr/>
        <p:txBody>
          <a:bodyPr/>
          <a:lstStyle/>
          <a:p>
            <a:fld id="{8C8C4160-518D-484F-A34F-616387E03324}" type="slidenum">
              <a:rPr lang="en-US" smtClean="0"/>
              <a:t>3</a:t>
            </a:fld>
            <a:endParaRPr lang="en-US" dirty="0"/>
          </a:p>
        </p:txBody>
      </p:sp>
    </p:spTree>
    <p:extLst>
      <p:ext uri="{BB962C8B-B14F-4D97-AF65-F5344CB8AC3E}">
        <p14:creationId xmlns:p14="http://schemas.microsoft.com/office/powerpoint/2010/main" val="383917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is pervasive in all aspects of science and society but gets a disproportional small share of focus by theoreticians and scientists.</a:t>
            </a:r>
          </a:p>
          <a:p>
            <a:r>
              <a:rPr lang="en-US" dirty="0"/>
              <a:t>For us, it is crucial. Quality assurance and compliance requires that we understand how well our outputs are helping patients and our clients.</a:t>
            </a:r>
          </a:p>
          <a:p>
            <a:r>
              <a:rPr lang="en-US" dirty="0"/>
              <a:t>What we want to do all the time is conceptually equivalent to grading final exams without the answer key.</a:t>
            </a:r>
          </a:p>
          <a:p>
            <a:r>
              <a:rPr lang="en-US" dirty="0"/>
              <a:t>This talk will focus on how we can “grade” the counterfactual assumptions by Cinelli and Pearl in a recent paper that studied how to use data from multiple domains to compute counterfactual quantities – the probabilities of sufficiency.</a:t>
            </a:r>
          </a:p>
          <a:p>
            <a:r>
              <a:rPr lang="en-US" dirty="0"/>
              <a:t>Examples of how we have done this sort evaluation without ground truth before are:</a:t>
            </a:r>
          </a:p>
          <a:p>
            <a:r>
              <a:rPr lang="en-US" dirty="0"/>
              <a:t>Our use of HyperLogLog to allow clients to carry out arbitrary traffic analysis of unique counts while revealing no ID of the users involved.</a:t>
            </a:r>
          </a:p>
          <a:p>
            <a:r>
              <a:rPr lang="en-US" dirty="0"/>
              <a:t>Using multiple noisy ID vendors to understand how well they are working.</a:t>
            </a:r>
          </a:p>
          <a:p>
            <a:r>
              <a:rPr lang="en-US" dirty="0"/>
              <a:t>Algebraic ground truth inference refers to this purely algebraic, purely data driven approach that eschews parametric modeling in favor of sample evaluation.</a:t>
            </a:r>
          </a:p>
          <a:p>
            <a:r>
              <a:rPr lang="en-US" dirty="0"/>
              <a:t>We want to know how we are doing right now, recognizing that we cannot predict future performance with this approach.</a:t>
            </a:r>
          </a:p>
        </p:txBody>
      </p:sp>
      <p:sp>
        <p:nvSpPr>
          <p:cNvPr id="4" name="Slide Number Placeholder 3"/>
          <p:cNvSpPr>
            <a:spLocks noGrp="1"/>
          </p:cNvSpPr>
          <p:nvPr>
            <p:ph type="sldNum" sz="quarter" idx="5"/>
          </p:nvPr>
        </p:nvSpPr>
        <p:spPr/>
        <p:txBody>
          <a:bodyPr/>
          <a:lstStyle/>
          <a:p>
            <a:fld id="{8C8C4160-518D-484F-A34F-616387E03324}" type="slidenum">
              <a:rPr lang="en-US" smtClean="0"/>
              <a:t>4</a:t>
            </a:fld>
            <a:endParaRPr lang="en-US" dirty="0"/>
          </a:p>
        </p:txBody>
      </p:sp>
    </p:spTree>
    <p:extLst>
      <p:ext uri="{BB962C8B-B14F-4D97-AF65-F5344CB8AC3E}">
        <p14:creationId xmlns:p14="http://schemas.microsoft.com/office/powerpoint/2010/main" val="216503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C4160-518D-484F-A34F-616387E03324}" type="slidenum">
              <a:rPr lang="en-US" smtClean="0"/>
              <a:t>15</a:t>
            </a:fld>
            <a:endParaRPr lang="en-US" dirty="0"/>
          </a:p>
        </p:txBody>
      </p:sp>
    </p:spTree>
    <p:extLst>
      <p:ext uri="{BB962C8B-B14F-4D97-AF65-F5344CB8AC3E}">
        <p14:creationId xmlns:p14="http://schemas.microsoft.com/office/powerpoint/2010/main" val="76836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mpany Overview">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82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tex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229" y="205979"/>
            <a:ext cx="8454571" cy="1010547"/>
          </a:xfrm>
        </p:spPr>
        <p:txBody>
          <a:bodyPr>
            <a:noAutofit/>
          </a:bodyPr>
          <a:lstStyle>
            <a:lvl1pPr>
              <a:defRPr sz="2800" cap="none">
                <a:latin typeface="Century Gothic" panose="020B0502020202020204" pitchFamily="34" charset="0"/>
              </a:defRPr>
            </a:lvl1pPr>
          </a:lstStyle>
          <a:p>
            <a:r>
              <a:rPr lang="en-US" dirty="0"/>
              <a:t>Click to Edit Master Title Style</a:t>
            </a:r>
          </a:p>
        </p:txBody>
      </p:sp>
      <p:sp>
        <p:nvSpPr>
          <p:cNvPr id="5" name="Content Placeholder 2"/>
          <p:cNvSpPr>
            <a:spLocks noGrp="1"/>
          </p:cNvSpPr>
          <p:nvPr>
            <p:ph sz="half" idx="1"/>
          </p:nvPr>
        </p:nvSpPr>
        <p:spPr>
          <a:xfrm>
            <a:off x="232229" y="1350212"/>
            <a:ext cx="8405359" cy="3244412"/>
          </a:xfrm>
        </p:spPr>
        <p:txBody>
          <a:bodyPr>
            <a:noAutofit/>
          </a:bodyPr>
          <a:lstStyle>
            <a:lvl1pPr>
              <a:defRPr sz="2400">
                <a:solidFill>
                  <a:schemeClr val="accent4"/>
                </a:solidFill>
                <a:latin typeface="Century Gothic" panose="020B0502020202020204" pitchFamily="34" charset="0"/>
              </a:defRPr>
            </a:lvl1pPr>
            <a:lvl2pPr>
              <a:defRPr sz="2400">
                <a:solidFill>
                  <a:schemeClr val="accent4"/>
                </a:solidFill>
                <a:latin typeface="Century Gothic" panose="020B0502020202020204" pitchFamily="34" charset="0"/>
              </a:defRPr>
            </a:lvl2pPr>
            <a:lvl3pPr>
              <a:defRPr sz="2400">
                <a:solidFill>
                  <a:schemeClr val="accent4"/>
                </a:solidFill>
                <a:latin typeface="Century Gothic" panose="020B0502020202020204" pitchFamily="34" charset="0"/>
              </a:defRPr>
            </a:lvl3pPr>
            <a:lvl4pPr>
              <a:defRPr sz="2400">
                <a:solidFill>
                  <a:schemeClr val="accent4"/>
                </a:solidFill>
                <a:latin typeface="Century Gothic" panose="020B0502020202020204" pitchFamily="34" charset="0"/>
              </a:defRPr>
            </a:lvl4pPr>
            <a:lvl5pPr>
              <a:defRPr sz="2400">
                <a:solidFill>
                  <a:schemeClr val="accent4"/>
                </a:solidFill>
                <a:latin typeface="Century Gothic" panose="020B0502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324C854E-62B0-C14A-9B77-1386D82FA2C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725747" y="4721481"/>
            <a:ext cx="1380801" cy="424545"/>
          </a:xfrm>
          <a:prstGeom prst="rect">
            <a:avLst/>
          </a:prstGeom>
        </p:spPr>
      </p:pic>
      <p:sp>
        <p:nvSpPr>
          <p:cNvPr id="7" name="TextBox 6">
            <a:extLst>
              <a:ext uri="{FF2B5EF4-FFF2-40B4-BE49-F238E27FC236}">
                <a16:creationId xmlns:a16="http://schemas.microsoft.com/office/drawing/2014/main" id="{51726690-1897-664C-B4A7-A783080124B1}"/>
              </a:ext>
            </a:extLst>
          </p:cNvPr>
          <p:cNvSpPr txBox="1"/>
          <p:nvPr userDrawn="1"/>
        </p:nvSpPr>
        <p:spPr>
          <a:xfrm>
            <a:off x="232228" y="4767263"/>
            <a:ext cx="711200" cy="276999"/>
          </a:xfrm>
          <a:prstGeom prst="rect">
            <a:avLst/>
          </a:prstGeom>
          <a:noFill/>
        </p:spPr>
        <p:txBody>
          <a:bodyPr wrap="square" rtlCol="0">
            <a:spAutoFit/>
          </a:bodyPr>
          <a:lstStyle/>
          <a:p>
            <a:fld id="{A49C7689-00D2-1F43-BA81-1F3C605F39ED}" type="slidenum">
              <a:rPr lang="en-US" sz="1200" smtClean="0">
                <a:solidFill>
                  <a:schemeClr val="accent3"/>
                </a:solidFill>
              </a:rPr>
              <a:t>‹#›</a:t>
            </a:fld>
            <a:endParaRPr lang="en-US" sz="1200" dirty="0">
              <a:solidFill>
                <a:schemeClr val="accent3"/>
              </a:solidFill>
            </a:endParaRPr>
          </a:p>
        </p:txBody>
      </p:sp>
    </p:spTree>
    <p:extLst>
      <p:ext uri="{BB962C8B-B14F-4D97-AF65-F5344CB8AC3E}">
        <p14:creationId xmlns:p14="http://schemas.microsoft.com/office/powerpoint/2010/main" val="1541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Break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229" y="1562919"/>
            <a:ext cx="8454571" cy="2017662"/>
          </a:xfrm>
        </p:spPr>
        <p:txBody>
          <a:bodyPr anchor="ctr" anchorCtr="0">
            <a:noAutofit/>
          </a:bodyPr>
          <a:lstStyle>
            <a:lvl1pPr>
              <a:defRPr sz="2800" cap="none">
                <a:solidFill>
                  <a:schemeClr val="bg1"/>
                </a:solidFill>
                <a:latin typeface="Century Gothic" panose="020B0502020202020204" pitchFamily="34" charset="0"/>
              </a:defRPr>
            </a:lvl1pPr>
          </a:lstStyle>
          <a:p>
            <a:r>
              <a:rPr lang="en-US" dirty="0"/>
              <a:t>Click to Edit Master Title Style</a:t>
            </a:r>
          </a:p>
        </p:txBody>
      </p:sp>
      <p:sp>
        <p:nvSpPr>
          <p:cNvPr id="3" name="TextBox 2">
            <a:extLst>
              <a:ext uri="{FF2B5EF4-FFF2-40B4-BE49-F238E27FC236}">
                <a16:creationId xmlns:a16="http://schemas.microsoft.com/office/drawing/2014/main" id="{0897C85B-9BC4-3342-9618-320971564CC5}"/>
              </a:ext>
            </a:extLst>
          </p:cNvPr>
          <p:cNvSpPr txBox="1"/>
          <p:nvPr userDrawn="1"/>
        </p:nvSpPr>
        <p:spPr>
          <a:xfrm>
            <a:off x="232228" y="4767263"/>
            <a:ext cx="711200" cy="276999"/>
          </a:xfrm>
          <a:prstGeom prst="rect">
            <a:avLst/>
          </a:prstGeom>
          <a:noFill/>
        </p:spPr>
        <p:txBody>
          <a:bodyPr wrap="square" rtlCol="0">
            <a:spAutoFit/>
          </a:bodyPr>
          <a:lstStyle/>
          <a:p>
            <a:fld id="{A49C7689-00D2-1F43-BA81-1F3C605F39ED}" type="slidenum">
              <a:rPr lang="en-US" sz="1200" smtClean="0">
                <a:solidFill>
                  <a:schemeClr val="accent3"/>
                </a:solidFill>
              </a:rPr>
              <a:t>‹#›</a:t>
            </a:fld>
            <a:endParaRPr lang="en-US" sz="1200" dirty="0">
              <a:solidFill>
                <a:schemeClr val="accent3"/>
              </a:solidFill>
            </a:endParaRPr>
          </a:p>
        </p:txBody>
      </p:sp>
    </p:spTree>
    <p:extLst>
      <p:ext uri="{BB962C8B-B14F-4D97-AF65-F5344CB8AC3E}">
        <p14:creationId xmlns:p14="http://schemas.microsoft.com/office/powerpoint/2010/main" val="2620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Break_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229" y="1562919"/>
            <a:ext cx="8454571" cy="2017662"/>
          </a:xfrm>
        </p:spPr>
        <p:txBody>
          <a:bodyPr anchor="ctr" anchorCtr="0">
            <a:noAutofit/>
          </a:bodyPr>
          <a:lstStyle>
            <a:lvl1pPr>
              <a:defRPr sz="2800" cap="none">
                <a:solidFill>
                  <a:schemeClr val="bg1"/>
                </a:solidFill>
                <a:latin typeface="+mj-lt"/>
              </a:defRPr>
            </a:lvl1pPr>
          </a:lstStyle>
          <a:p>
            <a:r>
              <a:rPr lang="en-US" dirty="0"/>
              <a:t>Click To Edit Master Title Style</a:t>
            </a:r>
          </a:p>
        </p:txBody>
      </p:sp>
      <p:sp>
        <p:nvSpPr>
          <p:cNvPr id="3" name="TextBox 2">
            <a:extLst>
              <a:ext uri="{FF2B5EF4-FFF2-40B4-BE49-F238E27FC236}">
                <a16:creationId xmlns:a16="http://schemas.microsoft.com/office/drawing/2014/main" id="{EE589F9E-CD25-2141-8A9F-20CEC5A1DB63}"/>
              </a:ext>
            </a:extLst>
          </p:cNvPr>
          <p:cNvSpPr txBox="1"/>
          <p:nvPr userDrawn="1"/>
        </p:nvSpPr>
        <p:spPr>
          <a:xfrm>
            <a:off x="232228" y="4767263"/>
            <a:ext cx="711200" cy="276999"/>
          </a:xfrm>
          <a:prstGeom prst="rect">
            <a:avLst/>
          </a:prstGeom>
          <a:noFill/>
        </p:spPr>
        <p:txBody>
          <a:bodyPr wrap="square" rtlCol="0">
            <a:spAutoFit/>
          </a:bodyPr>
          <a:lstStyle/>
          <a:p>
            <a:fld id="{A49C7689-00D2-1F43-BA81-1F3C605F39ED}" type="slidenum">
              <a:rPr lang="en-US" sz="1200" smtClean="0">
                <a:solidFill>
                  <a:schemeClr val="accent3"/>
                </a:solidFill>
              </a:rPr>
              <a:t>‹#›</a:t>
            </a:fld>
            <a:endParaRPr lang="en-US" sz="1200" dirty="0">
              <a:solidFill>
                <a:schemeClr val="accent3"/>
              </a:solidFill>
            </a:endParaRPr>
          </a:p>
        </p:txBody>
      </p:sp>
    </p:spTree>
    <p:extLst>
      <p:ext uri="{BB962C8B-B14F-4D97-AF65-F5344CB8AC3E}">
        <p14:creationId xmlns:p14="http://schemas.microsoft.com/office/powerpoint/2010/main" val="140746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FF0DE5-BDEC-6E46-8DDB-3379C31732D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725747" y="4721481"/>
            <a:ext cx="1380801" cy="424545"/>
          </a:xfrm>
          <a:prstGeom prst="rect">
            <a:avLst/>
          </a:prstGeom>
        </p:spPr>
      </p:pic>
      <p:sp>
        <p:nvSpPr>
          <p:cNvPr id="3" name="TextBox 2">
            <a:extLst>
              <a:ext uri="{FF2B5EF4-FFF2-40B4-BE49-F238E27FC236}">
                <a16:creationId xmlns:a16="http://schemas.microsoft.com/office/drawing/2014/main" id="{1B503FD2-6D73-1340-ACB1-2E96441B2B24}"/>
              </a:ext>
            </a:extLst>
          </p:cNvPr>
          <p:cNvSpPr txBox="1"/>
          <p:nvPr userDrawn="1"/>
        </p:nvSpPr>
        <p:spPr>
          <a:xfrm>
            <a:off x="232228" y="4767263"/>
            <a:ext cx="711200" cy="276999"/>
          </a:xfrm>
          <a:prstGeom prst="rect">
            <a:avLst/>
          </a:prstGeom>
          <a:noFill/>
        </p:spPr>
        <p:txBody>
          <a:bodyPr wrap="square" rtlCol="0">
            <a:spAutoFit/>
          </a:bodyPr>
          <a:lstStyle/>
          <a:p>
            <a:fld id="{A49C7689-00D2-1F43-BA81-1F3C605F39ED}" type="slidenum">
              <a:rPr lang="en-US" sz="1200" smtClean="0">
                <a:solidFill>
                  <a:schemeClr val="accent3"/>
                </a:solidFill>
              </a:rPr>
              <a:t>‹#›</a:t>
            </a:fld>
            <a:endParaRPr lang="en-US" sz="1200" dirty="0">
              <a:solidFill>
                <a:schemeClr val="accent3"/>
              </a:solidFill>
            </a:endParaRPr>
          </a:p>
        </p:txBody>
      </p:sp>
    </p:spTree>
    <p:extLst>
      <p:ext uri="{BB962C8B-B14F-4D97-AF65-F5344CB8AC3E}">
        <p14:creationId xmlns:p14="http://schemas.microsoft.com/office/powerpoint/2010/main" val="397842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header -white bckgrd w logo footer">
    <p:spTree>
      <p:nvGrpSpPr>
        <p:cNvPr id="1" name=""/>
        <p:cNvGrpSpPr/>
        <p:nvPr/>
      </p:nvGrpSpPr>
      <p:grpSpPr>
        <a:xfrm>
          <a:off x="0" y="0"/>
          <a:ext cx="0" cy="0"/>
          <a:chOff x="0" y="0"/>
          <a:chExt cx="0" cy="0"/>
        </a:xfrm>
      </p:grpSpPr>
      <p:sp>
        <p:nvSpPr>
          <p:cNvPr id="3" name="Shape 2"/>
          <p:cNvSpPr>
            <a:spLocks noGrp="1"/>
          </p:cNvSpPr>
          <p:nvPr>
            <p:ph type="title" hasCustomPrompt="1"/>
          </p:nvPr>
        </p:nvSpPr>
        <p:spPr>
          <a:xfrm>
            <a:off x="293588" y="265174"/>
            <a:ext cx="8734425" cy="51197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t" anchorCtr="0"/>
          <a:lstStyle>
            <a:lvl1pPr algn="l">
              <a:defRPr sz="2800" cap="none">
                <a:solidFill>
                  <a:schemeClr val="tx2"/>
                </a:solidFill>
                <a:latin typeface="Century Gothic" panose="020B0502020202020204" pitchFamily="34" charset="0"/>
              </a:defRPr>
            </a:lvl1pPr>
          </a:lstStyle>
          <a:p>
            <a:r>
              <a:rPr lang="en-US" dirty="0"/>
              <a:t>Title Text</a:t>
            </a:r>
          </a:p>
        </p:txBody>
      </p:sp>
      <p:pic>
        <p:nvPicPr>
          <p:cNvPr id="4" name="Picture 3">
            <a:extLst>
              <a:ext uri="{FF2B5EF4-FFF2-40B4-BE49-F238E27FC236}">
                <a16:creationId xmlns:a16="http://schemas.microsoft.com/office/drawing/2014/main" id="{1BF51226-E7B9-5042-8A6E-9CE89642881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725747" y="4721481"/>
            <a:ext cx="1380801" cy="424545"/>
          </a:xfrm>
          <a:prstGeom prst="rect">
            <a:avLst/>
          </a:prstGeom>
        </p:spPr>
      </p:pic>
      <p:sp>
        <p:nvSpPr>
          <p:cNvPr id="5" name="TextBox 4">
            <a:extLst>
              <a:ext uri="{FF2B5EF4-FFF2-40B4-BE49-F238E27FC236}">
                <a16:creationId xmlns:a16="http://schemas.microsoft.com/office/drawing/2014/main" id="{58FF4CD6-9624-EE43-8B70-4CD489C5AEF8}"/>
              </a:ext>
            </a:extLst>
          </p:cNvPr>
          <p:cNvSpPr txBox="1"/>
          <p:nvPr userDrawn="1"/>
        </p:nvSpPr>
        <p:spPr>
          <a:xfrm>
            <a:off x="232228" y="4767263"/>
            <a:ext cx="711200" cy="276999"/>
          </a:xfrm>
          <a:prstGeom prst="rect">
            <a:avLst/>
          </a:prstGeom>
          <a:noFill/>
        </p:spPr>
        <p:txBody>
          <a:bodyPr wrap="square" rtlCol="0">
            <a:spAutoFit/>
          </a:bodyPr>
          <a:lstStyle/>
          <a:p>
            <a:fld id="{A49C7689-00D2-1F43-BA81-1F3C605F39ED}" type="slidenum">
              <a:rPr lang="en-US" sz="1200" smtClean="0">
                <a:solidFill>
                  <a:schemeClr val="accent3"/>
                </a:solidFill>
              </a:rPr>
              <a:t>‹#›</a:t>
            </a:fld>
            <a:endParaRPr lang="en-US" sz="1200" dirty="0">
              <a:solidFill>
                <a:schemeClr val="accent3"/>
              </a:solidFill>
            </a:endParaRPr>
          </a:p>
        </p:txBody>
      </p:sp>
      <p:sp>
        <p:nvSpPr>
          <p:cNvPr id="6" name="Text Placeholder 2">
            <a:extLst>
              <a:ext uri="{FF2B5EF4-FFF2-40B4-BE49-F238E27FC236}">
                <a16:creationId xmlns:a16="http://schemas.microsoft.com/office/drawing/2014/main" id="{49830CE0-44C6-624A-876F-8B78453739F3}"/>
              </a:ext>
            </a:extLst>
          </p:cNvPr>
          <p:cNvSpPr>
            <a:spLocks noGrp="1"/>
          </p:cNvSpPr>
          <p:nvPr>
            <p:ph idx="1" hasCustomPrompt="1"/>
          </p:nvPr>
        </p:nvSpPr>
        <p:spPr>
          <a:xfrm>
            <a:off x="232229" y="1200151"/>
            <a:ext cx="8454571" cy="3394472"/>
          </a:xfrm>
          <a:prstGeom prst="rect">
            <a:avLst/>
          </a:prstGeom>
        </p:spPr>
        <p:txBody>
          <a:bodyPr vert="horz" lIns="91440" tIns="45720" rIns="91440" bIns="45720" rtlCol="0">
            <a:norm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header -white bckgrd">
    <p:spTree>
      <p:nvGrpSpPr>
        <p:cNvPr id="1" name=""/>
        <p:cNvGrpSpPr/>
        <p:nvPr/>
      </p:nvGrpSpPr>
      <p:grpSpPr>
        <a:xfrm>
          <a:off x="0" y="0"/>
          <a:ext cx="0" cy="0"/>
          <a:chOff x="0" y="0"/>
          <a:chExt cx="0" cy="0"/>
        </a:xfrm>
      </p:grpSpPr>
      <p:sp>
        <p:nvSpPr>
          <p:cNvPr id="3" name="Shape 2"/>
          <p:cNvSpPr>
            <a:spLocks noGrp="1"/>
          </p:cNvSpPr>
          <p:nvPr>
            <p:ph type="title" hasCustomPrompt="1"/>
          </p:nvPr>
        </p:nvSpPr>
        <p:spPr>
          <a:xfrm>
            <a:off x="293588" y="265174"/>
            <a:ext cx="8734425" cy="51197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chorCtr="0"/>
          <a:lstStyle>
            <a:lvl1pPr algn="l">
              <a:defRPr sz="2800" cap="none">
                <a:solidFill>
                  <a:schemeClr val="tx2"/>
                </a:solidFill>
                <a:latin typeface="Century Gothic" panose="020B0502020202020204" pitchFamily="34" charset="0"/>
              </a:defRPr>
            </a:lvl1pPr>
          </a:lstStyle>
          <a:p>
            <a:r>
              <a:rPr lang="en-US" dirty="0"/>
              <a:t>Title Text</a:t>
            </a:r>
          </a:p>
        </p:txBody>
      </p:sp>
      <p:sp>
        <p:nvSpPr>
          <p:cNvPr id="4" name="TextBox 3">
            <a:extLst>
              <a:ext uri="{FF2B5EF4-FFF2-40B4-BE49-F238E27FC236}">
                <a16:creationId xmlns:a16="http://schemas.microsoft.com/office/drawing/2014/main" id="{BCEB93D6-4C3A-F748-9877-936792556BD5}"/>
              </a:ext>
            </a:extLst>
          </p:cNvPr>
          <p:cNvSpPr txBox="1"/>
          <p:nvPr userDrawn="1"/>
        </p:nvSpPr>
        <p:spPr>
          <a:xfrm>
            <a:off x="232228" y="4767263"/>
            <a:ext cx="711200" cy="276999"/>
          </a:xfrm>
          <a:prstGeom prst="rect">
            <a:avLst/>
          </a:prstGeom>
          <a:noFill/>
        </p:spPr>
        <p:txBody>
          <a:bodyPr wrap="square" rtlCol="0">
            <a:spAutoFit/>
          </a:bodyPr>
          <a:lstStyle/>
          <a:p>
            <a:fld id="{A49C7689-00D2-1F43-BA81-1F3C605F39ED}" type="slidenum">
              <a:rPr lang="en-US" sz="1200" smtClean="0">
                <a:solidFill>
                  <a:schemeClr val="accent3"/>
                </a:solidFill>
              </a:rPr>
              <a:t>‹#›</a:t>
            </a:fld>
            <a:endParaRPr lang="en-US" sz="1200" dirty="0">
              <a:solidFill>
                <a:schemeClr val="accent3"/>
              </a:solidFill>
            </a:endParaRPr>
          </a:p>
        </p:txBody>
      </p:sp>
    </p:spTree>
    <p:extLst>
      <p:ext uri="{BB962C8B-B14F-4D97-AF65-F5344CB8AC3E}">
        <p14:creationId xmlns:p14="http://schemas.microsoft.com/office/powerpoint/2010/main" val="202654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229" y="205979"/>
            <a:ext cx="8454571" cy="857250"/>
          </a:xfrm>
          <a:prstGeom prst="rect">
            <a:avLst/>
          </a:prstGeom>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232229" y="1200151"/>
            <a:ext cx="8454571"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3CD55013-38FD-3E46-B393-D54A363F2C78}"/>
              </a:ext>
            </a:extLst>
          </p:cNvPr>
          <p:cNvSpPr txBox="1"/>
          <p:nvPr userDrawn="1"/>
        </p:nvSpPr>
        <p:spPr>
          <a:xfrm>
            <a:off x="232228" y="4767263"/>
            <a:ext cx="711200" cy="276999"/>
          </a:xfrm>
          <a:prstGeom prst="rect">
            <a:avLst/>
          </a:prstGeom>
          <a:noFill/>
        </p:spPr>
        <p:txBody>
          <a:bodyPr wrap="square" rtlCol="0">
            <a:spAutoFit/>
          </a:bodyPr>
          <a:lstStyle/>
          <a:p>
            <a:fld id="{A49C7689-00D2-1F43-BA81-1F3C605F39ED}" type="slidenum">
              <a:rPr lang="en-US" sz="1200" smtClean="0">
                <a:solidFill>
                  <a:schemeClr val="accent3"/>
                </a:solidFill>
              </a:rPr>
              <a:t>‹#›</a:t>
            </a:fld>
            <a:endParaRPr lang="en-US" sz="1200" dirty="0">
              <a:solidFill>
                <a:schemeClr val="accent3"/>
              </a:solidFill>
            </a:endParaRPr>
          </a:p>
        </p:txBody>
      </p:sp>
    </p:spTree>
    <p:extLst>
      <p:ext uri="{BB962C8B-B14F-4D97-AF65-F5344CB8AC3E}">
        <p14:creationId xmlns:p14="http://schemas.microsoft.com/office/powerpoint/2010/main" val="1930140242"/>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74" r:id="rId3"/>
    <p:sldLayoutId id="2147483672" r:id="rId4"/>
    <p:sldLayoutId id="2147483655" r:id="rId5"/>
    <p:sldLayoutId id="2147483680" r:id="rId6"/>
    <p:sldLayoutId id="2147483684" r:id="rId7"/>
  </p:sldLayoutIdLst>
  <p:hf hdr="0" dt="0"/>
  <p:txStyles>
    <p:titleStyle>
      <a:lvl1pPr algn="l" defTabSz="457200" rtl="0" eaLnBrk="1" latinLnBrk="0" hangingPunct="1">
        <a:spcBef>
          <a:spcPct val="0"/>
        </a:spcBef>
        <a:buNone/>
        <a:defRPr sz="2800" b="1" i="0" kern="1200" cap="none" spc="140" baseline="0">
          <a:solidFill>
            <a:schemeClr val="accent1"/>
          </a:solidFill>
          <a:latin typeface="Century Gothic" panose="020B0502020202020204" pitchFamily="34" charset="0"/>
          <a:ea typeface="+mj-ea"/>
          <a:cs typeface="+mj-cs"/>
        </a:defRPr>
      </a:lvl1pPr>
    </p:titleStyle>
    <p:bodyStyle>
      <a:lvl1pPr marL="238125" indent="-238125" algn="l" defTabSz="457200" rtl="0" eaLnBrk="1" latinLnBrk="0" hangingPunct="1">
        <a:spcBef>
          <a:spcPct val="20000"/>
        </a:spcBef>
        <a:buFont typeface="Arial"/>
        <a:buChar char="•"/>
        <a:tabLst/>
        <a:defRPr sz="2400" kern="1200">
          <a:solidFill>
            <a:schemeClr val="tx1"/>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Century Gothic" panose="020B0502020202020204" pitchFamily="34" charset="0"/>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Century Gothic" panose="020B0502020202020204" pitchFamily="34" charset="0"/>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Century Gothic" panose="020B0502020202020204" pitchFamily="34" charset="0"/>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atabricks.com/session_eu19/high-performance-advanced-analytics-with-spark-alchemy" TargetMode="External"/><Relationship Id="rId2" Type="http://schemas.openxmlformats.org/officeDocument/2006/relationships/hyperlink" Target="https://databricks.com/session/great-models-with-great-privacy-optimizing-ml-ai-under-gdpr" TargetMode="External"/><Relationship Id="rId1" Type="http://schemas.openxmlformats.org/officeDocument/2006/relationships/slideLayout" Target="../slideLayouts/slideLayout6.xml"/><Relationship Id="rId6" Type="http://schemas.openxmlformats.org/officeDocument/2006/relationships/hyperlink" Target="https://arxiv.org/abs/2010.15662" TargetMode="External"/><Relationship Id="rId5" Type="http://schemas.openxmlformats.org/officeDocument/2006/relationships/hyperlink" Target="https://arxiv.org/abs/2006.08312" TargetMode="External"/><Relationship Id="rId4" Type="http://schemas.openxmlformats.org/officeDocument/2006/relationships/hyperlink" Target="https://github.com/swoop-inc/spark-alchemy/wiki/Spark-HyperLogLog-Function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8.emf"/><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6.xml"/><Relationship Id="rId5" Type="http://schemas.openxmlformats.org/officeDocument/2006/relationships/image" Target="../media/image17.emf"/><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161" y="3367164"/>
            <a:ext cx="5366493" cy="646331"/>
          </a:xfrm>
          <a:prstGeom prst="rect">
            <a:avLst/>
          </a:prstGeom>
          <a:noFill/>
        </p:spPr>
        <p:txBody>
          <a:bodyPr wrap="square" rtlCol="0">
            <a:spAutoFit/>
          </a:bodyPr>
          <a:lstStyle/>
          <a:p>
            <a:r>
              <a:rPr lang="en-US" dirty="0">
                <a:solidFill>
                  <a:schemeClr val="tx2"/>
                </a:solidFill>
                <a:latin typeface="Century Gothic" panose="020B0502020202020204" pitchFamily="34" charset="0"/>
              </a:rPr>
              <a:t>Algebraic ground truth inference and counterfactual assumptions</a:t>
            </a:r>
          </a:p>
        </p:txBody>
      </p:sp>
      <p:pic>
        <p:nvPicPr>
          <p:cNvPr id="3" name="Picture 2">
            <a:extLst>
              <a:ext uri="{FF2B5EF4-FFF2-40B4-BE49-F238E27FC236}">
                <a16:creationId xmlns:a16="http://schemas.microsoft.com/office/drawing/2014/main" id="{A0B8E325-B6D2-774D-A698-F636977D71B8}"/>
              </a:ext>
            </a:extLst>
          </p:cNvPr>
          <p:cNvPicPr>
            <a:picLocks noChangeAspect="1"/>
          </p:cNvPicPr>
          <p:nvPr/>
        </p:nvPicPr>
        <p:blipFill>
          <a:blip r:embed="rId3"/>
          <a:stretch>
            <a:fillRect/>
          </a:stretch>
        </p:blipFill>
        <p:spPr>
          <a:xfrm>
            <a:off x="659402" y="2137410"/>
            <a:ext cx="3999685" cy="1229754"/>
          </a:xfrm>
          <a:prstGeom prst="rect">
            <a:avLst/>
          </a:prstGeom>
        </p:spPr>
      </p:pic>
    </p:spTree>
    <p:extLst>
      <p:ext uri="{BB962C8B-B14F-4D97-AF65-F5344CB8AC3E}">
        <p14:creationId xmlns:p14="http://schemas.microsoft.com/office/powerpoint/2010/main" val="400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Counterfactual assumptions deltas, PS01</a:t>
            </a:r>
            <a:br>
              <a:rPr lang="en-US" dirty="0"/>
            </a:br>
            <a:endParaRPr lang="en-US" dirty="0"/>
          </a:p>
        </p:txBody>
      </p:sp>
      <p:pic>
        <p:nvPicPr>
          <p:cNvPr id="7" name="Picture 6" descr="Chart, line chart&#10;&#10;Description automatically generated">
            <a:extLst>
              <a:ext uri="{FF2B5EF4-FFF2-40B4-BE49-F238E27FC236}">
                <a16:creationId xmlns:a16="http://schemas.microsoft.com/office/drawing/2014/main" id="{B65EF0A3-9985-2746-9070-2823BB718DFE}"/>
              </a:ext>
            </a:extLst>
          </p:cNvPr>
          <p:cNvPicPr>
            <a:picLocks noChangeAspect="1"/>
          </p:cNvPicPr>
          <p:nvPr/>
        </p:nvPicPr>
        <p:blipFill>
          <a:blip r:embed="rId2"/>
          <a:stretch>
            <a:fillRect/>
          </a:stretch>
        </p:blipFill>
        <p:spPr>
          <a:xfrm>
            <a:off x="646226" y="1019501"/>
            <a:ext cx="2286000" cy="3047999"/>
          </a:xfrm>
          <a:prstGeom prst="rect">
            <a:avLst/>
          </a:prstGeom>
        </p:spPr>
      </p:pic>
      <p:pic>
        <p:nvPicPr>
          <p:cNvPr id="9" name="Picture 8" descr="A kite flying in the sky&#10;&#10;Description automatically generated">
            <a:extLst>
              <a:ext uri="{FF2B5EF4-FFF2-40B4-BE49-F238E27FC236}">
                <a16:creationId xmlns:a16="http://schemas.microsoft.com/office/drawing/2014/main" id="{0607FAFA-9F73-6842-9349-DA80B56A93AF}"/>
              </a:ext>
            </a:extLst>
          </p:cNvPr>
          <p:cNvPicPr>
            <a:picLocks noChangeAspect="1"/>
          </p:cNvPicPr>
          <p:nvPr/>
        </p:nvPicPr>
        <p:blipFill>
          <a:blip r:embed="rId3"/>
          <a:stretch>
            <a:fillRect/>
          </a:stretch>
        </p:blipFill>
        <p:spPr>
          <a:xfrm>
            <a:off x="3484018" y="1012027"/>
            <a:ext cx="2286000" cy="3047999"/>
          </a:xfrm>
          <a:prstGeom prst="rect">
            <a:avLst/>
          </a:prstGeom>
        </p:spPr>
      </p:pic>
      <p:pic>
        <p:nvPicPr>
          <p:cNvPr id="11" name="Picture 10" descr="Chart, line chart&#10;&#10;Description automatically generated">
            <a:extLst>
              <a:ext uri="{FF2B5EF4-FFF2-40B4-BE49-F238E27FC236}">
                <a16:creationId xmlns:a16="http://schemas.microsoft.com/office/drawing/2014/main" id="{6938FB20-49DB-B44B-86B7-A3DFE1C3E656}"/>
              </a:ext>
            </a:extLst>
          </p:cNvPr>
          <p:cNvPicPr>
            <a:picLocks noChangeAspect="1"/>
          </p:cNvPicPr>
          <p:nvPr/>
        </p:nvPicPr>
        <p:blipFill>
          <a:blip r:embed="rId4"/>
          <a:stretch>
            <a:fillRect/>
          </a:stretch>
        </p:blipFill>
        <p:spPr>
          <a:xfrm>
            <a:off x="6279752" y="1008993"/>
            <a:ext cx="2286000" cy="3048000"/>
          </a:xfrm>
          <a:prstGeom prst="rect">
            <a:avLst/>
          </a:prstGeom>
        </p:spPr>
      </p:pic>
      <p:sp>
        <p:nvSpPr>
          <p:cNvPr id="12" name="TextBox 11">
            <a:extLst>
              <a:ext uri="{FF2B5EF4-FFF2-40B4-BE49-F238E27FC236}">
                <a16:creationId xmlns:a16="http://schemas.microsoft.com/office/drawing/2014/main" id="{438FC3EE-126B-3E4F-AB95-BF23B2CCE3D6}"/>
              </a:ext>
            </a:extLst>
          </p:cNvPr>
          <p:cNvSpPr txBox="1"/>
          <p:nvPr/>
        </p:nvSpPr>
        <p:spPr>
          <a:xfrm>
            <a:off x="1439917" y="4183117"/>
            <a:ext cx="1082566" cy="369332"/>
          </a:xfrm>
          <a:prstGeom prst="rect">
            <a:avLst/>
          </a:prstGeom>
          <a:noFill/>
        </p:spPr>
        <p:txBody>
          <a:bodyPr wrap="square" rtlCol="0">
            <a:spAutoFit/>
          </a:bodyPr>
          <a:lstStyle/>
          <a:p>
            <a:r>
              <a:rPr lang="en-US" dirty="0"/>
              <a:t>0.00013</a:t>
            </a:r>
          </a:p>
        </p:txBody>
      </p:sp>
      <p:sp>
        <p:nvSpPr>
          <p:cNvPr id="13" name="TextBox 12">
            <a:extLst>
              <a:ext uri="{FF2B5EF4-FFF2-40B4-BE49-F238E27FC236}">
                <a16:creationId xmlns:a16="http://schemas.microsoft.com/office/drawing/2014/main" id="{782A0B7C-C798-1B4D-BD9E-F76E35CA4772}"/>
              </a:ext>
            </a:extLst>
          </p:cNvPr>
          <p:cNvSpPr txBox="1"/>
          <p:nvPr/>
        </p:nvSpPr>
        <p:spPr>
          <a:xfrm>
            <a:off x="4577247" y="4167353"/>
            <a:ext cx="1082566" cy="369332"/>
          </a:xfrm>
          <a:prstGeom prst="rect">
            <a:avLst/>
          </a:prstGeom>
          <a:noFill/>
        </p:spPr>
        <p:txBody>
          <a:bodyPr wrap="square" rtlCol="0">
            <a:spAutoFit/>
          </a:bodyPr>
          <a:lstStyle/>
          <a:p>
            <a:r>
              <a:rPr lang="en-US" dirty="0"/>
              <a:t>0.000053</a:t>
            </a:r>
          </a:p>
        </p:txBody>
      </p:sp>
      <p:sp>
        <p:nvSpPr>
          <p:cNvPr id="14" name="TextBox 13">
            <a:extLst>
              <a:ext uri="{FF2B5EF4-FFF2-40B4-BE49-F238E27FC236}">
                <a16:creationId xmlns:a16="http://schemas.microsoft.com/office/drawing/2014/main" id="{B312800E-B312-744A-BD27-53EFA4B4EB1E}"/>
              </a:ext>
            </a:extLst>
          </p:cNvPr>
          <p:cNvSpPr txBox="1"/>
          <p:nvPr/>
        </p:nvSpPr>
        <p:spPr>
          <a:xfrm>
            <a:off x="7530650" y="4167352"/>
            <a:ext cx="1082566" cy="369332"/>
          </a:xfrm>
          <a:prstGeom prst="rect">
            <a:avLst/>
          </a:prstGeom>
          <a:noFill/>
        </p:spPr>
        <p:txBody>
          <a:bodyPr wrap="square" rtlCol="0">
            <a:spAutoFit/>
          </a:bodyPr>
          <a:lstStyle/>
          <a:p>
            <a:r>
              <a:rPr lang="en-US" dirty="0"/>
              <a:t>0.000088</a:t>
            </a:r>
          </a:p>
        </p:txBody>
      </p:sp>
    </p:spTree>
    <p:extLst>
      <p:ext uri="{BB962C8B-B14F-4D97-AF65-F5344CB8AC3E}">
        <p14:creationId xmlns:p14="http://schemas.microsoft.com/office/powerpoint/2010/main" val="23028030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Counterfactual assumptions deltas, PS10</a:t>
            </a:r>
            <a:br>
              <a:rPr lang="en-US" dirty="0"/>
            </a:br>
            <a:endParaRPr lang="en-US" dirty="0"/>
          </a:p>
        </p:txBody>
      </p:sp>
      <p:pic>
        <p:nvPicPr>
          <p:cNvPr id="7" name="Picture 6" descr="Chart, line chart&#10;&#10;Description automatically generated">
            <a:extLst>
              <a:ext uri="{FF2B5EF4-FFF2-40B4-BE49-F238E27FC236}">
                <a16:creationId xmlns:a16="http://schemas.microsoft.com/office/drawing/2014/main" id="{B65EF0A3-9985-2746-9070-2823BB718DFE}"/>
              </a:ext>
            </a:extLst>
          </p:cNvPr>
          <p:cNvPicPr>
            <a:picLocks noChangeAspect="1"/>
          </p:cNvPicPr>
          <p:nvPr/>
        </p:nvPicPr>
        <p:blipFill>
          <a:blip r:embed="rId2"/>
          <a:stretch>
            <a:fillRect/>
          </a:stretch>
        </p:blipFill>
        <p:spPr>
          <a:xfrm>
            <a:off x="646226" y="1019501"/>
            <a:ext cx="2286000" cy="3047999"/>
          </a:xfrm>
          <a:prstGeom prst="rect">
            <a:avLst/>
          </a:prstGeom>
        </p:spPr>
      </p:pic>
      <p:pic>
        <p:nvPicPr>
          <p:cNvPr id="9" name="Picture 8" descr="A kite flying in the sky&#10;&#10;Description automatically generated">
            <a:extLst>
              <a:ext uri="{FF2B5EF4-FFF2-40B4-BE49-F238E27FC236}">
                <a16:creationId xmlns:a16="http://schemas.microsoft.com/office/drawing/2014/main" id="{0607FAFA-9F73-6842-9349-DA80B56A93AF}"/>
              </a:ext>
            </a:extLst>
          </p:cNvPr>
          <p:cNvPicPr>
            <a:picLocks noChangeAspect="1"/>
          </p:cNvPicPr>
          <p:nvPr/>
        </p:nvPicPr>
        <p:blipFill>
          <a:blip r:embed="rId3"/>
          <a:stretch>
            <a:fillRect/>
          </a:stretch>
        </p:blipFill>
        <p:spPr>
          <a:xfrm>
            <a:off x="3484018" y="1012027"/>
            <a:ext cx="2286000" cy="3047999"/>
          </a:xfrm>
          <a:prstGeom prst="rect">
            <a:avLst/>
          </a:prstGeom>
        </p:spPr>
      </p:pic>
      <p:pic>
        <p:nvPicPr>
          <p:cNvPr id="11" name="Picture 10" descr="Chart, line chart&#10;&#10;Description automatically generated">
            <a:extLst>
              <a:ext uri="{FF2B5EF4-FFF2-40B4-BE49-F238E27FC236}">
                <a16:creationId xmlns:a16="http://schemas.microsoft.com/office/drawing/2014/main" id="{6938FB20-49DB-B44B-86B7-A3DFE1C3E656}"/>
              </a:ext>
            </a:extLst>
          </p:cNvPr>
          <p:cNvPicPr>
            <a:picLocks noChangeAspect="1"/>
          </p:cNvPicPr>
          <p:nvPr/>
        </p:nvPicPr>
        <p:blipFill>
          <a:blip r:embed="rId4"/>
          <a:stretch>
            <a:fillRect/>
          </a:stretch>
        </p:blipFill>
        <p:spPr>
          <a:xfrm>
            <a:off x="6279752" y="1008993"/>
            <a:ext cx="2286000" cy="3048000"/>
          </a:xfrm>
          <a:prstGeom prst="rect">
            <a:avLst/>
          </a:prstGeom>
        </p:spPr>
      </p:pic>
      <p:sp>
        <p:nvSpPr>
          <p:cNvPr id="3" name="TextBox 2">
            <a:extLst>
              <a:ext uri="{FF2B5EF4-FFF2-40B4-BE49-F238E27FC236}">
                <a16:creationId xmlns:a16="http://schemas.microsoft.com/office/drawing/2014/main" id="{69D0E8C6-037E-5F46-A9F1-0A7CE588E000}"/>
              </a:ext>
            </a:extLst>
          </p:cNvPr>
          <p:cNvSpPr txBox="1"/>
          <p:nvPr/>
        </p:nvSpPr>
        <p:spPr>
          <a:xfrm>
            <a:off x="1292772" y="4172607"/>
            <a:ext cx="966952" cy="369332"/>
          </a:xfrm>
          <a:prstGeom prst="rect">
            <a:avLst/>
          </a:prstGeom>
          <a:noFill/>
        </p:spPr>
        <p:txBody>
          <a:bodyPr wrap="square" rtlCol="0">
            <a:spAutoFit/>
          </a:bodyPr>
          <a:lstStyle/>
          <a:p>
            <a:r>
              <a:rPr lang="en-US" dirty="0"/>
              <a:t>0.0027</a:t>
            </a:r>
          </a:p>
        </p:txBody>
      </p:sp>
      <p:sp>
        <p:nvSpPr>
          <p:cNvPr id="8" name="TextBox 7">
            <a:extLst>
              <a:ext uri="{FF2B5EF4-FFF2-40B4-BE49-F238E27FC236}">
                <a16:creationId xmlns:a16="http://schemas.microsoft.com/office/drawing/2014/main" id="{AE00A74A-E275-1343-B876-19375BEE410D}"/>
              </a:ext>
            </a:extLst>
          </p:cNvPr>
          <p:cNvSpPr txBox="1"/>
          <p:nvPr/>
        </p:nvSpPr>
        <p:spPr>
          <a:xfrm>
            <a:off x="4629801" y="4177863"/>
            <a:ext cx="966952" cy="369332"/>
          </a:xfrm>
          <a:prstGeom prst="rect">
            <a:avLst/>
          </a:prstGeom>
          <a:noFill/>
        </p:spPr>
        <p:txBody>
          <a:bodyPr wrap="square" rtlCol="0">
            <a:spAutoFit/>
          </a:bodyPr>
          <a:lstStyle/>
          <a:p>
            <a:r>
              <a:rPr lang="en-US" dirty="0"/>
              <a:t>0.0021</a:t>
            </a:r>
          </a:p>
        </p:txBody>
      </p:sp>
      <p:sp>
        <p:nvSpPr>
          <p:cNvPr id="10" name="TextBox 9">
            <a:extLst>
              <a:ext uri="{FF2B5EF4-FFF2-40B4-BE49-F238E27FC236}">
                <a16:creationId xmlns:a16="http://schemas.microsoft.com/office/drawing/2014/main" id="{A7CB59E4-BEAC-B446-BB8C-271A4938D9A0}"/>
              </a:ext>
            </a:extLst>
          </p:cNvPr>
          <p:cNvSpPr txBox="1"/>
          <p:nvPr/>
        </p:nvSpPr>
        <p:spPr>
          <a:xfrm>
            <a:off x="7499115" y="4177861"/>
            <a:ext cx="966952" cy="369332"/>
          </a:xfrm>
          <a:prstGeom prst="rect">
            <a:avLst/>
          </a:prstGeom>
          <a:noFill/>
        </p:spPr>
        <p:txBody>
          <a:bodyPr wrap="square" rtlCol="0">
            <a:spAutoFit/>
          </a:bodyPr>
          <a:lstStyle/>
          <a:p>
            <a:r>
              <a:rPr lang="en-US" dirty="0"/>
              <a:t>0.0082</a:t>
            </a:r>
          </a:p>
        </p:txBody>
      </p:sp>
    </p:spTree>
    <p:extLst>
      <p:ext uri="{BB962C8B-B14F-4D97-AF65-F5344CB8AC3E}">
        <p14:creationId xmlns:p14="http://schemas.microsoft.com/office/powerpoint/2010/main" val="310781824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Mixing equality assumptions is tight</a:t>
            </a:r>
            <a:br>
              <a:rPr lang="en-US" dirty="0"/>
            </a:br>
            <a:endParaRPr lang="en-US" dirty="0"/>
          </a:p>
        </p:txBody>
      </p:sp>
      <p:pic>
        <p:nvPicPr>
          <p:cNvPr id="12" name="Picture 11" descr="A picture containing table&#10;&#10;Description automatically generated">
            <a:extLst>
              <a:ext uri="{FF2B5EF4-FFF2-40B4-BE49-F238E27FC236}">
                <a16:creationId xmlns:a16="http://schemas.microsoft.com/office/drawing/2014/main" id="{E2F46665-D508-E84A-8EB8-49C0BC430948}"/>
              </a:ext>
            </a:extLst>
          </p:cNvPr>
          <p:cNvPicPr>
            <a:picLocks noChangeAspect="1"/>
          </p:cNvPicPr>
          <p:nvPr/>
        </p:nvPicPr>
        <p:blipFill>
          <a:blip r:embed="rId2"/>
          <a:stretch>
            <a:fillRect/>
          </a:stretch>
        </p:blipFill>
        <p:spPr>
          <a:xfrm>
            <a:off x="654050" y="1339850"/>
            <a:ext cx="7835900" cy="2463800"/>
          </a:xfrm>
          <a:prstGeom prst="rect">
            <a:avLst/>
          </a:prstGeom>
        </p:spPr>
      </p:pic>
    </p:spTree>
    <p:extLst>
      <p:ext uri="{BB962C8B-B14F-4D97-AF65-F5344CB8AC3E}">
        <p14:creationId xmlns:p14="http://schemas.microsoft.com/office/powerpoint/2010/main" val="23990574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Final Thoughts</a:t>
            </a:r>
          </a:p>
        </p:txBody>
      </p:sp>
      <p:sp>
        <p:nvSpPr>
          <p:cNvPr id="3" name="TextBox 2">
            <a:extLst>
              <a:ext uri="{FF2B5EF4-FFF2-40B4-BE49-F238E27FC236}">
                <a16:creationId xmlns:a16="http://schemas.microsoft.com/office/drawing/2014/main" id="{F95CF48B-5F4D-F748-B0A8-FEB4C7976C5F}"/>
              </a:ext>
            </a:extLst>
          </p:cNvPr>
          <p:cNvSpPr txBox="1"/>
          <p:nvPr/>
        </p:nvSpPr>
        <p:spPr>
          <a:xfrm>
            <a:off x="977464" y="1114097"/>
            <a:ext cx="717856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This becomes interesting for </a:t>
            </a:r>
            <a:r>
              <a:rPr lang="en-US"/>
              <a:t>n&gt;3</a:t>
            </a:r>
            <a:endParaRPr lang="en-US" dirty="0"/>
          </a:p>
          <a:p>
            <a:pPr marL="742950" lvl="1" indent="-285750">
              <a:buFont typeface="Arial" panose="020B0604020202020204" pitchFamily="34" charset="0"/>
              <a:buChar char="•"/>
            </a:pPr>
            <a:r>
              <a:rPr lang="en-US" dirty="0"/>
              <a:t>In general half + 1 of the assumption deltas need to be set to zero.</a:t>
            </a:r>
          </a:p>
          <a:p>
            <a:pPr marL="742950" lvl="1" indent="-285750">
              <a:buFont typeface="Arial" panose="020B0604020202020204" pitchFamily="34" charset="0"/>
              <a:buChar char="•"/>
            </a:pPr>
            <a:r>
              <a:rPr lang="en-US" dirty="0"/>
              <a:t>Possibility of using this to detect anomalies</a:t>
            </a:r>
          </a:p>
          <a:p>
            <a:pPr marL="1200150" lvl="2" indent="-285750">
              <a:buFont typeface="Arial" panose="020B0604020202020204" pitchFamily="34" charset="0"/>
              <a:buChar char="•"/>
            </a:pPr>
            <a:r>
              <a:rPr lang="en-US" dirty="0"/>
              <a:t>Errors in experiments</a:t>
            </a:r>
          </a:p>
          <a:p>
            <a:pPr marL="1200150" lvl="2" indent="-285750">
              <a:buFont typeface="Arial" panose="020B0604020202020204" pitchFamily="34" charset="0"/>
              <a:buChar char="•"/>
            </a:pPr>
            <a:r>
              <a:rPr lang="en-US" dirty="0"/>
              <a:t>Errors in invariance</a:t>
            </a:r>
          </a:p>
          <a:p>
            <a:pPr marL="285750" indent="-285750">
              <a:buFont typeface="Arial" panose="020B0604020202020204" pitchFamily="34" charset="0"/>
              <a:buChar char="•"/>
            </a:pPr>
            <a:r>
              <a:rPr lang="en-US" dirty="0"/>
              <a:t>Limitations of this approach</a:t>
            </a:r>
          </a:p>
          <a:p>
            <a:pPr marL="742950" lvl="1" indent="-285750">
              <a:buFont typeface="Arial" panose="020B0604020202020204" pitchFamily="34" charset="0"/>
              <a:buChar char="•"/>
            </a:pPr>
            <a:r>
              <a:rPr lang="en-US" dirty="0"/>
              <a:t>No generalization – what grade are you going to get on the next test?</a:t>
            </a:r>
          </a:p>
          <a:p>
            <a:pPr marL="742950" lvl="1" indent="-285750">
              <a:buFont typeface="Arial" panose="020B0604020202020204" pitchFamily="34" charset="0"/>
              <a:buChar char="•"/>
            </a:pPr>
            <a:r>
              <a:rPr lang="en-US" dirty="0"/>
              <a:t>No explanation – why do you have a high fever?</a:t>
            </a:r>
          </a:p>
          <a:p>
            <a:pPr marL="285750" indent="-285750">
              <a:buFont typeface="Arial" panose="020B0604020202020204" pitchFamily="34" charset="0"/>
              <a:buChar char="•"/>
            </a:pPr>
            <a:r>
              <a:rPr lang="en-US" dirty="0"/>
              <a:t>Work in progress – we want to evaluate this further and look forward  to implementing causal inference in our products.</a:t>
            </a:r>
          </a:p>
          <a:p>
            <a:pPr marL="285750" indent="-285750">
              <a:buFont typeface="Arial" panose="020B0604020202020204" pitchFamily="34" charset="0"/>
              <a:buChar char="•"/>
            </a:pPr>
            <a:r>
              <a:rPr lang="en-US" dirty="0"/>
              <a:t>Criticisms welcome.</a:t>
            </a:r>
          </a:p>
        </p:txBody>
      </p:sp>
    </p:spTree>
    <p:extLst>
      <p:ext uri="{BB962C8B-B14F-4D97-AF65-F5344CB8AC3E}">
        <p14:creationId xmlns:p14="http://schemas.microsoft.com/office/powerpoint/2010/main" val="12943567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Pointers</a:t>
            </a:r>
            <a:br>
              <a:rPr lang="en-US" dirty="0"/>
            </a:br>
            <a:endParaRPr lang="en-US" dirty="0"/>
          </a:p>
        </p:txBody>
      </p:sp>
      <p:sp>
        <p:nvSpPr>
          <p:cNvPr id="3" name="TextBox 2">
            <a:extLst>
              <a:ext uri="{FF2B5EF4-FFF2-40B4-BE49-F238E27FC236}">
                <a16:creationId xmlns:a16="http://schemas.microsoft.com/office/drawing/2014/main" id="{86F021DB-3F3B-5844-9648-5F08D690A8B8}"/>
              </a:ext>
            </a:extLst>
          </p:cNvPr>
          <p:cNvSpPr txBox="1"/>
          <p:nvPr/>
        </p:nvSpPr>
        <p:spPr>
          <a:xfrm>
            <a:off x="315313" y="851339"/>
            <a:ext cx="8618110"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a:t>github.com</a:t>
            </a:r>
            <a:r>
              <a:rPr lang="en-US" dirty="0"/>
              <a:t>/</a:t>
            </a:r>
            <a:r>
              <a:rPr lang="en-US" dirty="0" err="1"/>
              <a:t>andrescorrada</a:t>
            </a:r>
            <a:r>
              <a:rPr lang="en-US" dirty="0"/>
              <a:t>/ground-truth-problems-in-business/presentations/CDSM2020</a:t>
            </a:r>
          </a:p>
          <a:p>
            <a:pPr marL="285750" indent="-285750">
              <a:buFont typeface="Arial" panose="020B0604020202020204" pitchFamily="34" charset="0"/>
              <a:buChar char="•"/>
            </a:pPr>
            <a:r>
              <a:rPr lang="en-US" dirty="0"/>
              <a:t>Privacy Patent</a:t>
            </a:r>
          </a:p>
          <a:p>
            <a:pPr marL="742950" lvl="1" indent="-285750">
              <a:buFont typeface="Arial" panose="020B0604020202020204" pitchFamily="34" charset="0"/>
              <a:buChar char="•"/>
            </a:pPr>
            <a:r>
              <a:rPr lang="en-US" dirty="0"/>
              <a:t> </a:t>
            </a:r>
            <a:r>
              <a:rPr lang="en-US" dirty="0">
                <a:solidFill>
                  <a:schemeClr val="accent1"/>
                </a:solidFill>
                <a:hlinkClick r:id="rId2">
                  <a:extLst>
                    <a:ext uri="{A12FA001-AC4F-418D-AE19-62706E023703}">
                      <ahyp:hlinkClr xmlns:ahyp="http://schemas.microsoft.com/office/drawing/2018/hyperlinkcolor" val="tx"/>
                    </a:ext>
                  </a:extLst>
                </a:hlinkClick>
              </a:rPr>
              <a:t>Great Models with Great Privacy: Optimizing ML and AI Under GDPR</a:t>
            </a:r>
            <a:endParaRPr lang="en-US" dirty="0"/>
          </a:p>
          <a:p>
            <a:pPr marL="285750" indent="-285750">
              <a:buFont typeface="Arial" panose="020B0604020202020204" pitchFamily="34" charset="0"/>
              <a:buChar char="•"/>
            </a:pPr>
            <a:r>
              <a:rPr lang="en-US" dirty="0"/>
              <a:t>HyperLogLog to enable arbitrary unique count analytics while protecting user privacy</a:t>
            </a:r>
          </a:p>
          <a:p>
            <a:pPr marL="742950" lvl="1" indent="-285750">
              <a:buFont typeface="Arial" panose="020B0604020202020204" pitchFamily="34" charset="0"/>
              <a:buChar char="•"/>
            </a:pPr>
            <a:r>
              <a:rPr lang="en-US" dirty="0"/>
              <a:t> </a:t>
            </a:r>
            <a:r>
              <a:rPr lang="en-US" dirty="0">
                <a:solidFill>
                  <a:schemeClr val="accent1"/>
                </a:solidFill>
                <a:hlinkClick r:id="rId3">
                  <a:extLst>
                    <a:ext uri="{A12FA001-AC4F-418D-AE19-62706E023703}">
                      <ahyp:hlinkClr xmlns:ahyp="http://schemas.microsoft.com/office/drawing/2018/hyperlinkcolor" val="tx"/>
                    </a:ext>
                  </a:extLst>
                </a:hlinkClick>
              </a:rPr>
              <a:t>High-Performance Advanced Analytics with Spark-Alchemy</a:t>
            </a:r>
            <a:endParaRPr lang="en-US" dirty="0"/>
          </a:p>
          <a:p>
            <a:pPr marL="742950" lvl="1" indent="-285750">
              <a:buFont typeface="Arial" panose="020B0604020202020204" pitchFamily="34" charset="0"/>
              <a:buChar char="•"/>
            </a:pPr>
            <a:r>
              <a:rPr lang="en-US" dirty="0"/>
              <a:t>GitHub repository: </a:t>
            </a:r>
            <a:r>
              <a:rPr lang="en-US" dirty="0">
                <a:solidFill>
                  <a:schemeClr val="accent1"/>
                </a:solidFill>
                <a:hlinkClick r:id="rId4">
                  <a:extLst>
                    <a:ext uri="{A12FA001-AC4F-418D-AE19-62706E023703}">
                      <ahyp:hlinkClr xmlns:ahyp="http://schemas.microsoft.com/office/drawing/2018/hyperlinkcolor" val="tx"/>
                    </a:ext>
                  </a:extLst>
                </a:hlinkClick>
              </a:rPr>
              <a:t>Spark HyperLogLog Functions</a:t>
            </a:r>
            <a:endParaRPr lang="en-US" dirty="0">
              <a:solidFill>
                <a:schemeClr val="accent1"/>
              </a:solidFill>
            </a:endParaRPr>
          </a:p>
          <a:p>
            <a:pPr marL="285750" indent="-285750">
              <a:buFont typeface="Arial" panose="020B0604020202020204" pitchFamily="34" charset="0"/>
              <a:buChar char="•"/>
            </a:pPr>
            <a:r>
              <a:rPr lang="en-US" dirty="0"/>
              <a:t>Counting with and evaluating noisy Identity functions without ground truth</a:t>
            </a:r>
          </a:p>
          <a:p>
            <a:pPr marL="742950" lvl="1" indent="-285750">
              <a:buFont typeface="Arial" panose="020B0604020202020204" pitchFamily="34" charset="0"/>
              <a:buChar char="•"/>
            </a:pPr>
            <a:r>
              <a:rPr lang="en-US" dirty="0" err="1"/>
              <a:t>ArXiv</a:t>
            </a:r>
            <a:r>
              <a:rPr lang="en-US" dirty="0"/>
              <a:t> paper: </a:t>
            </a:r>
            <a:r>
              <a:rPr lang="en-US" dirty="0">
                <a:solidFill>
                  <a:schemeClr val="accent1"/>
                </a:solidFill>
                <a:hlinkClick r:id="rId5">
                  <a:extLst>
                    <a:ext uri="{A12FA001-AC4F-418D-AE19-62706E023703}">
                      <ahyp:hlinkClr xmlns:ahyp="http://schemas.microsoft.com/office/drawing/2018/hyperlinkcolor" val="tx"/>
                    </a:ext>
                  </a:extLst>
                </a:hlinkClick>
              </a:rPr>
              <a:t>Algebraic Ground Truth Inference: Non-parametric Estimation of Sample Errors by AI Algorithms</a:t>
            </a:r>
            <a:endParaRPr lang="en-US" dirty="0">
              <a:solidFill>
                <a:schemeClr val="accent1"/>
              </a:solidFill>
            </a:endParaRPr>
          </a:p>
          <a:p>
            <a:pPr marL="285750" indent="-285750">
              <a:buFont typeface="Arial" panose="020B0604020202020204" pitchFamily="34" charset="0"/>
              <a:buChar char="•"/>
            </a:pPr>
            <a:r>
              <a:rPr lang="en-US" dirty="0"/>
              <a:t>Testing independence of model errors without ground truth: </a:t>
            </a:r>
          </a:p>
          <a:p>
            <a:pPr marL="742950" lvl="1" indent="-285750">
              <a:buFont typeface="Arial" panose="020B0604020202020204" pitchFamily="34" charset="0"/>
              <a:buChar char="•"/>
            </a:pPr>
            <a:r>
              <a:rPr lang="en-US" dirty="0">
                <a:hlinkClick r:id="rId6">
                  <a:extLst>
                    <a:ext uri="{A12FA001-AC4F-418D-AE19-62706E023703}">
                      <ahyp:hlinkClr xmlns:ahyp="http://schemas.microsoft.com/office/drawing/2018/hyperlinkcolor" val="tx"/>
                    </a:ext>
                  </a:extLst>
                </a:hlinkClick>
              </a:rPr>
              <a:t>ArXiv paper: </a:t>
            </a:r>
            <a:r>
              <a:rPr lang="en-US" dirty="0">
                <a:solidFill>
                  <a:schemeClr val="accent1"/>
                </a:solidFill>
                <a:hlinkClick r:id="rId6">
                  <a:extLst>
                    <a:ext uri="{A12FA001-AC4F-418D-AE19-62706E023703}">
                      <ahyp:hlinkClr xmlns:ahyp="http://schemas.microsoft.com/office/drawing/2018/hyperlinkcolor" val="tx"/>
                    </a:ext>
                  </a:extLst>
                </a:hlinkClick>
              </a:rPr>
              <a:t>Independence Tests Without Ground Truth for Noisy Learners</a:t>
            </a:r>
            <a:endParaRPr lang="en-US" dirty="0">
              <a:solidFill>
                <a:schemeClr val="accent1"/>
              </a:solidFill>
            </a:endParaRPr>
          </a:p>
        </p:txBody>
      </p:sp>
    </p:spTree>
    <p:extLst>
      <p:ext uri="{BB962C8B-B14F-4D97-AF65-F5344CB8AC3E}">
        <p14:creationId xmlns:p14="http://schemas.microsoft.com/office/powerpoint/2010/main" val="6298826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2CF4-FE66-EC47-91B8-E4B9FF6B6264}"/>
              </a:ext>
            </a:extLst>
          </p:cNvPr>
          <p:cNvSpPr>
            <a:spLocks noGrp="1"/>
          </p:cNvSpPr>
          <p:nvPr>
            <p:ph type="title"/>
          </p:nvPr>
        </p:nvSpPr>
        <p:spPr>
          <a:xfrm>
            <a:off x="3953940" y="361950"/>
            <a:ext cx="4938600" cy="4419599"/>
          </a:xfrm>
        </p:spPr>
        <p:txBody>
          <a:bodyPr/>
          <a:lstStyle/>
          <a:p>
            <a:r>
              <a:rPr lang="en-US" sz="1500" b="0" cap="none" dirty="0">
                <a:latin typeface="Century Gothic" panose="020B0502020202020204" pitchFamily="34" charset="0"/>
              </a:rPr>
              <a:t>IPM.ai (www.ipm.ai) is an Insights as a Service (IaaS) company that empowers the world’s leading life sciences brands to better understand and improve the lives of patients through the research, development and commercialization of new therapies and modalities of care for specialty and rare disease. </a:t>
            </a:r>
            <a:br>
              <a:rPr lang="en-US" sz="1500" b="0" cap="none" dirty="0">
                <a:latin typeface="Century Gothic" panose="020B0502020202020204" pitchFamily="34" charset="0"/>
              </a:rPr>
            </a:br>
            <a:br>
              <a:rPr lang="en-US" sz="1500" b="0" cap="none" dirty="0">
                <a:latin typeface="Century Gothic" panose="020B0502020202020204" pitchFamily="34" charset="0"/>
              </a:rPr>
            </a:br>
            <a:r>
              <a:rPr lang="en-US" sz="1500" b="0" cap="none" dirty="0">
                <a:latin typeface="Century Gothic" panose="020B0502020202020204" pitchFamily="34" charset="0"/>
              </a:rPr>
              <a:t>IPM’s HIPAA-certified system of insight streamlines patient discovery, treatment journey mapping, referral network intelligence, key opinion leader identification, market segmentation and adherence modeling by utilizing granular-level longitudinal analytics, artificial intelligence and machine learning in conjunction with a real world evidence and outcomes research pool of over 300 million de-identified patients.</a:t>
            </a:r>
            <a:endParaRPr lang="en-US" sz="1500" cap="none" dirty="0">
              <a:latin typeface="Century Gothic" panose="020B0502020202020204" pitchFamily="34" charset="0"/>
            </a:endParaRPr>
          </a:p>
        </p:txBody>
      </p:sp>
      <p:sp>
        <p:nvSpPr>
          <p:cNvPr id="3" name="Text Placeholder 18">
            <a:extLst>
              <a:ext uri="{FF2B5EF4-FFF2-40B4-BE49-F238E27FC236}">
                <a16:creationId xmlns:a16="http://schemas.microsoft.com/office/drawing/2014/main" id="{F47245AB-964C-D74C-A05A-221F29035F0E}"/>
              </a:ext>
            </a:extLst>
          </p:cNvPr>
          <p:cNvSpPr txBox="1">
            <a:spLocks/>
          </p:cNvSpPr>
          <p:nvPr/>
        </p:nvSpPr>
        <p:spPr>
          <a:xfrm>
            <a:off x="520596" y="2680348"/>
            <a:ext cx="3319044" cy="10386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i="1" dirty="0">
                <a:solidFill>
                  <a:schemeClr val="bg1"/>
                </a:solidFill>
                <a:latin typeface="Century Gothic" panose="020B0502020202020204" pitchFamily="34" charset="0"/>
                <a:cs typeface="Arial"/>
              </a:rPr>
              <a:t>Andrés Corrada-Emmanuel, Director of Optimization</a:t>
            </a:r>
          </a:p>
          <a:p>
            <a:pPr marL="0" indent="0">
              <a:buNone/>
            </a:pPr>
            <a:r>
              <a:rPr lang="en-US" sz="1600" i="1" dirty="0" err="1">
                <a:solidFill>
                  <a:schemeClr val="bg1"/>
                </a:solidFill>
                <a:latin typeface="Century Gothic" panose="020B0502020202020204" pitchFamily="34" charset="0"/>
                <a:cs typeface="Arial"/>
              </a:rPr>
              <a:t>andres@swoop.com</a:t>
            </a:r>
            <a:endParaRPr lang="en-US" sz="1600" dirty="0">
              <a:solidFill>
                <a:schemeClr val="bg1"/>
              </a:solidFill>
              <a:latin typeface="Century Gothic" panose="020B0502020202020204" pitchFamily="34" charset="0"/>
              <a:cs typeface="Arial"/>
            </a:endParaRPr>
          </a:p>
        </p:txBody>
      </p:sp>
      <p:sp>
        <p:nvSpPr>
          <p:cNvPr id="4" name="TextBox 3">
            <a:extLst>
              <a:ext uri="{FF2B5EF4-FFF2-40B4-BE49-F238E27FC236}">
                <a16:creationId xmlns:a16="http://schemas.microsoft.com/office/drawing/2014/main" id="{0ED36637-496D-7944-AA4A-70EA4173EED2}"/>
              </a:ext>
            </a:extLst>
          </p:cNvPr>
          <p:cNvSpPr txBox="1"/>
          <p:nvPr/>
        </p:nvSpPr>
        <p:spPr>
          <a:xfrm>
            <a:off x="520596" y="1947667"/>
            <a:ext cx="3319044" cy="584775"/>
          </a:xfrm>
          <a:prstGeom prst="rect">
            <a:avLst/>
          </a:prstGeom>
          <a:noFill/>
        </p:spPr>
        <p:txBody>
          <a:bodyPr wrap="square" rtlCol="0">
            <a:spAutoFit/>
          </a:bodyPr>
          <a:lstStyle/>
          <a:p>
            <a:r>
              <a:rPr lang="en-US" sz="3200" b="1" dirty="0">
                <a:solidFill>
                  <a:schemeClr val="bg1"/>
                </a:solidFill>
                <a:latin typeface="Century Gothic" panose="020B0502020202020204" pitchFamily="34" charset="0"/>
              </a:rPr>
              <a:t>THANK  YOU</a:t>
            </a:r>
          </a:p>
        </p:txBody>
      </p:sp>
    </p:spTree>
    <p:extLst>
      <p:ext uri="{BB962C8B-B14F-4D97-AF65-F5344CB8AC3E}">
        <p14:creationId xmlns:p14="http://schemas.microsoft.com/office/powerpoint/2010/main" val="148930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Extending RCTs across domains, Vitamin A</a:t>
            </a:r>
            <a:br>
              <a:rPr lang="en-US" dirty="0"/>
            </a:br>
            <a:endParaRPr lang="en-US" dirty="0"/>
          </a:p>
        </p:txBody>
      </p:sp>
      <p:pic>
        <p:nvPicPr>
          <p:cNvPr id="5" name="Picture 4" descr="Text&#10;&#10;Description automatically generated">
            <a:extLst>
              <a:ext uri="{FF2B5EF4-FFF2-40B4-BE49-F238E27FC236}">
                <a16:creationId xmlns:a16="http://schemas.microsoft.com/office/drawing/2014/main" id="{A6093C78-351F-6C4A-ABE3-47E7BA926A77}"/>
              </a:ext>
            </a:extLst>
          </p:cNvPr>
          <p:cNvPicPr>
            <a:picLocks noChangeAspect="1"/>
          </p:cNvPicPr>
          <p:nvPr/>
        </p:nvPicPr>
        <p:blipFill>
          <a:blip r:embed="rId2"/>
          <a:stretch>
            <a:fillRect/>
          </a:stretch>
        </p:blipFill>
        <p:spPr>
          <a:xfrm>
            <a:off x="1019493" y="911105"/>
            <a:ext cx="3411372" cy="3930870"/>
          </a:xfrm>
          <a:prstGeom prst="rect">
            <a:avLst/>
          </a:prstGeom>
        </p:spPr>
      </p:pic>
      <p:sp>
        <p:nvSpPr>
          <p:cNvPr id="18" name="TextBox 17">
            <a:extLst>
              <a:ext uri="{FF2B5EF4-FFF2-40B4-BE49-F238E27FC236}">
                <a16:creationId xmlns:a16="http://schemas.microsoft.com/office/drawing/2014/main" id="{44E1B93D-D61C-A344-A48B-778770CBF5B0}"/>
              </a:ext>
            </a:extLst>
          </p:cNvPr>
          <p:cNvSpPr txBox="1"/>
          <p:nvPr/>
        </p:nvSpPr>
        <p:spPr>
          <a:xfrm>
            <a:off x="4813745" y="1977413"/>
            <a:ext cx="4088524" cy="923330"/>
          </a:xfrm>
          <a:prstGeom prst="rect">
            <a:avLst/>
          </a:prstGeom>
          <a:noFill/>
        </p:spPr>
        <p:txBody>
          <a:bodyPr wrap="square" rtlCol="0">
            <a:spAutoFit/>
          </a:bodyPr>
          <a:lstStyle/>
          <a:p>
            <a:r>
              <a:rPr lang="en-US" dirty="0"/>
              <a:t>How do we test instruments and theory</a:t>
            </a:r>
          </a:p>
          <a:p>
            <a:pPr marL="285750" indent="-285750">
              <a:buFont typeface="Arial" panose="020B0604020202020204" pitchFamily="34" charset="0"/>
              <a:buChar char="•"/>
            </a:pPr>
            <a:r>
              <a:rPr lang="en-US" dirty="0"/>
              <a:t>Without ground truth?</a:t>
            </a:r>
          </a:p>
          <a:p>
            <a:pPr marL="285750" indent="-285750">
              <a:buFont typeface="Arial" panose="020B0604020202020204" pitchFamily="34" charset="0"/>
              <a:buChar char="•"/>
            </a:pPr>
            <a:r>
              <a:rPr lang="en-US" dirty="0"/>
              <a:t>Without more theory?</a:t>
            </a:r>
          </a:p>
        </p:txBody>
      </p:sp>
    </p:spTree>
    <p:extLst>
      <p:ext uri="{BB962C8B-B14F-4D97-AF65-F5344CB8AC3E}">
        <p14:creationId xmlns:p14="http://schemas.microsoft.com/office/powerpoint/2010/main" val="10546408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fade">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fade">
                                      <p:cBhvr>
                                        <p:cTn id="22"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Who are we?</a:t>
            </a:r>
          </a:p>
        </p:txBody>
      </p:sp>
      <p:pic>
        <p:nvPicPr>
          <p:cNvPr id="5" name="Picture 4" descr="Graphical user interface, text, application&#10;&#10;Description automatically generated">
            <a:extLst>
              <a:ext uri="{FF2B5EF4-FFF2-40B4-BE49-F238E27FC236}">
                <a16:creationId xmlns:a16="http://schemas.microsoft.com/office/drawing/2014/main" id="{CBD001E4-E4E4-6347-B73E-E808C7527E43}"/>
              </a:ext>
            </a:extLst>
          </p:cNvPr>
          <p:cNvPicPr>
            <a:picLocks noChangeAspect="1"/>
          </p:cNvPicPr>
          <p:nvPr/>
        </p:nvPicPr>
        <p:blipFill>
          <a:blip r:embed="rId3"/>
          <a:stretch>
            <a:fillRect/>
          </a:stretch>
        </p:blipFill>
        <p:spPr>
          <a:xfrm>
            <a:off x="1168727" y="777144"/>
            <a:ext cx="5943600" cy="3911558"/>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D0A20F70-E7E1-CC4F-ACDF-5DAF4BE021F3}"/>
              </a:ext>
            </a:extLst>
          </p:cNvPr>
          <p:cNvPicPr>
            <a:picLocks noChangeAspect="1"/>
          </p:cNvPicPr>
          <p:nvPr/>
        </p:nvPicPr>
        <p:blipFill>
          <a:blip r:embed="rId4"/>
          <a:stretch>
            <a:fillRect/>
          </a:stretch>
        </p:blipFill>
        <p:spPr>
          <a:xfrm>
            <a:off x="1411230" y="775318"/>
            <a:ext cx="5943600" cy="4260967"/>
          </a:xfrm>
          <a:prstGeom prst="rect">
            <a:avLst/>
          </a:prstGeom>
        </p:spPr>
      </p:pic>
      <p:sp>
        <p:nvSpPr>
          <p:cNvPr id="8" name="TextBox 7">
            <a:extLst>
              <a:ext uri="{FF2B5EF4-FFF2-40B4-BE49-F238E27FC236}">
                <a16:creationId xmlns:a16="http://schemas.microsoft.com/office/drawing/2014/main" id="{3E92DCAB-C94D-6F40-BF7F-64434E239C26}"/>
              </a:ext>
            </a:extLst>
          </p:cNvPr>
          <p:cNvSpPr txBox="1"/>
          <p:nvPr/>
        </p:nvSpPr>
        <p:spPr>
          <a:xfrm>
            <a:off x="1713186" y="1971586"/>
            <a:ext cx="5717628" cy="1200329"/>
          </a:xfrm>
          <a:prstGeom prst="rect">
            <a:avLst/>
          </a:prstGeom>
          <a:noFill/>
        </p:spPr>
        <p:txBody>
          <a:bodyPr wrap="square" rtlCol="0">
            <a:spAutoFit/>
          </a:bodyPr>
          <a:lstStyle/>
          <a:p>
            <a:r>
              <a:rPr lang="en-US" dirty="0"/>
              <a:t>Measurement without ground truth</a:t>
            </a:r>
          </a:p>
          <a:p>
            <a:pPr marL="285750" indent="-285750">
              <a:buFont typeface="Arial" panose="020B0604020202020204" pitchFamily="34" charset="0"/>
              <a:buChar char="•"/>
            </a:pPr>
            <a:r>
              <a:rPr lang="en-US" dirty="0"/>
              <a:t>Privacy</a:t>
            </a:r>
          </a:p>
          <a:p>
            <a:pPr marL="285750" indent="-285750">
              <a:buFont typeface="Arial" panose="020B0604020202020204" pitchFamily="34" charset="0"/>
              <a:buChar char="•"/>
            </a:pPr>
            <a:r>
              <a:rPr lang="en-US" dirty="0"/>
              <a:t>Unavailable</a:t>
            </a:r>
          </a:p>
          <a:p>
            <a:pPr marL="285750" indent="-285750">
              <a:buFont typeface="Arial" panose="020B0604020202020204" pitchFamily="34" charset="0"/>
              <a:buChar char="•"/>
            </a:pPr>
            <a:r>
              <a:rPr lang="en-US" dirty="0"/>
              <a:t>Unknown</a:t>
            </a:r>
          </a:p>
        </p:txBody>
      </p:sp>
      <p:sp>
        <p:nvSpPr>
          <p:cNvPr id="11" name="TextBox 10">
            <a:extLst>
              <a:ext uri="{FF2B5EF4-FFF2-40B4-BE49-F238E27FC236}">
                <a16:creationId xmlns:a16="http://schemas.microsoft.com/office/drawing/2014/main" id="{0308DB09-AFEB-0E4A-B1BF-04486569E5F9}"/>
              </a:ext>
            </a:extLst>
          </p:cNvPr>
          <p:cNvSpPr txBox="1"/>
          <p:nvPr/>
        </p:nvSpPr>
        <p:spPr>
          <a:xfrm>
            <a:off x="1608083" y="1694587"/>
            <a:ext cx="5927834" cy="1754326"/>
          </a:xfrm>
          <a:prstGeom prst="rect">
            <a:avLst/>
          </a:prstGeom>
          <a:noFill/>
        </p:spPr>
        <p:txBody>
          <a:bodyPr wrap="square" rtlCol="0">
            <a:spAutoFit/>
          </a:bodyPr>
          <a:lstStyle/>
          <a:p>
            <a:r>
              <a:rPr lang="en-US" dirty="0"/>
              <a:t>As we know, there are known knowns; there are things we know we know. </a:t>
            </a:r>
            <a:r>
              <a:rPr lang="en-US" dirty="0">
                <a:solidFill>
                  <a:srgbClr val="C00000"/>
                </a:solidFill>
              </a:rPr>
              <a:t>We also know there are known unknowns; that is to say we know there are some things we do not know. But there are also unknown unknowns—the ones we don’t know we don’t know.</a:t>
            </a:r>
            <a:r>
              <a:rPr lang="en-US" dirty="0"/>
              <a:t> </a:t>
            </a:r>
          </a:p>
          <a:p>
            <a:r>
              <a:rPr lang="en-US" dirty="0"/>
              <a:t>			Donald Rumsfeld, US Secretary of Defense</a:t>
            </a:r>
          </a:p>
        </p:txBody>
      </p:sp>
      <p:sp>
        <p:nvSpPr>
          <p:cNvPr id="12" name="TextBox 11">
            <a:extLst>
              <a:ext uri="{FF2B5EF4-FFF2-40B4-BE49-F238E27FC236}">
                <a16:creationId xmlns:a16="http://schemas.microsoft.com/office/drawing/2014/main" id="{CFE62DB5-D3B7-9F49-8BA7-717ECD0B3F34}"/>
              </a:ext>
            </a:extLst>
          </p:cNvPr>
          <p:cNvSpPr txBox="1"/>
          <p:nvPr/>
        </p:nvSpPr>
        <p:spPr>
          <a:xfrm>
            <a:off x="3310755" y="1786755"/>
            <a:ext cx="235431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Aditya </a:t>
            </a:r>
            <a:r>
              <a:rPr lang="en-US" dirty="0" err="1"/>
              <a:t>Chaganti</a:t>
            </a:r>
            <a:endParaRPr lang="en-US" dirty="0"/>
          </a:p>
          <a:p>
            <a:pPr marL="285750" indent="-285750">
              <a:buFont typeface="Arial" panose="020B0604020202020204" pitchFamily="34" charset="0"/>
              <a:buChar char="•"/>
            </a:pPr>
            <a:r>
              <a:rPr lang="en-US" dirty="0"/>
              <a:t>Ed </a:t>
            </a:r>
            <a:r>
              <a:rPr lang="en-US" dirty="0" err="1"/>
              <a:t>Pantridge</a:t>
            </a:r>
            <a:endParaRPr lang="en-US" dirty="0"/>
          </a:p>
          <a:p>
            <a:pPr marL="285750" indent="-285750">
              <a:buFont typeface="Arial" panose="020B0604020202020204" pitchFamily="34" charset="0"/>
              <a:buChar char="•"/>
            </a:pPr>
            <a:r>
              <a:rPr lang="en-US" dirty="0"/>
              <a:t>Eddie </a:t>
            </a:r>
            <a:r>
              <a:rPr lang="en-US" dirty="0" err="1"/>
              <a:t>Zahrebelski</a:t>
            </a:r>
            <a:endParaRPr lang="en-US" dirty="0"/>
          </a:p>
          <a:p>
            <a:pPr marL="285750" indent="-285750">
              <a:buFont typeface="Arial" panose="020B0604020202020204" pitchFamily="34" charset="0"/>
              <a:buChar char="•"/>
            </a:pPr>
            <a:r>
              <a:rPr lang="en-US" dirty="0"/>
              <a:t>Simeon </a:t>
            </a:r>
            <a:r>
              <a:rPr lang="en-US" dirty="0" err="1"/>
              <a:t>Simeonov</a:t>
            </a:r>
            <a:endParaRPr lang="en-US" dirty="0"/>
          </a:p>
        </p:txBody>
      </p:sp>
    </p:spTree>
    <p:extLst>
      <p:ext uri="{BB962C8B-B14F-4D97-AF65-F5344CB8AC3E}">
        <p14:creationId xmlns:p14="http://schemas.microsoft.com/office/powerpoint/2010/main" val="15393007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xit" presetSubtype="0" fill="hold"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fade">
                                      <p:cBhvr>
                                        <p:cTn id="29" dur="500"/>
                                        <p:tgtEl>
                                          <p:spTgt spid="8">
                                            <p:txEl>
                                              <p:pRg st="1" end="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500"/>
                                        <p:tgtEl>
                                          <p:spTgt spid="8">
                                            <p:txEl>
                                              <p:pRg st="2" end="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500"/>
                                        <p:tgtEl>
                                          <p:spTgt spid="8">
                                            <p:txEl>
                                              <p:pRg st="3" end="3"/>
                                            </p:txEl>
                                          </p:spTgt>
                                        </p:tgtEl>
                                      </p:cBhvr>
                                    </p:animEffect>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 presetClass="exit" presetSubtype="0" fill="hold" grpId="1" nodeType="withEffect">
                                  <p:stCondLst>
                                    <p:cond delay="0"/>
                                  </p:stCondLst>
                                  <p:childTnLst>
                                    <p:set>
                                      <p:cBhvr>
                                        <p:cTn id="44" dur="1" fill="hold">
                                          <p:stCondLst>
                                            <p:cond delay="0"/>
                                          </p:stCondLst>
                                        </p:cTn>
                                        <p:tgtEl>
                                          <p:spTgt spid="8">
                                            <p:txEl>
                                              <p:pRg st="0" end="0"/>
                                            </p:txEl>
                                          </p:spTgt>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8">
                                            <p:txEl>
                                              <p:pRg st="2" end="2"/>
                                            </p:txEl>
                                          </p:spTgt>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8">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8" grpId="1" build="allAtOnce"/>
      <p:bldP spid="11" grpId="0"/>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The pervasive role of evaluation</a:t>
            </a:r>
          </a:p>
        </p:txBody>
      </p:sp>
      <p:sp>
        <p:nvSpPr>
          <p:cNvPr id="3" name="TextBox 2">
            <a:extLst>
              <a:ext uri="{FF2B5EF4-FFF2-40B4-BE49-F238E27FC236}">
                <a16:creationId xmlns:a16="http://schemas.microsoft.com/office/drawing/2014/main" id="{B342390D-1ED1-D74C-AC08-260A240151E2}"/>
              </a:ext>
            </a:extLst>
          </p:cNvPr>
          <p:cNvSpPr txBox="1"/>
          <p:nvPr/>
        </p:nvSpPr>
        <p:spPr>
          <a:xfrm>
            <a:off x="987977" y="1450429"/>
            <a:ext cx="7441315" cy="2031325"/>
          </a:xfrm>
          <a:prstGeom prst="rect">
            <a:avLst/>
          </a:prstGeom>
          <a:noFill/>
        </p:spPr>
        <p:txBody>
          <a:bodyPr wrap="square" rtlCol="0">
            <a:spAutoFit/>
          </a:bodyPr>
          <a:lstStyle/>
          <a:p>
            <a:r>
              <a:rPr lang="en-US" dirty="0"/>
              <a:t>How do we evaluate without ground truth?</a:t>
            </a:r>
          </a:p>
          <a:p>
            <a:pPr marL="285750" indent="-285750">
              <a:buFont typeface="Arial" panose="020B0604020202020204" pitchFamily="34" charset="0"/>
              <a:buChar char="•"/>
            </a:pPr>
            <a:r>
              <a:rPr lang="en-US" dirty="0"/>
              <a:t>Grade student’s final exam, </a:t>
            </a:r>
          </a:p>
          <a:p>
            <a:pPr marL="742950" lvl="1" indent="-285750">
              <a:buFont typeface="Arial" panose="020B0604020202020204" pitchFamily="34" charset="0"/>
              <a:buChar char="•"/>
            </a:pPr>
            <a:r>
              <a:rPr lang="en-US" dirty="0"/>
              <a:t>without the answer key?</a:t>
            </a:r>
          </a:p>
          <a:p>
            <a:pPr marL="285750" indent="-285750">
              <a:buFont typeface="Arial" panose="020B0604020202020204" pitchFamily="34" charset="0"/>
              <a:buChar char="•"/>
            </a:pPr>
            <a:r>
              <a:rPr lang="en-US" dirty="0"/>
              <a:t>Allow others to compute any web site traffic overlap  metric, without IDs? Use HyperLogLog</a:t>
            </a:r>
          </a:p>
          <a:p>
            <a:pPr marL="285750" indent="-285750">
              <a:buFont typeface="Arial" panose="020B0604020202020204" pitchFamily="34" charset="0"/>
              <a:buChar char="•"/>
            </a:pPr>
            <a:r>
              <a:rPr lang="en-US" dirty="0"/>
              <a:t>Measure the errors of ID vendors, on any data we want, without true IDs? Use algebraic GTI</a:t>
            </a:r>
          </a:p>
        </p:txBody>
      </p:sp>
    </p:spTree>
    <p:extLst>
      <p:ext uri="{BB962C8B-B14F-4D97-AF65-F5344CB8AC3E}">
        <p14:creationId xmlns:p14="http://schemas.microsoft.com/office/powerpoint/2010/main" val="22797187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Extending RCTs across domains, Vitamin A</a:t>
            </a:r>
            <a:br>
              <a:rPr lang="en-US" dirty="0"/>
            </a:br>
            <a:endParaRPr lang="en-US" dirty="0"/>
          </a:p>
        </p:txBody>
      </p:sp>
      <p:grpSp>
        <p:nvGrpSpPr>
          <p:cNvPr id="14" name="Group 13">
            <a:extLst>
              <a:ext uri="{FF2B5EF4-FFF2-40B4-BE49-F238E27FC236}">
                <a16:creationId xmlns:a16="http://schemas.microsoft.com/office/drawing/2014/main" id="{2D0D092F-C365-F54E-BFB3-F50FF565B9FE}"/>
              </a:ext>
            </a:extLst>
          </p:cNvPr>
          <p:cNvGrpSpPr/>
          <p:nvPr/>
        </p:nvGrpSpPr>
        <p:grpSpPr>
          <a:xfrm>
            <a:off x="830326" y="1124606"/>
            <a:ext cx="7526498" cy="1447144"/>
            <a:chOff x="1261249" y="1124606"/>
            <a:chExt cx="7526498" cy="1447144"/>
          </a:xfrm>
        </p:grpSpPr>
        <p:grpSp>
          <p:nvGrpSpPr>
            <p:cNvPr id="10" name="Group 9">
              <a:extLst>
                <a:ext uri="{FF2B5EF4-FFF2-40B4-BE49-F238E27FC236}">
                  <a16:creationId xmlns:a16="http://schemas.microsoft.com/office/drawing/2014/main" id="{BDF1F68F-C2EA-9440-8AAB-FE0378C3E1BF}"/>
                </a:ext>
              </a:extLst>
            </p:cNvPr>
            <p:cNvGrpSpPr/>
            <p:nvPr/>
          </p:nvGrpSpPr>
          <p:grpSpPr>
            <a:xfrm>
              <a:off x="1261249" y="1124606"/>
              <a:ext cx="1524000" cy="1447144"/>
              <a:chOff x="4424855" y="1124606"/>
              <a:chExt cx="1524000" cy="1447144"/>
            </a:xfrm>
          </p:grpSpPr>
          <p:sp>
            <p:nvSpPr>
              <p:cNvPr id="6" name="Donut 5">
                <a:extLst>
                  <a:ext uri="{FF2B5EF4-FFF2-40B4-BE49-F238E27FC236}">
                    <a16:creationId xmlns:a16="http://schemas.microsoft.com/office/drawing/2014/main" id="{3CEAE4F7-3DA7-AE47-971B-536AEF1F330D}"/>
                  </a:ext>
                </a:extLst>
              </p:cNvPr>
              <p:cNvSpPr/>
              <p:nvPr/>
            </p:nvSpPr>
            <p:spPr>
              <a:xfrm>
                <a:off x="4424855" y="1124606"/>
                <a:ext cx="1524000" cy="1447144"/>
              </a:xfrm>
              <a:prstGeom prst="donut">
                <a:avLst>
                  <a:gd name="adj" fmla="val 5134"/>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C4D61398-596C-274E-940C-E897DDFED972}"/>
                  </a:ext>
                </a:extLst>
              </p:cNvPr>
              <p:cNvSpPr txBox="1"/>
              <p:nvPr/>
            </p:nvSpPr>
            <p:spPr>
              <a:xfrm>
                <a:off x="4834761" y="1608081"/>
                <a:ext cx="670376" cy="369332"/>
              </a:xfrm>
              <a:prstGeom prst="rect">
                <a:avLst/>
              </a:prstGeom>
              <a:noFill/>
            </p:spPr>
            <p:txBody>
              <a:bodyPr wrap="none" rtlCol="0">
                <a:spAutoFit/>
              </a:bodyPr>
              <a:lstStyle/>
              <a:p>
                <a:r>
                  <a:rPr lang="en-US" dirty="0"/>
                  <a:t>Aceh</a:t>
                </a:r>
              </a:p>
            </p:txBody>
          </p:sp>
        </p:grpSp>
        <p:pic>
          <p:nvPicPr>
            <p:cNvPr id="9" name="Picture 8">
              <a:extLst>
                <a:ext uri="{FF2B5EF4-FFF2-40B4-BE49-F238E27FC236}">
                  <a16:creationId xmlns:a16="http://schemas.microsoft.com/office/drawing/2014/main" id="{C8E19D97-EE27-EA4E-B250-0F8382A88536}"/>
                </a:ext>
              </a:extLst>
            </p:cNvPr>
            <p:cNvPicPr>
              <a:picLocks noChangeAspect="1"/>
            </p:cNvPicPr>
            <p:nvPr/>
          </p:nvPicPr>
          <p:blipFill>
            <a:blip r:embed="rId2"/>
            <a:stretch>
              <a:fillRect/>
            </a:stretch>
          </p:blipFill>
          <p:spPr>
            <a:xfrm>
              <a:off x="3593447" y="1319702"/>
              <a:ext cx="5194300" cy="990600"/>
            </a:xfrm>
            <a:prstGeom prst="rect">
              <a:avLst/>
            </a:prstGeom>
          </p:spPr>
        </p:pic>
      </p:grpSp>
      <p:grpSp>
        <p:nvGrpSpPr>
          <p:cNvPr id="17" name="Group 16">
            <a:extLst>
              <a:ext uri="{FF2B5EF4-FFF2-40B4-BE49-F238E27FC236}">
                <a16:creationId xmlns:a16="http://schemas.microsoft.com/office/drawing/2014/main" id="{F11682D7-E69A-AE45-BC31-8E79F1382F0F}"/>
              </a:ext>
            </a:extLst>
          </p:cNvPr>
          <p:cNvGrpSpPr/>
          <p:nvPr/>
        </p:nvGrpSpPr>
        <p:grpSpPr>
          <a:xfrm>
            <a:off x="804056" y="3337029"/>
            <a:ext cx="5500591" cy="1447144"/>
            <a:chOff x="804056" y="3337029"/>
            <a:chExt cx="5500591" cy="1447144"/>
          </a:xfrm>
        </p:grpSpPr>
        <p:grpSp>
          <p:nvGrpSpPr>
            <p:cNvPr id="11" name="Group 10">
              <a:extLst>
                <a:ext uri="{FF2B5EF4-FFF2-40B4-BE49-F238E27FC236}">
                  <a16:creationId xmlns:a16="http://schemas.microsoft.com/office/drawing/2014/main" id="{B4F7DA1B-D48F-AC40-A770-5E0FB4D97D77}"/>
                </a:ext>
              </a:extLst>
            </p:cNvPr>
            <p:cNvGrpSpPr/>
            <p:nvPr/>
          </p:nvGrpSpPr>
          <p:grpSpPr>
            <a:xfrm>
              <a:off x="804056" y="3337029"/>
              <a:ext cx="1524000" cy="1447144"/>
              <a:chOff x="4424855" y="1124606"/>
              <a:chExt cx="1524000" cy="1447144"/>
            </a:xfrm>
          </p:grpSpPr>
          <p:sp>
            <p:nvSpPr>
              <p:cNvPr id="12" name="Donut 11">
                <a:extLst>
                  <a:ext uri="{FF2B5EF4-FFF2-40B4-BE49-F238E27FC236}">
                    <a16:creationId xmlns:a16="http://schemas.microsoft.com/office/drawing/2014/main" id="{24248205-D028-8B43-8460-04967915957E}"/>
                  </a:ext>
                </a:extLst>
              </p:cNvPr>
              <p:cNvSpPr/>
              <p:nvPr/>
            </p:nvSpPr>
            <p:spPr>
              <a:xfrm>
                <a:off x="4424855" y="1124606"/>
                <a:ext cx="1524000" cy="1447144"/>
              </a:xfrm>
              <a:prstGeom prst="donut">
                <a:avLst>
                  <a:gd name="adj" fmla="val 5134"/>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A901F8F6-B78F-2D4F-BC5D-72B814BCB74F}"/>
                  </a:ext>
                </a:extLst>
              </p:cNvPr>
              <p:cNvSpPr txBox="1"/>
              <p:nvPr/>
            </p:nvSpPr>
            <p:spPr>
              <a:xfrm>
                <a:off x="4834761" y="1608081"/>
                <a:ext cx="798552" cy="369332"/>
              </a:xfrm>
              <a:prstGeom prst="rect">
                <a:avLst/>
              </a:prstGeom>
              <a:noFill/>
            </p:spPr>
            <p:txBody>
              <a:bodyPr wrap="none" rtlCol="0">
                <a:spAutoFit/>
              </a:bodyPr>
              <a:lstStyle/>
              <a:p>
                <a:r>
                  <a:rPr lang="en-US" dirty="0" err="1"/>
                  <a:t>WJava</a:t>
                </a:r>
                <a:endParaRPr lang="en-US" dirty="0"/>
              </a:p>
            </p:txBody>
          </p:sp>
        </p:grpSp>
        <p:pic>
          <p:nvPicPr>
            <p:cNvPr id="16" name="Picture 15">
              <a:extLst>
                <a:ext uri="{FF2B5EF4-FFF2-40B4-BE49-F238E27FC236}">
                  <a16:creationId xmlns:a16="http://schemas.microsoft.com/office/drawing/2014/main" id="{02EA881E-8E63-DA41-A005-A2E917A6FE2E}"/>
                </a:ext>
              </a:extLst>
            </p:cNvPr>
            <p:cNvPicPr>
              <a:picLocks noChangeAspect="1"/>
            </p:cNvPicPr>
            <p:nvPr/>
          </p:nvPicPr>
          <p:blipFill>
            <a:blip r:embed="rId3"/>
            <a:stretch>
              <a:fillRect/>
            </a:stretch>
          </p:blipFill>
          <p:spPr>
            <a:xfrm>
              <a:off x="4899570" y="3821818"/>
              <a:ext cx="1405077" cy="376360"/>
            </a:xfrm>
            <a:prstGeom prst="rect">
              <a:avLst/>
            </a:prstGeom>
          </p:spPr>
        </p:pic>
      </p:grpSp>
      <p:grpSp>
        <p:nvGrpSpPr>
          <p:cNvPr id="19" name="Group 18" hidden="1">
            <a:extLst>
              <a:ext uri="{FF2B5EF4-FFF2-40B4-BE49-F238E27FC236}">
                <a16:creationId xmlns:a16="http://schemas.microsoft.com/office/drawing/2014/main" id="{9EA15A04-A887-B946-AE52-03A9A34512D8}"/>
              </a:ext>
            </a:extLst>
          </p:cNvPr>
          <p:cNvGrpSpPr/>
          <p:nvPr/>
        </p:nvGrpSpPr>
        <p:grpSpPr>
          <a:xfrm>
            <a:off x="0" y="911105"/>
            <a:ext cx="9144000" cy="3930870"/>
            <a:chOff x="0" y="911105"/>
            <a:chExt cx="9144000" cy="3930870"/>
          </a:xfrm>
        </p:grpSpPr>
        <p:pic>
          <p:nvPicPr>
            <p:cNvPr id="5" name="Picture 4" descr="Text&#10;&#10;Description automatically generated">
              <a:extLst>
                <a:ext uri="{FF2B5EF4-FFF2-40B4-BE49-F238E27FC236}">
                  <a16:creationId xmlns:a16="http://schemas.microsoft.com/office/drawing/2014/main" id="{A6093C78-351F-6C4A-ABE3-47E7BA926A77}"/>
                </a:ext>
              </a:extLst>
            </p:cNvPr>
            <p:cNvPicPr>
              <a:picLocks noChangeAspect="1"/>
            </p:cNvPicPr>
            <p:nvPr/>
          </p:nvPicPr>
          <p:blipFill>
            <a:blip r:embed="rId4"/>
            <a:stretch>
              <a:fillRect/>
            </a:stretch>
          </p:blipFill>
          <p:spPr>
            <a:xfrm>
              <a:off x="0" y="911105"/>
              <a:ext cx="3411372" cy="3930870"/>
            </a:xfrm>
            <a:prstGeom prst="rect">
              <a:avLst/>
            </a:prstGeom>
          </p:spPr>
        </p:pic>
        <p:sp>
          <p:nvSpPr>
            <p:cNvPr id="18" name="TextBox 17">
              <a:extLst>
                <a:ext uri="{FF2B5EF4-FFF2-40B4-BE49-F238E27FC236}">
                  <a16:creationId xmlns:a16="http://schemas.microsoft.com/office/drawing/2014/main" id="{44E1B93D-D61C-A344-A48B-778770CBF5B0}"/>
                </a:ext>
              </a:extLst>
            </p:cNvPr>
            <p:cNvSpPr txBox="1"/>
            <p:nvPr/>
          </p:nvSpPr>
          <p:spPr>
            <a:xfrm>
              <a:off x="5055476" y="1977413"/>
              <a:ext cx="4088524" cy="923330"/>
            </a:xfrm>
            <a:prstGeom prst="rect">
              <a:avLst/>
            </a:prstGeom>
            <a:noFill/>
          </p:spPr>
          <p:txBody>
            <a:bodyPr wrap="square" rtlCol="0">
              <a:spAutoFit/>
            </a:bodyPr>
            <a:lstStyle/>
            <a:p>
              <a:r>
                <a:rPr lang="en-US" dirty="0"/>
                <a:t>How do we test instruments and theory</a:t>
              </a:r>
            </a:p>
            <a:p>
              <a:pPr marL="285750" indent="-285750">
                <a:buFont typeface="Arial" panose="020B0604020202020204" pitchFamily="34" charset="0"/>
                <a:buChar char="•"/>
              </a:pPr>
              <a:r>
                <a:rPr lang="en-US" dirty="0"/>
                <a:t>Without ground truth?</a:t>
              </a:r>
            </a:p>
            <a:p>
              <a:pPr marL="285750" indent="-285750">
                <a:buFont typeface="Arial" panose="020B0604020202020204" pitchFamily="34" charset="0"/>
                <a:buChar char="•"/>
              </a:pPr>
              <a:r>
                <a:rPr lang="en-US" dirty="0"/>
                <a:t>Without more theory?</a:t>
              </a:r>
            </a:p>
          </p:txBody>
        </p:sp>
      </p:grpSp>
    </p:spTree>
    <p:extLst>
      <p:ext uri="{BB962C8B-B14F-4D97-AF65-F5344CB8AC3E}">
        <p14:creationId xmlns:p14="http://schemas.microsoft.com/office/powerpoint/2010/main" val="3745850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Basic idea in Cinelli/Pearl and </a:t>
            </a:r>
            <a:r>
              <a:rPr lang="en-US" dirty="0" err="1"/>
              <a:t>Huitfeldt</a:t>
            </a:r>
            <a:r>
              <a:rPr lang="en-US" dirty="0"/>
              <a:t> et al</a:t>
            </a:r>
            <a:br>
              <a:rPr lang="en-US" dirty="0"/>
            </a:br>
            <a:endParaRPr lang="en-US" dirty="0"/>
          </a:p>
        </p:txBody>
      </p:sp>
      <p:grpSp>
        <p:nvGrpSpPr>
          <p:cNvPr id="19" name="Group 18" hidden="1">
            <a:extLst>
              <a:ext uri="{FF2B5EF4-FFF2-40B4-BE49-F238E27FC236}">
                <a16:creationId xmlns:a16="http://schemas.microsoft.com/office/drawing/2014/main" id="{9EA15A04-A887-B946-AE52-03A9A34512D8}"/>
              </a:ext>
            </a:extLst>
          </p:cNvPr>
          <p:cNvGrpSpPr/>
          <p:nvPr/>
        </p:nvGrpSpPr>
        <p:grpSpPr>
          <a:xfrm>
            <a:off x="0" y="911105"/>
            <a:ext cx="9144000" cy="3930870"/>
            <a:chOff x="0" y="911105"/>
            <a:chExt cx="9144000" cy="3930870"/>
          </a:xfrm>
        </p:grpSpPr>
        <p:pic>
          <p:nvPicPr>
            <p:cNvPr id="5" name="Picture 4" descr="Text&#10;&#10;Description automatically generated">
              <a:extLst>
                <a:ext uri="{FF2B5EF4-FFF2-40B4-BE49-F238E27FC236}">
                  <a16:creationId xmlns:a16="http://schemas.microsoft.com/office/drawing/2014/main" id="{A6093C78-351F-6C4A-ABE3-47E7BA926A77}"/>
                </a:ext>
              </a:extLst>
            </p:cNvPr>
            <p:cNvPicPr>
              <a:picLocks noChangeAspect="1"/>
            </p:cNvPicPr>
            <p:nvPr/>
          </p:nvPicPr>
          <p:blipFill>
            <a:blip r:embed="rId2"/>
            <a:stretch>
              <a:fillRect/>
            </a:stretch>
          </p:blipFill>
          <p:spPr>
            <a:xfrm>
              <a:off x="0" y="911105"/>
              <a:ext cx="3411372" cy="3930870"/>
            </a:xfrm>
            <a:prstGeom prst="rect">
              <a:avLst/>
            </a:prstGeom>
          </p:spPr>
        </p:pic>
        <p:sp>
          <p:nvSpPr>
            <p:cNvPr id="18" name="TextBox 17">
              <a:extLst>
                <a:ext uri="{FF2B5EF4-FFF2-40B4-BE49-F238E27FC236}">
                  <a16:creationId xmlns:a16="http://schemas.microsoft.com/office/drawing/2014/main" id="{44E1B93D-D61C-A344-A48B-778770CBF5B0}"/>
                </a:ext>
              </a:extLst>
            </p:cNvPr>
            <p:cNvSpPr txBox="1"/>
            <p:nvPr/>
          </p:nvSpPr>
          <p:spPr>
            <a:xfrm>
              <a:off x="5055476" y="1977413"/>
              <a:ext cx="4088524" cy="923330"/>
            </a:xfrm>
            <a:prstGeom prst="rect">
              <a:avLst/>
            </a:prstGeom>
            <a:noFill/>
          </p:spPr>
          <p:txBody>
            <a:bodyPr wrap="square" rtlCol="0">
              <a:spAutoFit/>
            </a:bodyPr>
            <a:lstStyle/>
            <a:p>
              <a:r>
                <a:rPr lang="en-US" dirty="0"/>
                <a:t>How do we test instruments and theory</a:t>
              </a:r>
            </a:p>
            <a:p>
              <a:pPr marL="285750" indent="-285750">
                <a:buFont typeface="Arial" panose="020B0604020202020204" pitchFamily="34" charset="0"/>
                <a:buChar char="•"/>
              </a:pPr>
              <a:r>
                <a:rPr lang="en-US" dirty="0"/>
                <a:t>Without ground truth?</a:t>
              </a:r>
            </a:p>
            <a:p>
              <a:pPr marL="285750" indent="-285750">
                <a:buFont typeface="Arial" panose="020B0604020202020204" pitchFamily="34" charset="0"/>
                <a:buChar char="•"/>
              </a:pPr>
              <a:r>
                <a:rPr lang="en-US" dirty="0"/>
                <a:t>Without more theory?</a:t>
              </a:r>
            </a:p>
          </p:txBody>
        </p:sp>
      </p:grpSp>
      <p:pic>
        <p:nvPicPr>
          <p:cNvPr id="4" name="Picture 3">
            <a:extLst>
              <a:ext uri="{FF2B5EF4-FFF2-40B4-BE49-F238E27FC236}">
                <a16:creationId xmlns:a16="http://schemas.microsoft.com/office/drawing/2014/main" id="{A748885D-3FAC-2644-AF4E-C4F0AB34A61C}"/>
              </a:ext>
            </a:extLst>
          </p:cNvPr>
          <p:cNvPicPr>
            <a:picLocks noChangeAspect="1"/>
          </p:cNvPicPr>
          <p:nvPr/>
        </p:nvPicPr>
        <p:blipFill>
          <a:blip r:embed="rId3"/>
          <a:stretch>
            <a:fillRect/>
          </a:stretch>
        </p:blipFill>
        <p:spPr>
          <a:xfrm>
            <a:off x="1365250" y="1327818"/>
            <a:ext cx="6413500" cy="469900"/>
          </a:xfrm>
          <a:prstGeom prst="rect">
            <a:avLst/>
          </a:prstGeom>
        </p:spPr>
      </p:pic>
      <p:pic>
        <p:nvPicPr>
          <p:cNvPr id="15" name="Picture 14">
            <a:extLst>
              <a:ext uri="{FF2B5EF4-FFF2-40B4-BE49-F238E27FC236}">
                <a16:creationId xmlns:a16="http://schemas.microsoft.com/office/drawing/2014/main" id="{17BE7C77-BAD7-4C43-B38B-91DC0FC763FC}"/>
              </a:ext>
            </a:extLst>
          </p:cNvPr>
          <p:cNvPicPr>
            <a:picLocks noChangeAspect="1"/>
          </p:cNvPicPr>
          <p:nvPr/>
        </p:nvPicPr>
        <p:blipFill>
          <a:blip r:embed="rId4"/>
          <a:stretch>
            <a:fillRect/>
          </a:stretch>
        </p:blipFill>
        <p:spPr>
          <a:xfrm>
            <a:off x="1308326" y="2368550"/>
            <a:ext cx="977900" cy="406400"/>
          </a:xfrm>
          <a:prstGeom prst="rect">
            <a:avLst/>
          </a:prstGeom>
        </p:spPr>
      </p:pic>
      <p:pic>
        <p:nvPicPr>
          <p:cNvPr id="21" name="Picture 20">
            <a:extLst>
              <a:ext uri="{FF2B5EF4-FFF2-40B4-BE49-F238E27FC236}">
                <a16:creationId xmlns:a16="http://schemas.microsoft.com/office/drawing/2014/main" id="{DBC40366-8F0D-E442-ABCB-6060BA32B789}"/>
              </a:ext>
            </a:extLst>
          </p:cNvPr>
          <p:cNvPicPr>
            <a:picLocks noChangeAspect="1"/>
          </p:cNvPicPr>
          <p:nvPr/>
        </p:nvPicPr>
        <p:blipFill>
          <a:blip r:embed="rId5"/>
          <a:stretch>
            <a:fillRect/>
          </a:stretch>
        </p:blipFill>
        <p:spPr>
          <a:xfrm>
            <a:off x="1278979" y="3797955"/>
            <a:ext cx="952500" cy="406400"/>
          </a:xfrm>
          <a:prstGeom prst="rect">
            <a:avLst/>
          </a:prstGeom>
        </p:spPr>
      </p:pic>
      <p:sp>
        <p:nvSpPr>
          <p:cNvPr id="22" name="TextBox 21">
            <a:extLst>
              <a:ext uri="{FF2B5EF4-FFF2-40B4-BE49-F238E27FC236}">
                <a16:creationId xmlns:a16="http://schemas.microsoft.com/office/drawing/2014/main" id="{22DA96C1-B601-2445-A424-8753F1DD0397}"/>
              </a:ext>
            </a:extLst>
          </p:cNvPr>
          <p:cNvSpPr txBox="1"/>
          <p:nvPr/>
        </p:nvSpPr>
        <p:spPr>
          <a:xfrm>
            <a:off x="3132083" y="2252937"/>
            <a:ext cx="5833392" cy="646331"/>
          </a:xfrm>
          <a:prstGeom prst="rect">
            <a:avLst/>
          </a:prstGeom>
          <a:noFill/>
        </p:spPr>
        <p:txBody>
          <a:bodyPr wrap="none" rtlCol="0">
            <a:spAutoFit/>
          </a:bodyPr>
          <a:lstStyle/>
          <a:p>
            <a:r>
              <a:rPr lang="en-US" dirty="0"/>
              <a:t>Probability Vitamin A treatment is sufficient to </a:t>
            </a:r>
            <a:r>
              <a:rPr lang="en-US" dirty="0">
                <a:solidFill>
                  <a:srgbClr val="C00000"/>
                </a:solidFill>
              </a:rPr>
              <a:t>kill</a:t>
            </a:r>
            <a:r>
              <a:rPr lang="en-US" dirty="0"/>
              <a:t> someone</a:t>
            </a:r>
          </a:p>
          <a:p>
            <a:r>
              <a:rPr lang="en-US" dirty="0"/>
              <a:t>that would </a:t>
            </a:r>
            <a:r>
              <a:rPr lang="en-US" dirty="0">
                <a:solidFill>
                  <a:srgbClr val="C00000"/>
                </a:solidFill>
              </a:rPr>
              <a:t>survive</a:t>
            </a:r>
            <a:r>
              <a:rPr lang="en-US" dirty="0"/>
              <a:t> if not treated</a:t>
            </a:r>
          </a:p>
        </p:txBody>
      </p:sp>
      <p:sp>
        <p:nvSpPr>
          <p:cNvPr id="23" name="TextBox 22">
            <a:extLst>
              <a:ext uri="{FF2B5EF4-FFF2-40B4-BE49-F238E27FC236}">
                <a16:creationId xmlns:a16="http://schemas.microsoft.com/office/drawing/2014/main" id="{55929C01-FF00-694F-B7F0-5C7AA9798DFC}"/>
              </a:ext>
            </a:extLst>
          </p:cNvPr>
          <p:cNvSpPr txBox="1"/>
          <p:nvPr/>
        </p:nvSpPr>
        <p:spPr>
          <a:xfrm>
            <a:off x="3147852" y="3698098"/>
            <a:ext cx="5992090" cy="646331"/>
          </a:xfrm>
          <a:prstGeom prst="rect">
            <a:avLst/>
          </a:prstGeom>
          <a:noFill/>
        </p:spPr>
        <p:txBody>
          <a:bodyPr wrap="none" rtlCol="0">
            <a:spAutoFit/>
          </a:bodyPr>
          <a:lstStyle/>
          <a:p>
            <a:r>
              <a:rPr lang="en-US" dirty="0"/>
              <a:t>Probability Vitamin A treatment is sufficient to </a:t>
            </a:r>
            <a:r>
              <a:rPr lang="en-US" dirty="0">
                <a:solidFill>
                  <a:srgbClr val="C00000"/>
                </a:solidFill>
              </a:rPr>
              <a:t>save</a:t>
            </a:r>
            <a:r>
              <a:rPr lang="en-US" dirty="0"/>
              <a:t> someone</a:t>
            </a:r>
          </a:p>
          <a:p>
            <a:r>
              <a:rPr lang="en-US" dirty="0"/>
              <a:t>that would </a:t>
            </a:r>
            <a:r>
              <a:rPr lang="en-US" dirty="0">
                <a:solidFill>
                  <a:srgbClr val="C00000"/>
                </a:solidFill>
              </a:rPr>
              <a:t>die</a:t>
            </a:r>
            <a:r>
              <a:rPr lang="en-US" dirty="0"/>
              <a:t> if not treated</a:t>
            </a:r>
          </a:p>
        </p:txBody>
      </p:sp>
    </p:spTree>
    <p:extLst>
      <p:ext uri="{BB962C8B-B14F-4D97-AF65-F5344CB8AC3E}">
        <p14:creationId xmlns:p14="http://schemas.microsoft.com/office/powerpoint/2010/main" val="3166317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Using Data to Extend RCTs</a:t>
            </a:r>
            <a:br>
              <a:rPr lang="en-US" dirty="0"/>
            </a:br>
            <a:endParaRPr lang="en-US" dirty="0"/>
          </a:p>
        </p:txBody>
      </p:sp>
      <p:grpSp>
        <p:nvGrpSpPr>
          <p:cNvPr id="56" name="Group 55">
            <a:extLst>
              <a:ext uri="{FF2B5EF4-FFF2-40B4-BE49-F238E27FC236}">
                <a16:creationId xmlns:a16="http://schemas.microsoft.com/office/drawing/2014/main" id="{0115A9A7-5EE0-1F49-9E52-F5A9ACE8AA75}"/>
              </a:ext>
            </a:extLst>
          </p:cNvPr>
          <p:cNvGrpSpPr/>
          <p:nvPr/>
        </p:nvGrpSpPr>
        <p:grpSpPr>
          <a:xfrm>
            <a:off x="219624" y="886386"/>
            <a:ext cx="3657600" cy="1464653"/>
            <a:chOff x="219624" y="886386"/>
            <a:chExt cx="3657600" cy="1464653"/>
          </a:xfrm>
        </p:grpSpPr>
        <p:grpSp>
          <p:nvGrpSpPr>
            <p:cNvPr id="35" name="Group 34">
              <a:extLst>
                <a:ext uri="{FF2B5EF4-FFF2-40B4-BE49-F238E27FC236}">
                  <a16:creationId xmlns:a16="http://schemas.microsoft.com/office/drawing/2014/main" id="{61DE6E07-2E3D-4C44-99DF-043E2A0FEE4E}"/>
                </a:ext>
              </a:extLst>
            </p:cNvPr>
            <p:cNvGrpSpPr/>
            <p:nvPr/>
          </p:nvGrpSpPr>
          <p:grpSpPr>
            <a:xfrm>
              <a:off x="1397893" y="1282261"/>
              <a:ext cx="1093057" cy="1068778"/>
              <a:chOff x="704212" y="1240221"/>
              <a:chExt cx="1093057" cy="1068778"/>
            </a:xfrm>
          </p:grpSpPr>
          <p:sp>
            <p:nvSpPr>
              <p:cNvPr id="6" name="Donut 5">
                <a:extLst>
                  <a:ext uri="{FF2B5EF4-FFF2-40B4-BE49-F238E27FC236}">
                    <a16:creationId xmlns:a16="http://schemas.microsoft.com/office/drawing/2014/main" id="{3CEAE4F7-3DA7-AE47-971B-536AEF1F330D}"/>
                  </a:ext>
                </a:extLst>
              </p:cNvPr>
              <p:cNvSpPr/>
              <p:nvPr/>
            </p:nvSpPr>
            <p:spPr>
              <a:xfrm>
                <a:off x="704212" y="1240221"/>
                <a:ext cx="1093057" cy="1068778"/>
              </a:xfrm>
              <a:prstGeom prst="donut">
                <a:avLst>
                  <a:gd name="adj" fmla="val 5134"/>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C4D61398-596C-274E-940C-E897DDFED972}"/>
                  </a:ext>
                </a:extLst>
              </p:cNvPr>
              <p:cNvSpPr txBox="1"/>
              <p:nvPr/>
            </p:nvSpPr>
            <p:spPr>
              <a:xfrm>
                <a:off x="893408" y="1545023"/>
                <a:ext cx="714678" cy="369332"/>
              </a:xfrm>
              <a:prstGeom prst="rect">
                <a:avLst/>
              </a:prstGeom>
              <a:noFill/>
            </p:spPr>
            <p:txBody>
              <a:bodyPr wrap="square" rtlCol="0">
                <a:spAutoFit/>
              </a:bodyPr>
              <a:lstStyle/>
              <a:p>
                <a:r>
                  <a:rPr lang="en-US" dirty="0"/>
                  <a:t>Aceh</a:t>
                </a:r>
              </a:p>
            </p:txBody>
          </p:sp>
        </p:grpSp>
        <p:pic>
          <p:nvPicPr>
            <p:cNvPr id="34" name="Picture 33">
              <a:extLst>
                <a:ext uri="{FF2B5EF4-FFF2-40B4-BE49-F238E27FC236}">
                  <a16:creationId xmlns:a16="http://schemas.microsoft.com/office/drawing/2014/main" id="{83C02F66-3000-CF48-9104-C024452FD923}"/>
                </a:ext>
              </a:extLst>
            </p:cNvPr>
            <p:cNvPicPr>
              <a:picLocks noChangeAspect="1"/>
            </p:cNvPicPr>
            <p:nvPr/>
          </p:nvPicPr>
          <p:blipFill>
            <a:blip r:embed="rId2"/>
            <a:stretch>
              <a:fillRect/>
            </a:stretch>
          </p:blipFill>
          <p:spPr>
            <a:xfrm>
              <a:off x="219624" y="886386"/>
              <a:ext cx="3657600" cy="267985"/>
            </a:xfrm>
            <a:prstGeom prst="rect">
              <a:avLst/>
            </a:prstGeom>
          </p:spPr>
        </p:pic>
      </p:grpSp>
      <p:grpSp>
        <p:nvGrpSpPr>
          <p:cNvPr id="58" name="Group 57">
            <a:extLst>
              <a:ext uri="{FF2B5EF4-FFF2-40B4-BE49-F238E27FC236}">
                <a16:creationId xmlns:a16="http://schemas.microsoft.com/office/drawing/2014/main" id="{04A299A2-2CF6-3B42-B3B6-548EF00D1B56}"/>
              </a:ext>
            </a:extLst>
          </p:cNvPr>
          <p:cNvGrpSpPr/>
          <p:nvPr/>
        </p:nvGrpSpPr>
        <p:grpSpPr>
          <a:xfrm>
            <a:off x="261669" y="2864066"/>
            <a:ext cx="3657600" cy="1658066"/>
            <a:chOff x="261669" y="2864066"/>
            <a:chExt cx="3657600" cy="1658066"/>
          </a:xfrm>
        </p:grpSpPr>
        <p:grpSp>
          <p:nvGrpSpPr>
            <p:cNvPr id="36" name="Group 35">
              <a:extLst>
                <a:ext uri="{FF2B5EF4-FFF2-40B4-BE49-F238E27FC236}">
                  <a16:creationId xmlns:a16="http://schemas.microsoft.com/office/drawing/2014/main" id="{AD3A65C0-334A-6847-83A0-5933CBCA670D}"/>
                </a:ext>
              </a:extLst>
            </p:cNvPr>
            <p:cNvGrpSpPr/>
            <p:nvPr/>
          </p:nvGrpSpPr>
          <p:grpSpPr>
            <a:xfrm>
              <a:off x="1392641" y="2864066"/>
              <a:ext cx="1093057" cy="1068778"/>
              <a:chOff x="704212" y="1240221"/>
              <a:chExt cx="1093057" cy="1068778"/>
            </a:xfrm>
          </p:grpSpPr>
          <p:sp>
            <p:nvSpPr>
              <p:cNvPr id="37" name="Donut 36">
                <a:extLst>
                  <a:ext uri="{FF2B5EF4-FFF2-40B4-BE49-F238E27FC236}">
                    <a16:creationId xmlns:a16="http://schemas.microsoft.com/office/drawing/2014/main" id="{62466566-5AE9-A047-9300-FFAB07A37265}"/>
                  </a:ext>
                </a:extLst>
              </p:cNvPr>
              <p:cNvSpPr/>
              <p:nvPr/>
            </p:nvSpPr>
            <p:spPr>
              <a:xfrm>
                <a:off x="704212" y="1240221"/>
                <a:ext cx="1093057" cy="1068778"/>
              </a:xfrm>
              <a:prstGeom prst="donut">
                <a:avLst>
                  <a:gd name="adj" fmla="val 5134"/>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075A4A62-6420-BB42-977A-E3BC55AF9C76}"/>
                  </a:ext>
                </a:extLst>
              </p:cNvPr>
              <p:cNvSpPr txBox="1"/>
              <p:nvPr/>
            </p:nvSpPr>
            <p:spPr>
              <a:xfrm>
                <a:off x="861877" y="1545023"/>
                <a:ext cx="903861" cy="369332"/>
              </a:xfrm>
              <a:prstGeom prst="rect">
                <a:avLst/>
              </a:prstGeom>
              <a:noFill/>
            </p:spPr>
            <p:txBody>
              <a:bodyPr wrap="square" rtlCol="0">
                <a:spAutoFit/>
              </a:bodyPr>
              <a:lstStyle/>
              <a:p>
                <a:r>
                  <a:rPr lang="en-US" dirty="0" err="1"/>
                  <a:t>WJava</a:t>
                </a:r>
                <a:endParaRPr lang="en-US" dirty="0"/>
              </a:p>
            </p:txBody>
          </p:sp>
        </p:grpSp>
        <p:pic>
          <p:nvPicPr>
            <p:cNvPr id="40" name="Picture 39">
              <a:extLst>
                <a:ext uri="{FF2B5EF4-FFF2-40B4-BE49-F238E27FC236}">
                  <a16:creationId xmlns:a16="http://schemas.microsoft.com/office/drawing/2014/main" id="{6096E918-BE74-6C4A-B56A-61459299571F}"/>
                </a:ext>
              </a:extLst>
            </p:cNvPr>
            <p:cNvPicPr>
              <a:picLocks noChangeAspect="1"/>
            </p:cNvPicPr>
            <p:nvPr/>
          </p:nvPicPr>
          <p:blipFill>
            <a:blip r:embed="rId3"/>
            <a:stretch>
              <a:fillRect/>
            </a:stretch>
          </p:blipFill>
          <p:spPr>
            <a:xfrm>
              <a:off x="261669" y="4217938"/>
              <a:ext cx="3657600" cy="304194"/>
            </a:xfrm>
            <a:prstGeom prst="rect">
              <a:avLst/>
            </a:prstGeom>
          </p:spPr>
        </p:pic>
      </p:grpSp>
      <p:grpSp>
        <p:nvGrpSpPr>
          <p:cNvPr id="59" name="Group 58">
            <a:extLst>
              <a:ext uri="{FF2B5EF4-FFF2-40B4-BE49-F238E27FC236}">
                <a16:creationId xmlns:a16="http://schemas.microsoft.com/office/drawing/2014/main" id="{9A66110F-E46B-D24A-9263-01899918652A}"/>
              </a:ext>
            </a:extLst>
          </p:cNvPr>
          <p:cNvGrpSpPr/>
          <p:nvPr/>
        </p:nvGrpSpPr>
        <p:grpSpPr>
          <a:xfrm>
            <a:off x="5359170" y="907402"/>
            <a:ext cx="3657600" cy="1469917"/>
            <a:chOff x="5359170" y="907402"/>
            <a:chExt cx="3657600" cy="1469917"/>
          </a:xfrm>
        </p:grpSpPr>
        <p:grpSp>
          <p:nvGrpSpPr>
            <p:cNvPr id="42" name="Group 41">
              <a:extLst>
                <a:ext uri="{FF2B5EF4-FFF2-40B4-BE49-F238E27FC236}">
                  <a16:creationId xmlns:a16="http://schemas.microsoft.com/office/drawing/2014/main" id="{ECA454F6-04B5-FF4A-9E05-BE300B6E54AE}"/>
                </a:ext>
              </a:extLst>
            </p:cNvPr>
            <p:cNvGrpSpPr/>
            <p:nvPr/>
          </p:nvGrpSpPr>
          <p:grpSpPr>
            <a:xfrm>
              <a:off x="6752901" y="1308541"/>
              <a:ext cx="1093057" cy="1068778"/>
              <a:chOff x="704212" y="1240221"/>
              <a:chExt cx="1093057" cy="1068778"/>
            </a:xfrm>
          </p:grpSpPr>
          <p:sp>
            <p:nvSpPr>
              <p:cNvPr id="43" name="Donut 42">
                <a:extLst>
                  <a:ext uri="{FF2B5EF4-FFF2-40B4-BE49-F238E27FC236}">
                    <a16:creationId xmlns:a16="http://schemas.microsoft.com/office/drawing/2014/main" id="{A4C4A4B9-4277-E448-BA89-EDE644A064F8}"/>
                  </a:ext>
                </a:extLst>
              </p:cNvPr>
              <p:cNvSpPr/>
              <p:nvPr/>
            </p:nvSpPr>
            <p:spPr>
              <a:xfrm>
                <a:off x="704212" y="1240221"/>
                <a:ext cx="1093057" cy="1068778"/>
              </a:xfrm>
              <a:prstGeom prst="donut">
                <a:avLst>
                  <a:gd name="adj" fmla="val 5134"/>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B8F84FB6-07DF-8447-9DE1-91D503D127C2}"/>
                  </a:ext>
                </a:extLst>
              </p:cNvPr>
              <p:cNvSpPr txBox="1"/>
              <p:nvPr/>
            </p:nvSpPr>
            <p:spPr>
              <a:xfrm>
                <a:off x="819825" y="1545023"/>
                <a:ext cx="903874" cy="369332"/>
              </a:xfrm>
              <a:prstGeom prst="rect">
                <a:avLst/>
              </a:prstGeom>
              <a:noFill/>
            </p:spPr>
            <p:txBody>
              <a:bodyPr wrap="square" rtlCol="0">
                <a:spAutoFit/>
              </a:bodyPr>
              <a:lstStyle/>
              <a:p>
                <a:r>
                  <a:rPr lang="en-US" dirty="0" err="1"/>
                  <a:t>Sarlahi</a:t>
                </a:r>
                <a:endParaRPr lang="en-US" dirty="0"/>
              </a:p>
            </p:txBody>
          </p:sp>
        </p:grpSp>
        <p:pic>
          <p:nvPicPr>
            <p:cNvPr id="46" name="Picture 45">
              <a:extLst>
                <a:ext uri="{FF2B5EF4-FFF2-40B4-BE49-F238E27FC236}">
                  <a16:creationId xmlns:a16="http://schemas.microsoft.com/office/drawing/2014/main" id="{4F30CDEC-C439-0248-96FE-7F04F0D1CBEB}"/>
                </a:ext>
              </a:extLst>
            </p:cNvPr>
            <p:cNvPicPr>
              <a:picLocks noChangeAspect="1"/>
            </p:cNvPicPr>
            <p:nvPr/>
          </p:nvPicPr>
          <p:blipFill>
            <a:blip r:embed="rId4"/>
            <a:stretch>
              <a:fillRect/>
            </a:stretch>
          </p:blipFill>
          <p:spPr>
            <a:xfrm>
              <a:off x="5359170" y="907402"/>
              <a:ext cx="3657600" cy="267980"/>
            </a:xfrm>
            <a:prstGeom prst="rect">
              <a:avLst/>
            </a:prstGeom>
          </p:spPr>
        </p:pic>
      </p:grpSp>
      <p:grpSp>
        <p:nvGrpSpPr>
          <p:cNvPr id="60" name="Group 59">
            <a:extLst>
              <a:ext uri="{FF2B5EF4-FFF2-40B4-BE49-F238E27FC236}">
                <a16:creationId xmlns:a16="http://schemas.microsoft.com/office/drawing/2014/main" id="{6BA48521-C6F1-1B4A-8B2D-1167CE47A45A}"/>
              </a:ext>
            </a:extLst>
          </p:cNvPr>
          <p:cNvGrpSpPr/>
          <p:nvPr/>
        </p:nvGrpSpPr>
        <p:grpSpPr>
          <a:xfrm>
            <a:off x="2685610" y="1350591"/>
            <a:ext cx="3657600" cy="2643340"/>
            <a:chOff x="2685610" y="1350591"/>
            <a:chExt cx="3657600" cy="2643340"/>
          </a:xfrm>
        </p:grpSpPr>
        <p:cxnSp>
          <p:nvCxnSpPr>
            <p:cNvPr id="26" name="Straight Arrow Connector 25">
              <a:extLst>
                <a:ext uri="{FF2B5EF4-FFF2-40B4-BE49-F238E27FC236}">
                  <a16:creationId xmlns:a16="http://schemas.microsoft.com/office/drawing/2014/main" id="{015E52EF-CA69-2F4D-B251-1F1DFAD1BDA4}"/>
                </a:ext>
              </a:extLst>
            </p:cNvPr>
            <p:cNvCxnSpPr/>
            <p:nvPr/>
          </p:nvCxnSpPr>
          <p:spPr>
            <a:xfrm flipV="1">
              <a:off x="2984938" y="3520966"/>
              <a:ext cx="536028" cy="472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51FECE6-BC9E-1E4C-AABF-92FB752913CF}"/>
                </a:ext>
              </a:extLst>
            </p:cNvPr>
            <p:cNvCxnSpPr>
              <a:cxnSpLocks/>
            </p:cNvCxnSpPr>
            <p:nvPr/>
          </p:nvCxnSpPr>
          <p:spPr>
            <a:xfrm>
              <a:off x="2853560" y="1350591"/>
              <a:ext cx="667406" cy="4762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8" name="Picture 47">
              <a:extLst>
                <a:ext uri="{FF2B5EF4-FFF2-40B4-BE49-F238E27FC236}">
                  <a16:creationId xmlns:a16="http://schemas.microsoft.com/office/drawing/2014/main" id="{A1989F77-EB1E-8840-B959-067310EA05CB}"/>
                </a:ext>
              </a:extLst>
            </p:cNvPr>
            <p:cNvPicPr>
              <a:picLocks noChangeAspect="1"/>
            </p:cNvPicPr>
            <p:nvPr/>
          </p:nvPicPr>
          <p:blipFill>
            <a:blip r:embed="rId5"/>
            <a:stretch>
              <a:fillRect/>
            </a:stretch>
          </p:blipFill>
          <p:spPr>
            <a:xfrm>
              <a:off x="2685610" y="1884211"/>
              <a:ext cx="3657600" cy="1589553"/>
            </a:xfrm>
            <a:prstGeom prst="rect">
              <a:avLst/>
            </a:prstGeom>
          </p:spPr>
        </p:pic>
      </p:grpSp>
      <p:grpSp>
        <p:nvGrpSpPr>
          <p:cNvPr id="61" name="Group 60">
            <a:extLst>
              <a:ext uri="{FF2B5EF4-FFF2-40B4-BE49-F238E27FC236}">
                <a16:creationId xmlns:a16="http://schemas.microsoft.com/office/drawing/2014/main" id="{9209CB4F-3816-C542-802B-A342DEE8168B}"/>
              </a:ext>
            </a:extLst>
          </p:cNvPr>
          <p:cNvGrpSpPr/>
          <p:nvPr/>
        </p:nvGrpSpPr>
        <p:grpSpPr>
          <a:xfrm>
            <a:off x="6342981" y="1502991"/>
            <a:ext cx="2626988" cy="2007406"/>
            <a:chOff x="6342981" y="1502991"/>
            <a:chExt cx="2626988" cy="2007406"/>
          </a:xfrm>
        </p:grpSpPr>
        <p:sp>
          <p:nvSpPr>
            <p:cNvPr id="50" name="TextBox 49">
              <a:extLst>
                <a:ext uri="{FF2B5EF4-FFF2-40B4-BE49-F238E27FC236}">
                  <a16:creationId xmlns:a16="http://schemas.microsoft.com/office/drawing/2014/main" id="{07C70B55-BD55-4E4B-97D2-4B3386A8AFA3}"/>
                </a:ext>
              </a:extLst>
            </p:cNvPr>
            <p:cNvSpPr txBox="1"/>
            <p:nvPr/>
          </p:nvSpPr>
          <p:spPr>
            <a:xfrm>
              <a:off x="7147034" y="2864066"/>
              <a:ext cx="1822935" cy="646331"/>
            </a:xfrm>
            <a:prstGeom prst="rect">
              <a:avLst/>
            </a:prstGeom>
            <a:noFill/>
          </p:spPr>
          <p:txBody>
            <a:bodyPr wrap="none" rtlCol="0">
              <a:spAutoFit/>
            </a:bodyPr>
            <a:lstStyle/>
            <a:p>
              <a:r>
                <a:rPr lang="en-US" dirty="0"/>
                <a:t>Predicted 0.9893</a:t>
              </a:r>
            </a:p>
            <a:p>
              <a:r>
                <a:rPr lang="en-US" dirty="0"/>
                <a:t>Actual        0.9895</a:t>
              </a:r>
            </a:p>
          </p:txBody>
        </p:sp>
        <p:cxnSp>
          <p:nvCxnSpPr>
            <p:cNvPr id="51" name="Straight Arrow Connector 50">
              <a:extLst>
                <a:ext uri="{FF2B5EF4-FFF2-40B4-BE49-F238E27FC236}">
                  <a16:creationId xmlns:a16="http://schemas.microsoft.com/office/drawing/2014/main" id="{97A94E93-BC21-4C4C-BAF3-05F94C9F95D5}"/>
                </a:ext>
              </a:extLst>
            </p:cNvPr>
            <p:cNvCxnSpPr>
              <a:cxnSpLocks/>
            </p:cNvCxnSpPr>
            <p:nvPr/>
          </p:nvCxnSpPr>
          <p:spPr>
            <a:xfrm>
              <a:off x="8219075" y="1502991"/>
              <a:ext cx="0" cy="106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2BED9D8A-9EF6-5C48-9C49-004AAA14497A}"/>
                </a:ext>
              </a:extLst>
            </p:cNvPr>
            <p:cNvCxnSpPr>
              <a:cxnSpLocks/>
            </p:cNvCxnSpPr>
            <p:nvPr/>
          </p:nvCxnSpPr>
          <p:spPr>
            <a:xfrm>
              <a:off x="6342981" y="2779989"/>
              <a:ext cx="525533" cy="2082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583057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Using data to test counterfactual invariance</a:t>
            </a:r>
            <a:br>
              <a:rPr lang="en-US" dirty="0"/>
            </a:br>
            <a:endParaRPr lang="en-US" dirty="0"/>
          </a:p>
        </p:txBody>
      </p:sp>
      <p:pic>
        <p:nvPicPr>
          <p:cNvPr id="5" name="Picture 4">
            <a:extLst>
              <a:ext uri="{FF2B5EF4-FFF2-40B4-BE49-F238E27FC236}">
                <a16:creationId xmlns:a16="http://schemas.microsoft.com/office/drawing/2014/main" id="{A4F57287-16AD-D047-AD5E-29C51604D199}"/>
              </a:ext>
            </a:extLst>
          </p:cNvPr>
          <p:cNvPicPr>
            <a:picLocks noChangeAspect="1"/>
          </p:cNvPicPr>
          <p:nvPr/>
        </p:nvPicPr>
        <p:blipFill>
          <a:blip r:embed="rId2"/>
          <a:stretch>
            <a:fillRect/>
          </a:stretch>
        </p:blipFill>
        <p:spPr>
          <a:xfrm>
            <a:off x="2745172" y="3143684"/>
            <a:ext cx="4057156" cy="734629"/>
          </a:xfrm>
          <a:prstGeom prst="rect">
            <a:avLst/>
          </a:prstGeom>
        </p:spPr>
      </p:pic>
      <p:grpSp>
        <p:nvGrpSpPr>
          <p:cNvPr id="33" name="Group 32">
            <a:extLst>
              <a:ext uri="{FF2B5EF4-FFF2-40B4-BE49-F238E27FC236}">
                <a16:creationId xmlns:a16="http://schemas.microsoft.com/office/drawing/2014/main" id="{FB41C83F-F5EE-0C44-AC79-2AA301187588}"/>
              </a:ext>
            </a:extLst>
          </p:cNvPr>
          <p:cNvGrpSpPr/>
          <p:nvPr/>
        </p:nvGrpSpPr>
        <p:grpSpPr>
          <a:xfrm>
            <a:off x="109274" y="840837"/>
            <a:ext cx="8902243" cy="1836740"/>
            <a:chOff x="109274" y="840837"/>
            <a:chExt cx="8902243" cy="1836740"/>
          </a:xfrm>
        </p:grpSpPr>
        <p:grpSp>
          <p:nvGrpSpPr>
            <p:cNvPr id="30" name="Group 29">
              <a:extLst>
                <a:ext uri="{FF2B5EF4-FFF2-40B4-BE49-F238E27FC236}">
                  <a16:creationId xmlns:a16="http://schemas.microsoft.com/office/drawing/2014/main" id="{8844FD5E-0B6B-5E44-A1FD-D5CE0E2A4060}"/>
                </a:ext>
              </a:extLst>
            </p:cNvPr>
            <p:cNvGrpSpPr/>
            <p:nvPr/>
          </p:nvGrpSpPr>
          <p:grpSpPr>
            <a:xfrm>
              <a:off x="109274" y="861855"/>
              <a:ext cx="2743200" cy="1796697"/>
              <a:chOff x="109274" y="861855"/>
              <a:chExt cx="2743200" cy="1796697"/>
            </a:xfrm>
          </p:grpSpPr>
          <p:grpSp>
            <p:nvGrpSpPr>
              <p:cNvPr id="10" name="Group 9">
                <a:extLst>
                  <a:ext uri="{FF2B5EF4-FFF2-40B4-BE49-F238E27FC236}">
                    <a16:creationId xmlns:a16="http://schemas.microsoft.com/office/drawing/2014/main" id="{BDF1F68F-C2EA-9440-8AAB-FE0378C3E1BF}"/>
                  </a:ext>
                </a:extLst>
              </p:cNvPr>
              <p:cNvGrpSpPr/>
              <p:nvPr/>
            </p:nvGrpSpPr>
            <p:grpSpPr>
              <a:xfrm>
                <a:off x="788282" y="861855"/>
                <a:ext cx="1524000" cy="1447144"/>
                <a:chOff x="4424855" y="1124606"/>
                <a:chExt cx="1524000" cy="1447144"/>
              </a:xfrm>
            </p:grpSpPr>
            <p:sp>
              <p:nvSpPr>
                <p:cNvPr id="6" name="Donut 5">
                  <a:extLst>
                    <a:ext uri="{FF2B5EF4-FFF2-40B4-BE49-F238E27FC236}">
                      <a16:creationId xmlns:a16="http://schemas.microsoft.com/office/drawing/2014/main" id="{3CEAE4F7-3DA7-AE47-971B-536AEF1F330D}"/>
                    </a:ext>
                  </a:extLst>
                </p:cNvPr>
                <p:cNvSpPr/>
                <p:nvPr/>
              </p:nvSpPr>
              <p:spPr>
                <a:xfrm>
                  <a:off x="4424855" y="1124606"/>
                  <a:ext cx="1524000" cy="1447144"/>
                </a:xfrm>
                <a:prstGeom prst="donut">
                  <a:avLst>
                    <a:gd name="adj" fmla="val 5134"/>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C4D61398-596C-274E-940C-E897DDFED972}"/>
                    </a:ext>
                  </a:extLst>
                </p:cNvPr>
                <p:cNvSpPr txBox="1"/>
                <p:nvPr/>
              </p:nvSpPr>
              <p:spPr>
                <a:xfrm>
                  <a:off x="4834761" y="1608081"/>
                  <a:ext cx="670376" cy="369332"/>
                </a:xfrm>
                <a:prstGeom prst="rect">
                  <a:avLst/>
                </a:prstGeom>
                <a:noFill/>
              </p:spPr>
              <p:txBody>
                <a:bodyPr wrap="none" rtlCol="0">
                  <a:spAutoFit/>
                </a:bodyPr>
                <a:lstStyle/>
                <a:p>
                  <a:r>
                    <a:rPr lang="en-US" dirty="0"/>
                    <a:t>Aceh</a:t>
                  </a:r>
                </a:p>
              </p:txBody>
            </p:sp>
          </p:grpSp>
          <p:pic>
            <p:nvPicPr>
              <p:cNvPr id="22" name="Picture 21">
                <a:extLst>
                  <a:ext uri="{FF2B5EF4-FFF2-40B4-BE49-F238E27FC236}">
                    <a16:creationId xmlns:a16="http://schemas.microsoft.com/office/drawing/2014/main" id="{79252186-D387-FA4A-B224-118C325C8DE1}"/>
                  </a:ext>
                </a:extLst>
              </p:cNvPr>
              <p:cNvPicPr>
                <a:picLocks noChangeAspect="1"/>
              </p:cNvPicPr>
              <p:nvPr/>
            </p:nvPicPr>
            <p:blipFill>
              <a:blip r:embed="rId3"/>
              <a:stretch>
                <a:fillRect/>
              </a:stretch>
            </p:blipFill>
            <p:spPr>
              <a:xfrm>
                <a:off x="109274" y="2455047"/>
                <a:ext cx="2743200" cy="203505"/>
              </a:xfrm>
              <a:prstGeom prst="rect">
                <a:avLst/>
              </a:prstGeom>
            </p:spPr>
          </p:pic>
        </p:grpSp>
        <p:grpSp>
          <p:nvGrpSpPr>
            <p:cNvPr id="31" name="Group 30">
              <a:extLst>
                <a:ext uri="{FF2B5EF4-FFF2-40B4-BE49-F238E27FC236}">
                  <a16:creationId xmlns:a16="http://schemas.microsoft.com/office/drawing/2014/main" id="{1C4C73B6-DA7C-364D-AFAD-5D24083B484E}"/>
                </a:ext>
              </a:extLst>
            </p:cNvPr>
            <p:cNvGrpSpPr/>
            <p:nvPr/>
          </p:nvGrpSpPr>
          <p:grpSpPr>
            <a:xfrm>
              <a:off x="3201271" y="867115"/>
              <a:ext cx="2743200" cy="1810462"/>
              <a:chOff x="3201271" y="867115"/>
              <a:chExt cx="2743200" cy="1810462"/>
            </a:xfrm>
          </p:grpSpPr>
          <p:grpSp>
            <p:nvGrpSpPr>
              <p:cNvPr id="11" name="Group 10">
                <a:extLst>
                  <a:ext uri="{FF2B5EF4-FFF2-40B4-BE49-F238E27FC236}">
                    <a16:creationId xmlns:a16="http://schemas.microsoft.com/office/drawing/2014/main" id="{B4F7DA1B-D48F-AC40-A770-5E0FB4D97D77}"/>
                  </a:ext>
                </a:extLst>
              </p:cNvPr>
              <p:cNvGrpSpPr/>
              <p:nvPr/>
            </p:nvGrpSpPr>
            <p:grpSpPr>
              <a:xfrm>
                <a:off x="3852041" y="867115"/>
                <a:ext cx="1524000" cy="1447144"/>
                <a:chOff x="4424855" y="1124606"/>
                <a:chExt cx="1524000" cy="1447144"/>
              </a:xfrm>
            </p:grpSpPr>
            <p:sp>
              <p:nvSpPr>
                <p:cNvPr id="12" name="Donut 11">
                  <a:extLst>
                    <a:ext uri="{FF2B5EF4-FFF2-40B4-BE49-F238E27FC236}">
                      <a16:creationId xmlns:a16="http://schemas.microsoft.com/office/drawing/2014/main" id="{24248205-D028-8B43-8460-04967915957E}"/>
                    </a:ext>
                  </a:extLst>
                </p:cNvPr>
                <p:cNvSpPr/>
                <p:nvPr/>
              </p:nvSpPr>
              <p:spPr>
                <a:xfrm>
                  <a:off x="4424855" y="1124606"/>
                  <a:ext cx="1524000" cy="1447144"/>
                </a:xfrm>
                <a:prstGeom prst="donut">
                  <a:avLst>
                    <a:gd name="adj" fmla="val 5134"/>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A901F8F6-B78F-2D4F-BC5D-72B814BCB74F}"/>
                    </a:ext>
                  </a:extLst>
                </p:cNvPr>
                <p:cNvSpPr txBox="1"/>
                <p:nvPr/>
              </p:nvSpPr>
              <p:spPr>
                <a:xfrm>
                  <a:off x="4834761" y="1618591"/>
                  <a:ext cx="798552" cy="369332"/>
                </a:xfrm>
                <a:prstGeom prst="rect">
                  <a:avLst/>
                </a:prstGeom>
                <a:noFill/>
              </p:spPr>
              <p:txBody>
                <a:bodyPr wrap="none" rtlCol="0">
                  <a:spAutoFit/>
                </a:bodyPr>
                <a:lstStyle/>
                <a:p>
                  <a:r>
                    <a:rPr lang="en-US" dirty="0" err="1"/>
                    <a:t>WJava</a:t>
                  </a:r>
                  <a:endParaRPr lang="en-US" dirty="0"/>
                </a:p>
              </p:txBody>
            </p:sp>
          </p:grpSp>
          <p:pic>
            <p:nvPicPr>
              <p:cNvPr id="25" name="Picture 24">
                <a:extLst>
                  <a:ext uri="{FF2B5EF4-FFF2-40B4-BE49-F238E27FC236}">
                    <a16:creationId xmlns:a16="http://schemas.microsoft.com/office/drawing/2014/main" id="{85CB2219-2999-E64D-83E6-1DE5B98AF564}"/>
                  </a:ext>
                </a:extLst>
              </p:cNvPr>
              <p:cNvPicPr>
                <a:picLocks noChangeAspect="1"/>
              </p:cNvPicPr>
              <p:nvPr/>
            </p:nvPicPr>
            <p:blipFill>
              <a:blip r:embed="rId4"/>
              <a:stretch>
                <a:fillRect/>
              </a:stretch>
            </p:blipFill>
            <p:spPr>
              <a:xfrm>
                <a:off x="3201271" y="2427459"/>
                <a:ext cx="2743200" cy="250118"/>
              </a:xfrm>
              <a:prstGeom prst="rect">
                <a:avLst/>
              </a:prstGeom>
            </p:spPr>
          </p:pic>
        </p:grpSp>
        <p:grpSp>
          <p:nvGrpSpPr>
            <p:cNvPr id="32" name="Group 31">
              <a:extLst>
                <a:ext uri="{FF2B5EF4-FFF2-40B4-BE49-F238E27FC236}">
                  <a16:creationId xmlns:a16="http://schemas.microsoft.com/office/drawing/2014/main" id="{07B3C49B-2D98-464D-A676-734D54AFF340}"/>
                </a:ext>
              </a:extLst>
            </p:cNvPr>
            <p:cNvGrpSpPr/>
            <p:nvPr/>
          </p:nvGrpSpPr>
          <p:grpSpPr>
            <a:xfrm>
              <a:off x="6268317" y="840837"/>
              <a:ext cx="2743200" cy="1817715"/>
              <a:chOff x="6268317" y="840837"/>
              <a:chExt cx="2743200" cy="1817715"/>
            </a:xfrm>
          </p:grpSpPr>
          <p:grpSp>
            <p:nvGrpSpPr>
              <p:cNvPr id="17" name="Group 16">
                <a:extLst>
                  <a:ext uri="{FF2B5EF4-FFF2-40B4-BE49-F238E27FC236}">
                    <a16:creationId xmlns:a16="http://schemas.microsoft.com/office/drawing/2014/main" id="{49E33D9C-3C24-4147-8122-042018230243}"/>
                  </a:ext>
                </a:extLst>
              </p:cNvPr>
              <p:cNvGrpSpPr/>
              <p:nvPr/>
            </p:nvGrpSpPr>
            <p:grpSpPr>
              <a:xfrm>
                <a:off x="6936836" y="840837"/>
                <a:ext cx="1524000" cy="1447144"/>
                <a:chOff x="4424855" y="1124606"/>
                <a:chExt cx="1524000" cy="1447144"/>
              </a:xfrm>
            </p:grpSpPr>
            <p:sp>
              <p:nvSpPr>
                <p:cNvPr id="18" name="Donut 17">
                  <a:extLst>
                    <a:ext uri="{FF2B5EF4-FFF2-40B4-BE49-F238E27FC236}">
                      <a16:creationId xmlns:a16="http://schemas.microsoft.com/office/drawing/2014/main" id="{F97C0745-9ADC-4E41-81F1-7BAB5AF79D05}"/>
                    </a:ext>
                  </a:extLst>
                </p:cNvPr>
                <p:cNvSpPr/>
                <p:nvPr/>
              </p:nvSpPr>
              <p:spPr>
                <a:xfrm>
                  <a:off x="4424855" y="1124606"/>
                  <a:ext cx="1524000" cy="1447144"/>
                </a:xfrm>
                <a:prstGeom prst="donut">
                  <a:avLst>
                    <a:gd name="adj" fmla="val 5134"/>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03C2EA23-983D-164A-8034-B60A9A83C43C}"/>
                    </a:ext>
                  </a:extLst>
                </p:cNvPr>
                <p:cNvSpPr txBox="1"/>
                <p:nvPr/>
              </p:nvSpPr>
              <p:spPr>
                <a:xfrm>
                  <a:off x="4771701" y="1639611"/>
                  <a:ext cx="845103" cy="369332"/>
                </a:xfrm>
                <a:prstGeom prst="rect">
                  <a:avLst/>
                </a:prstGeom>
                <a:noFill/>
              </p:spPr>
              <p:txBody>
                <a:bodyPr wrap="none" rtlCol="0">
                  <a:spAutoFit/>
                </a:bodyPr>
                <a:lstStyle/>
                <a:p>
                  <a:r>
                    <a:rPr lang="en-US" dirty="0" err="1"/>
                    <a:t>Sarlahi</a:t>
                  </a:r>
                  <a:endParaRPr lang="en-US" dirty="0"/>
                </a:p>
              </p:txBody>
            </p:sp>
          </p:grpSp>
          <p:pic>
            <p:nvPicPr>
              <p:cNvPr id="29" name="Picture 28">
                <a:extLst>
                  <a:ext uri="{FF2B5EF4-FFF2-40B4-BE49-F238E27FC236}">
                    <a16:creationId xmlns:a16="http://schemas.microsoft.com/office/drawing/2014/main" id="{B8193AA3-EFDE-1245-B3FF-D0074C66E0DA}"/>
                  </a:ext>
                </a:extLst>
              </p:cNvPr>
              <p:cNvPicPr>
                <a:picLocks noChangeAspect="1"/>
              </p:cNvPicPr>
              <p:nvPr/>
            </p:nvPicPr>
            <p:blipFill>
              <a:blip r:embed="rId5"/>
              <a:stretch>
                <a:fillRect/>
              </a:stretch>
            </p:blipFill>
            <p:spPr>
              <a:xfrm>
                <a:off x="6268317" y="2455047"/>
                <a:ext cx="2743200" cy="203505"/>
              </a:xfrm>
              <a:prstGeom prst="rect">
                <a:avLst/>
              </a:prstGeom>
            </p:spPr>
          </p:pic>
        </p:grpSp>
      </p:grpSp>
    </p:spTree>
    <p:extLst>
      <p:ext uri="{BB962C8B-B14F-4D97-AF65-F5344CB8AC3E}">
        <p14:creationId xmlns:p14="http://schemas.microsoft.com/office/powerpoint/2010/main" val="14200203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FFEF-F800-EC48-A917-29E4E23F815B}"/>
              </a:ext>
            </a:extLst>
          </p:cNvPr>
          <p:cNvSpPr>
            <a:spLocks noGrp="1"/>
          </p:cNvSpPr>
          <p:nvPr>
            <p:ph type="title"/>
          </p:nvPr>
        </p:nvSpPr>
        <p:spPr/>
        <p:txBody>
          <a:bodyPr>
            <a:noAutofit/>
          </a:bodyPr>
          <a:lstStyle/>
          <a:p>
            <a:r>
              <a:rPr lang="en-US" dirty="0"/>
              <a:t>Invariance test equations</a:t>
            </a:r>
          </a:p>
        </p:txBody>
      </p:sp>
      <p:pic>
        <p:nvPicPr>
          <p:cNvPr id="4" name="Picture 3">
            <a:extLst>
              <a:ext uri="{FF2B5EF4-FFF2-40B4-BE49-F238E27FC236}">
                <a16:creationId xmlns:a16="http://schemas.microsoft.com/office/drawing/2014/main" id="{69E361DA-D601-ED48-B7BE-E31583810796}"/>
              </a:ext>
            </a:extLst>
          </p:cNvPr>
          <p:cNvPicPr>
            <a:picLocks noChangeAspect="1"/>
          </p:cNvPicPr>
          <p:nvPr/>
        </p:nvPicPr>
        <p:blipFill>
          <a:blip r:embed="rId2"/>
          <a:stretch>
            <a:fillRect/>
          </a:stretch>
        </p:blipFill>
        <p:spPr>
          <a:xfrm>
            <a:off x="3269371" y="1070524"/>
            <a:ext cx="2857500" cy="711200"/>
          </a:xfrm>
          <a:prstGeom prst="rect">
            <a:avLst/>
          </a:prstGeom>
        </p:spPr>
      </p:pic>
      <p:pic>
        <p:nvPicPr>
          <p:cNvPr id="9" name="Picture 8">
            <a:extLst>
              <a:ext uri="{FF2B5EF4-FFF2-40B4-BE49-F238E27FC236}">
                <a16:creationId xmlns:a16="http://schemas.microsoft.com/office/drawing/2014/main" id="{2B0159AB-599D-984B-978D-CE3572BE0462}"/>
              </a:ext>
            </a:extLst>
          </p:cNvPr>
          <p:cNvPicPr>
            <a:picLocks noChangeAspect="1"/>
          </p:cNvPicPr>
          <p:nvPr/>
        </p:nvPicPr>
        <p:blipFill>
          <a:blip r:embed="rId3"/>
          <a:stretch>
            <a:fillRect/>
          </a:stretch>
        </p:blipFill>
        <p:spPr>
          <a:xfrm>
            <a:off x="3212668" y="1448899"/>
            <a:ext cx="2844800" cy="711200"/>
          </a:xfrm>
          <a:prstGeom prst="rect">
            <a:avLst/>
          </a:prstGeom>
        </p:spPr>
      </p:pic>
      <p:pic>
        <p:nvPicPr>
          <p:cNvPr id="15" name="Picture 14">
            <a:extLst>
              <a:ext uri="{FF2B5EF4-FFF2-40B4-BE49-F238E27FC236}">
                <a16:creationId xmlns:a16="http://schemas.microsoft.com/office/drawing/2014/main" id="{CCF4FF45-94A7-A84E-B985-90D7FE077776}"/>
              </a:ext>
            </a:extLst>
          </p:cNvPr>
          <p:cNvPicPr>
            <a:picLocks noChangeAspect="1"/>
          </p:cNvPicPr>
          <p:nvPr/>
        </p:nvPicPr>
        <p:blipFill>
          <a:blip r:embed="rId4"/>
          <a:stretch>
            <a:fillRect/>
          </a:stretch>
        </p:blipFill>
        <p:spPr>
          <a:xfrm>
            <a:off x="31529" y="2985060"/>
            <a:ext cx="9052560" cy="680003"/>
          </a:xfrm>
          <a:prstGeom prst="rect">
            <a:avLst/>
          </a:prstGeom>
        </p:spPr>
      </p:pic>
      <p:pic>
        <p:nvPicPr>
          <p:cNvPr id="20" name="Picture 19">
            <a:extLst>
              <a:ext uri="{FF2B5EF4-FFF2-40B4-BE49-F238E27FC236}">
                <a16:creationId xmlns:a16="http://schemas.microsoft.com/office/drawing/2014/main" id="{785BC429-C382-6B4D-912E-91711D8DA717}"/>
              </a:ext>
            </a:extLst>
          </p:cNvPr>
          <p:cNvPicPr>
            <a:picLocks noChangeAspect="1"/>
          </p:cNvPicPr>
          <p:nvPr/>
        </p:nvPicPr>
        <p:blipFill>
          <a:blip r:embed="rId5"/>
          <a:stretch>
            <a:fillRect/>
          </a:stretch>
        </p:blipFill>
        <p:spPr>
          <a:xfrm>
            <a:off x="52550" y="2838040"/>
            <a:ext cx="9052560" cy="679751"/>
          </a:xfrm>
          <a:prstGeom prst="rect">
            <a:avLst/>
          </a:prstGeom>
        </p:spPr>
      </p:pic>
    </p:spTree>
    <p:extLst>
      <p:ext uri="{BB962C8B-B14F-4D97-AF65-F5344CB8AC3E}">
        <p14:creationId xmlns:p14="http://schemas.microsoft.com/office/powerpoint/2010/main" val="28112062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ignals">
      <a:dk1>
        <a:sysClr val="windowText" lastClr="000000"/>
      </a:dk1>
      <a:lt1>
        <a:sysClr val="window" lastClr="FFFFFF"/>
      </a:lt1>
      <a:dk2>
        <a:srgbClr val="1F497D"/>
      </a:dk2>
      <a:lt2>
        <a:srgbClr val="EEECE1"/>
      </a:lt2>
      <a:accent1>
        <a:srgbClr val="21AAE2"/>
      </a:accent1>
      <a:accent2>
        <a:srgbClr val="13355A"/>
      </a:accent2>
      <a:accent3>
        <a:srgbClr val="C2C1C0"/>
      </a:accent3>
      <a:accent4>
        <a:srgbClr val="414141"/>
      </a:accent4>
      <a:accent5>
        <a:srgbClr val="99DBF5"/>
      </a:accent5>
      <a:accent6>
        <a:srgbClr val="9D60A7"/>
      </a:accent6>
      <a:hlink>
        <a:srgbClr val="F4DA0B"/>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38480</TotalTime>
  <Words>940</Words>
  <Application>Microsoft Macintosh PowerPoint</Application>
  <PresentationFormat>On-screen Show (16:9)</PresentationFormat>
  <Paragraphs>100</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Corbel</vt:lpstr>
      <vt:lpstr>Office Theme</vt:lpstr>
      <vt:lpstr>PowerPoint Presentation</vt:lpstr>
      <vt:lpstr>Extending RCTs across domains, Vitamin A </vt:lpstr>
      <vt:lpstr>Who are we?</vt:lpstr>
      <vt:lpstr>The pervasive role of evaluation</vt:lpstr>
      <vt:lpstr>Extending RCTs across domains, Vitamin A </vt:lpstr>
      <vt:lpstr>Basic idea in Cinelli/Pearl and Huitfeldt et al </vt:lpstr>
      <vt:lpstr>Using Data to Extend RCTs </vt:lpstr>
      <vt:lpstr>Using data to test counterfactual invariance </vt:lpstr>
      <vt:lpstr>Invariance test equations</vt:lpstr>
      <vt:lpstr>Counterfactual assumptions deltas, PS01 </vt:lpstr>
      <vt:lpstr>Counterfactual assumptions deltas, PS10 </vt:lpstr>
      <vt:lpstr>Mixing equality assumptions is tight </vt:lpstr>
      <vt:lpstr>Final Thoughts</vt:lpstr>
      <vt:lpstr>Pointers </vt:lpstr>
      <vt:lpstr>IPM.ai (www.ipm.ai) is an Insights as a Service (IaaS) company that empowers the world’s leading life sciences brands to better understand and improve the lives of patients through the research, development and commercialization of new therapies and modalities of care for specialty and rare disease.   IPM’s HIPAA-certified system of insight streamlines patient discovery, treatment journey mapping, referral network intelligence, key opinion leader identification, market segmentation and adherence modeling by utilizing granular-level longitudinal analytics, artificial intelligence and machine learning in conjunction with a real world evidence and outcomes research pool of over 300 million de-identified patients.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Seaner</dc:creator>
  <cp:lastModifiedBy>Andres Corrada-Emmanuel</cp:lastModifiedBy>
  <cp:revision>194</cp:revision>
  <dcterms:created xsi:type="dcterms:W3CDTF">2020-09-10T12:58:35Z</dcterms:created>
  <dcterms:modified xsi:type="dcterms:W3CDTF">2020-11-12T10:51:20Z</dcterms:modified>
</cp:coreProperties>
</file>