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Nixie One"/>
      <p:regular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Varela Round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PtWR/fkXI+/c/yVbM9OiLRxBd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ixieOne-regular.fntdata"/><Relationship Id="rId25" Type="http://schemas.openxmlformats.org/officeDocument/2006/relationships/slide" Target="slides/slide21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VarelaRound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22376ae3e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622376ae3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22376ae3e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622376ae3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5e394656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75e3946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22376ae3e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622376ae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5e36103c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75e3610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5e36103c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75e36103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5e36103cb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75e36103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5e36103cb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75e36103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5e36103cb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75e36103c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22376ae3e_1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622376ae3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5e36103cb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75e36103c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22376ae3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622376ae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22376ae3e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622376ae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22376ae3e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622376ae3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31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1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1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1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1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1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1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1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1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1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1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1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1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76" name="Google Shape;176;p41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1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1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1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1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1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1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1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1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1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1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1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1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3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3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3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3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3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3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3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3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3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3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3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3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3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7" name="Google Shape;47;p37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8" name="Google Shape;48;p37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9" name="Google Shape;49;p37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7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7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7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7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7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7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7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7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7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7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7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7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4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34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67" name="Google Shape;67;p34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4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4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4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4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4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4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4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4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4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4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4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4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4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4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+ image">
  <p:cSld name="TITLE_AND_BODY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6" name="Google Shape;86;p38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8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8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8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8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8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8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8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8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6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0" name="Google Shape;100;p36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6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6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6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6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6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6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6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6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6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6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6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6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32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8" name="Google Shape;118;p32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2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2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2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2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2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2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2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2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2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2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2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2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2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2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5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5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5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5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40" name="Google Shape;140;p35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96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1" name="Google Shape;141;p35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5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5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5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5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5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5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5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5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5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4" name="Google Shape;154;p3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quickdraw.withgoogle.com/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inyurl.com/posterLD" TargetMode="External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inyurl.com/videoLD" TargetMode="External"/><Relationship Id="rId4" Type="http://schemas.openxmlformats.org/officeDocument/2006/relationships/hyperlink" Target="https://tinyurl.com/videoLD" TargetMode="External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/>
              <a:t>Learning Drawords</a:t>
            </a:r>
            <a:endParaRPr b="1"/>
          </a:p>
        </p:txBody>
      </p:sp>
      <p:sp>
        <p:nvSpPr>
          <p:cNvPr id="196" name="Google Shape;196;p1"/>
          <p:cNvSpPr txBox="1"/>
          <p:nvPr>
            <p:ph idx="4294967295" type="subTitle"/>
          </p:nvPr>
        </p:nvSpPr>
        <p:spPr>
          <a:xfrm>
            <a:off x="1379300" y="3862975"/>
            <a:ext cx="65937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</a:pPr>
            <a:r>
              <a:rPr b="1" i="0" lang="en" sz="16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Andrés Francisco Corso Pinzón</a:t>
            </a:r>
            <a:endParaRPr b="1" i="0" sz="16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</a:pPr>
            <a:r>
              <a:rPr b="1" i="0" lang="en" sz="16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Stephanie Torres Jiménez</a:t>
            </a:r>
            <a:endParaRPr b="1" i="0" sz="16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</a:pPr>
            <a:r>
              <a:rPr b="1" i="0" lang="en" sz="16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Desarrollo de Aplicaciones para dispositivos móviles</a:t>
            </a:r>
            <a:endParaRPr b="1" i="0" sz="16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</a:pPr>
            <a:r>
              <a:rPr b="1" i="0" lang="en" sz="16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Universidad Nacional de Colombia</a:t>
            </a:r>
            <a:endParaRPr b="1" i="0" sz="16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22376ae3e_0_54"/>
          <p:cNvSpPr txBox="1"/>
          <p:nvPr>
            <p:ph idx="4294967295" type="body"/>
          </p:nvPr>
        </p:nvSpPr>
        <p:spPr>
          <a:xfrm>
            <a:off x="1406850" y="425900"/>
            <a:ext cx="3343200" cy="20835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Segmentos de clientes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Niños entre 7 y 15 años que tengan un vocabulario básico en inglés.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Adultos interesados en aprender nuevo vocabulario en inglés.</a:t>
            </a:r>
            <a:endParaRPr sz="1600"/>
          </a:p>
        </p:txBody>
      </p:sp>
      <p:sp>
        <p:nvSpPr>
          <p:cNvPr id="266" name="Google Shape;266;g622376ae3e_0_54"/>
          <p:cNvSpPr txBox="1"/>
          <p:nvPr>
            <p:ph idx="4294967295" type="body"/>
          </p:nvPr>
        </p:nvSpPr>
        <p:spPr>
          <a:xfrm>
            <a:off x="5527425" y="2974438"/>
            <a:ext cx="2708100" cy="1485300"/>
          </a:xfrm>
          <a:prstGeom prst="rect">
            <a:avLst/>
          </a:prstGeom>
          <a:noFill/>
          <a:ln cap="flat" cmpd="sng" w="38100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Relación con los clientes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Modelo Freemium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Sección de PQR en la página de Facebook.</a:t>
            </a:r>
            <a:endParaRPr sz="1600"/>
          </a:p>
        </p:txBody>
      </p:sp>
      <p:sp>
        <p:nvSpPr>
          <p:cNvPr id="267" name="Google Shape;267;g622376ae3e_0_54"/>
          <p:cNvSpPr txBox="1"/>
          <p:nvPr>
            <p:ph idx="4294967295" type="body"/>
          </p:nvPr>
        </p:nvSpPr>
        <p:spPr>
          <a:xfrm>
            <a:off x="5099928" y="425900"/>
            <a:ext cx="3135600" cy="2083500"/>
          </a:xfrm>
          <a:prstGeom prst="rect">
            <a:avLst/>
          </a:prstGeom>
          <a:noFill/>
          <a:ln cap="flat" cmpd="sng" w="38100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Canales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Descarga en la PlayStore de Google.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Sugerencias y comentarios a través de la página de Facebook y en la Play Store.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  <p:pic>
        <p:nvPicPr>
          <p:cNvPr id="268" name="Google Shape;268;g622376ae3e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550" y="2923075"/>
            <a:ext cx="3928200" cy="1708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69" name="Google Shape;269;g622376ae3e_0_54"/>
          <p:cNvSpPr txBox="1"/>
          <p:nvPr/>
        </p:nvSpPr>
        <p:spPr>
          <a:xfrm>
            <a:off x="1578450" y="4631875"/>
            <a:ext cx="33432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https://pretii.lat/articulo/5-estrategias-retencion-clientes</a:t>
            </a:r>
            <a:endParaRPr b="0" i="0" sz="9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22376ae3e_0_64"/>
          <p:cNvSpPr txBox="1"/>
          <p:nvPr>
            <p:ph idx="4294967295" type="body"/>
          </p:nvPr>
        </p:nvSpPr>
        <p:spPr>
          <a:xfrm>
            <a:off x="1069575" y="636700"/>
            <a:ext cx="3019800" cy="1724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Vías de ingreso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Ganancia por el uso de la aplicación en el desbloqueo de nuevas palabras.</a:t>
            </a:r>
            <a:endParaRPr sz="1600"/>
          </a:p>
        </p:txBody>
      </p:sp>
      <p:sp>
        <p:nvSpPr>
          <p:cNvPr id="275" name="Google Shape;275;g622376ae3e_0_64"/>
          <p:cNvSpPr txBox="1"/>
          <p:nvPr>
            <p:ph idx="4294967295" type="body"/>
          </p:nvPr>
        </p:nvSpPr>
        <p:spPr>
          <a:xfrm>
            <a:off x="1069575" y="2702550"/>
            <a:ext cx="3343200" cy="1906800"/>
          </a:xfrm>
          <a:prstGeom prst="rect">
            <a:avLst/>
          </a:prstGeom>
          <a:noFill/>
          <a:ln cap="flat" cmpd="sng" w="38100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Estructuras de costos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Costos de una arquitectura de Cloud computing para entrenar la red neuronal.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Costos de almacenamiento de datos.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  <p:pic>
        <p:nvPicPr>
          <p:cNvPr id="276" name="Google Shape;276;g622376ae3e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1925" y="1403150"/>
            <a:ext cx="3943850" cy="22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622376ae3e_0_64"/>
          <p:cNvSpPr txBox="1"/>
          <p:nvPr/>
        </p:nvSpPr>
        <p:spPr>
          <a:xfrm>
            <a:off x="4761950" y="3738175"/>
            <a:ext cx="39438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https://www.pqs.pe/sites/default/files/styles/852x479/public/2016/05/blog/contabilidad-costos-gastos.png?itok=KTlL7M1B</a:t>
            </a:r>
            <a:endParaRPr b="0" i="0" sz="9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5e394656a_0_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3" name="Google Shape;283;g75e394656a_0_0"/>
          <p:cNvPicPr preferRelativeResize="0"/>
          <p:nvPr/>
        </p:nvPicPr>
        <p:blipFill rotWithShape="1">
          <a:blip r:embed="rId3">
            <a:alphaModFix/>
          </a:blip>
          <a:srcRect b="6466" l="6825" r="7848" t="6727"/>
          <a:stretch/>
        </p:blipFill>
        <p:spPr>
          <a:xfrm>
            <a:off x="2654100" y="132425"/>
            <a:ext cx="3835800" cy="3903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4" name="Google Shape;284;g75e394656a_0_0"/>
          <p:cNvSpPr txBox="1"/>
          <p:nvPr/>
        </p:nvSpPr>
        <p:spPr>
          <a:xfrm>
            <a:off x="1618350" y="2849875"/>
            <a:ext cx="59073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65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La aplicación</a:t>
            </a:r>
            <a:endParaRPr b="1" i="0" sz="65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22376ae3e_0_12"/>
          <p:cNvSpPr txBox="1"/>
          <p:nvPr>
            <p:ph idx="4294967295" type="subTitle"/>
          </p:nvPr>
        </p:nvSpPr>
        <p:spPr>
          <a:xfrm>
            <a:off x="1339250" y="330550"/>
            <a:ext cx="65937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</a:pPr>
            <a:r>
              <a:rPr b="1" i="0" lang="en" sz="30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Quick Draw</a:t>
            </a:r>
            <a:endParaRPr b="1" i="0" sz="30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0" name="Google Shape;290;g622376ae3e_0_12"/>
          <p:cNvSpPr txBox="1"/>
          <p:nvPr>
            <p:ph idx="4294967295" type="body"/>
          </p:nvPr>
        </p:nvSpPr>
        <p:spPr>
          <a:xfrm>
            <a:off x="267050" y="1341925"/>
            <a:ext cx="43143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Es un conjunto de datos compuesto por dibujos tipo garabato, hechos por personas. 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Recolectado y publicado por Google a través de </a:t>
            </a:r>
            <a:r>
              <a:rPr lang="en" sz="1200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https://quickdraw.withgoogle.com/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50 millones de dibujos divididos en 345 tipos, como figuras geométricas, partes del cuerpo humano, alimentos, animales, entre otros.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1" name="Google Shape;291;g622376ae3e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909" y="1426950"/>
            <a:ext cx="4200665" cy="2716525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292" name="Google Shape;292;g622376ae3e_0_12"/>
          <p:cNvSpPr txBox="1"/>
          <p:nvPr/>
        </p:nvSpPr>
        <p:spPr>
          <a:xfrm>
            <a:off x="6495276" y="4168263"/>
            <a:ext cx="788700" cy="4089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CAT</a:t>
            </a:r>
            <a:endParaRPr b="1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5e36103cb_0_0"/>
          <p:cNvSpPr txBox="1"/>
          <p:nvPr>
            <p:ph idx="4294967295" type="subTitle"/>
          </p:nvPr>
        </p:nvSpPr>
        <p:spPr>
          <a:xfrm>
            <a:off x="1339250" y="330550"/>
            <a:ext cx="65937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</a:pPr>
            <a:r>
              <a:rPr b="1" lang="en" sz="3000">
                <a:solidFill>
                  <a:srgbClr val="00ACC3"/>
                </a:solidFill>
              </a:rPr>
              <a:t>Red Neuronal Convolucional</a:t>
            </a:r>
            <a:endParaRPr b="1" i="0" sz="30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8" name="Google Shape;298;g75e36103cb_0_0"/>
          <p:cNvSpPr txBox="1"/>
          <p:nvPr>
            <p:ph idx="4294967295" type="body"/>
          </p:nvPr>
        </p:nvSpPr>
        <p:spPr>
          <a:xfrm>
            <a:off x="632550" y="3086492"/>
            <a:ext cx="78789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Entrenada con Quick, Draw!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Siguiendo tutorial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Imágenes de 28x28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g75e36103cb_0_0"/>
          <p:cNvSpPr txBox="1"/>
          <p:nvPr/>
        </p:nvSpPr>
        <p:spPr>
          <a:xfrm>
            <a:off x="5764225" y="3375850"/>
            <a:ext cx="1884300" cy="4089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https://tinyurl.com/vqmf897</a:t>
            </a:r>
            <a:endParaRPr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0" name="Google Shape;300;g75e36103c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700" y="1082641"/>
            <a:ext cx="4314301" cy="1922435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5e36103cb_0_21"/>
          <p:cNvSpPr txBox="1"/>
          <p:nvPr>
            <p:ph idx="4294967295" type="subTitle"/>
          </p:nvPr>
        </p:nvSpPr>
        <p:spPr>
          <a:xfrm>
            <a:off x="1339250" y="330550"/>
            <a:ext cx="65937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</a:pPr>
            <a:r>
              <a:rPr b="1" lang="en" sz="3000">
                <a:solidFill>
                  <a:srgbClr val="00ACC3"/>
                </a:solidFill>
              </a:rPr>
              <a:t>Firebase</a:t>
            </a:r>
            <a:endParaRPr b="1" i="0" sz="30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6" name="Google Shape;306;g75e36103cb_0_21"/>
          <p:cNvSpPr txBox="1"/>
          <p:nvPr>
            <p:ph idx="4294967295" type="body"/>
          </p:nvPr>
        </p:nvSpPr>
        <p:spPr>
          <a:xfrm>
            <a:off x="556175" y="1082642"/>
            <a:ext cx="78789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RealTime Database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Storage 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◉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Independencia a la aplicación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¿Qué se almacena?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◎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Imágenes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◎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Categorias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◎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Puntajes de usuarios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7" name="Google Shape;307;g75e36103cb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300" y="330550"/>
            <a:ext cx="662425" cy="6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75e36103cb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850" y="1685917"/>
            <a:ext cx="25146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5e36103cb_0_30"/>
          <p:cNvSpPr txBox="1"/>
          <p:nvPr>
            <p:ph idx="4294967295" type="subTitle"/>
          </p:nvPr>
        </p:nvSpPr>
        <p:spPr>
          <a:xfrm>
            <a:off x="1339250" y="330550"/>
            <a:ext cx="65937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</a:pPr>
            <a:r>
              <a:rPr b="1" lang="en" sz="3000">
                <a:solidFill>
                  <a:srgbClr val="00ACC3"/>
                </a:solidFill>
              </a:rPr>
              <a:t>Puntaje de cada usuario</a:t>
            </a:r>
            <a:endParaRPr b="1" i="0" sz="30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14" name="Google Shape;314;g75e36103cb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188" y="1082650"/>
            <a:ext cx="1807818" cy="37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5e36103cb_0_9"/>
          <p:cNvSpPr txBox="1"/>
          <p:nvPr>
            <p:ph idx="12" type="sldNum"/>
          </p:nvPr>
        </p:nvSpPr>
        <p:spPr>
          <a:xfrm>
            <a:off x="6409800" y="4751625"/>
            <a:ext cx="422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g75e36103cb_0_9"/>
          <p:cNvSpPr txBox="1"/>
          <p:nvPr/>
        </p:nvSpPr>
        <p:spPr>
          <a:xfrm>
            <a:off x="322225" y="1165838"/>
            <a:ext cx="50445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lang="en" sz="75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Poster</a:t>
            </a:r>
            <a:endParaRPr b="1" i="0" sz="75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1" name="Google Shape;321;g75e36103cb_0_9"/>
          <p:cNvSpPr txBox="1"/>
          <p:nvPr/>
        </p:nvSpPr>
        <p:spPr>
          <a:xfrm>
            <a:off x="1540500" y="2991900"/>
            <a:ext cx="26610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https://tinyurl.com/posterLD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22" name="Google Shape;322;g75e36103cb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898" y="1788148"/>
            <a:ext cx="2857426" cy="18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5e36103cb_0_46"/>
          <p:cNvSpPr txBox="1"/>
          <p:nvPr>
            <p:ph idx="12" type="sldNum"/>
          </p:nvPr>
        </p:nvSpPr>
        <p:spPr>
          <a:xfrm>
            <a:off x="6409800" y="4751625"/>
            <a:ext cx="422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g75e36103cb_0_46"/>
          <p:cNvSpPr txBox="1"/>
          <p:nvPr/>
        </p:nvSpPr>
        <p:spPr>
          <a:xfrm>
            <a:off x="322225" y="1165838"/>
            <a:ext cx="50445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lang="en" sz="75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Video</a:t>
            </a:r>
            <a:endParaRPr b="1" i="0" sz="75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9" name="Google Shape;329;g75e36103cb_0_46"/>
          <p:cNvSpPr txBox="1"/>
          <p:nvPr/>
        </p:nvSpPr>
        <p:spPr>
          <a:xfrm>
            <a:off x="1540500" y="2991900"/>
            <a:ext cx="26610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https://tinyurl.com/videoLD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30" name="Google Shape;330;g75e36103cb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1525" y="835513"/>
            <a:ext cx="3472476" cy="347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22376ae3e_1_36"/>
          <p:cNvSpPr/>
          <p:nvPr/>
        </p:nvSpPr>
        <p:spPr>
          <a:xfrm>
            <a:off x="5176800" y="0"/>
            <a:ext cx="2622697" cy="5016233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1B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622376ae3e_1_36"/>
          <p:cNvSpPr/>
          <p:nvPr/>
        </p:nvSpPr>
        <p:spPr>
          <a:xfrm>
            <a:off x="5298805" y="420660"/>
            <a:ext cx="2386800" cy="4043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b="0" i="0" sz="1000" u="none" cap="none" strike="noStrike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7" name="Google Shape;337;g622376ae3e_1_36"/>
          <p:cNvSpPr txBox="1"/>
          <p:nvPr>
            <p:ph idx="12" type="sldNum"/>
          </p:nvPr>
        </p:nvSpPr>
        <p:spPr>
          <a:xfrm>
            <a:off x="6409800" y="4751625"/>
            <a:ext cx="422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g622376ae3e_1_36"/>
          <p:cNvPicPr preferRelativeResize="0"/>
          <p:nvPr/>
        </p:nvPicPr>
        <p:blipFill rotWithShape="1">
          <a:blip r:embed="rId3">
            <a:alphaModFix/>
          </a:blip>
          <a:srcRect b="5589" l="0" r="0" t="0"/>
          <a:stretch/>
        </p:blipFill>
        <p:spPr>
          <a:xfrm>
            <a:off x="5286282" y="420649"/>
            <a:ext cx="2403751" cy="404340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622376ae3e_1_36"/>
          <p:cNvSpPr txBox="1"/>
          <p:nvPr/>
        </p:nvSpPr>
        <p:spPr>
          <a:xfrm>
            <a:off x="322225" y="1165838"/>
            <a:ext cx="50445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75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Demo</a:t>
            </a:r>
            <a:endParaRPr b="1" i="0" sz="75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/>
          <p:nvPr>
            <p:ph idx="4294967295" type="subTitle"/>
          </p:nvPr>
        </p:nvSpPr>
        <p:spPr>
          <a:xfrm>
            <a:off x="1339250" y="711550"/>
            <a:ext cx="65937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</a:pPr>
            <a:r>
              <a:rPr b="1" i="0" lang="en" sz="30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¿Cómo aprendemos vocabulario de un nuevo idioma?</a:t>
            </a:r>
            <a:endParaRPr b="1" i="0" sz="30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2" name="Google Shape;202;p3"/>
          <p:cNvSpPr txBox="1"/>
          <p:nvPr>
            <p:ph idx="4294967295" type="body"/>
          </p:nvPr>
        </p:nvSpPr>
        <p:spPr>
          <a:xfrm>
            <a:off x="763875" y="2276550"/>
            <a:ext cx="21309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Tradicional: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Flashcards</a:t>
            </a:r>
            <a:endParaRPr/>
          </a:p>
        </p:txBody>
      </p:sp>
      <p:pic>
        <p:nvPicPr>
          <p:cNvPr id="203" name="Google Shape;2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7575" y="2203200"/>
            <a:ext cx="5577400" cy="27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/>
        </p:nvSpPr>
        <p:spPr>
          <a:xfrm>
            <a:off x="4337900" y="1917150"/>
            <a:ext cx="3000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English 5000 Words with Pictures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5e36103cb_0_38"/>
          <p:cNvSpPr/>
          <p:nvPr/>
        </p:nvSpPr>
        <p:spPr>
          <a:xfrm>
            <a:off x="2001450" y="1883875"/>
            <a:ext cx="4886400" cy="1222800"/>
          </a:xfrm>
          <a:prstGeom prst="rect">
            <a:avLst/>
          </a:prstGeom>
          <a:solidFill>
            <a:srgbClr val="00A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75e36103cb_0_38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g75e36103cb_0_38"/>
          <p:cNvSpPr txBox="1"/>
          <p:nvPr/>
        </p:nvSpPr>
        <p:spPr>
          <a:xfrm>
            <a:off x="1618350" y="2849875"/>
            <a:ext cx="59073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lang="en" sz="65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Participante</a:t>
            </a:r>
            <a:endParaRPr b="1" i="0" sz="65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47" name="Google Shape;347;g75e36103cb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925" y="1883875"/>
            <a:ext cx="48863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"/>
          <p:cNvSpPr txBox="1"/>
          <p:nvPr/>
        </p:nvSpPr>
        <p:spPr>
          <a:xfrm>
            <a:off x="2714275" y="1130313"/>
            <a:ext cx="50445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75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Gracias</a:t>
            </a:r>
            <a:endParaRPr b="1" i="0" sz="75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22376ae3e_0_5"/>
          <p:cNvSpPr txBox="1"/>
          <p:nvPr>
            <p:ph idx="4294967295" type="subTitle"/>
          </p:nvPr>
        </p:nvSpPr>
        <p:spPr>
          <a:xfrm>
            <a:off x="1339250" y="711550"/>
            <a:ext cx="65937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</a:pPr>
            <a:r>
              <a:rPr b="1" i="0" lang="en" sz="30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Aprender dibujando</a:t>
            </a:r>
            <a:endParaRPr b="1" i="0" sz="30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0" name="Google Shape;210;g622376ae3e_0_5"/>
          <p:cNvSpPr txBox="1"/>
          <p:nvPr>
            <p:ph idx="4294967295" type="body"/>
          </p:nvPr>
        </p:nvSpPr>
        <p:spPr>
          <a:xfrm>
            <a:off x="1453100" y="1728475"/>
            <a:ext cx="6731400" cy="18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 acuerdo con la organización Cambridge Assessment, al realizar actividades que requieran creatividad, la mayoría de los niños asimilan los lenguajes de un modo más fácil. Estas actividades incluyen dibujar, colorear o hacer manualidades.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211" name="Google Shape;211;g622376ae3e_0_5"/>
          <p:cNvSpPr txBox="1"/>
          <p:nvPr/>
        </p:nvSpPr>
        <p:spPr>
          <a:xfrm>
            <a:off x="1457000" y="4195800"/>
            <a:ext cx="63582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Tomado de 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https://www.cambridgeenglish.org/es/learning-english/parents-and-children/tips-and-advice/learn-english-through-drawing/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/>
        </p:nvSpPr>
        <p:spPr>
          <a:xfrm>
            <a:off x="2151625" y="4684500"/>
            <a:ext cx="70914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</a:rPr>
              <a:t>The Surprisingly Powerful Influence of Drawing on Memory by Fernandes,  Wammes, and Meade - U of  Waterloo</a:t>
            </a:r>
            <a:endParaRPr b="0" i="0" sz="1000" u="none" cap="none" strike="noStrike">
              <a:solidFill>
                <a:srgbClr val="197B8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97B8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7" name="Google Shape;217;p13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13"/>
          <p:cNvSpPr txBox="1"/>
          <p:nvPr>
            <p:ph idx="4294967295" type="subTitle"/>
          </p:nvPr>
        </p:nvSpPr>
        <p:spPr>
          <a:xfrm>
            <a:off x="1450650" y="156375"/>
            <a:ext cx="65937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</a:pPr>
            <a:r>
              <a:rPr b="1" i="0" lang="en" sz="30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Aprender dibujando</a:t>
            </a:r>
            <a:endParaRPr b="1" i="0" sz="30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19" name="Google Shape;2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2625" y="908475"/>
            <a:ext cx="3789860" cy="39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2376ae3e_0_20"/>
          <p:cNvSpPr txBox="1"/>
          <p:nvPr>
            <p:ph idx="4294967295" type="subTitle"/>
          </p:nvPr>
        </p:nvSpPr>
        <p:spPr>
          <a:xfrm>
            <a:off x="1339250" y="711550"/>
            <a:ext cx="65937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</a:pPr>
            <a:r>
              <a:rPr b="1" i="0" lang="en" sz="30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Learning Drawords</a:t>
            </a:r>
            <a:endParaRPr b="1" i="0" sz="30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5" name="Google Shape;225;g622376ae3e_0_20"/>
          <p:cNvSpPr txBox="1"/>
          <p:nvPr>
            <p:ph idx="4294967295" type="body"/>
          </p:nvPr>
        </p:nvSpPr>
        <p:spPr>
          <a:xfrm>
            <a:off x="3949025" y="1694825"/>
            <a:ext cx="45252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Aplicación móvil para aprender y repasar vocabulario en inglés través de dibujos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Utilizará una red neuronal que utiliza </a:t>
            </a:r>
            <a:r>
              <a:rPr b="1"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Quick Draw</a:t>
            </a: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como conjunto de datos. 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Desarrollado para Android.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g622376ae3e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025" y="1488963"/>
            <a:ext cx="2841075" cy="28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2376ae3e_0_105"/>
          <p:cNvSpPr txBox="1"/>
          <p:nvPr>
            <p:ph idx="4294967295" type="subTitle"/>
          </p:nvPr>
        </p:nvSpPr>
        <p:spPr>
          <a:xfrm>
            <a:off x="1275150" y="463675"/>
            <a:ext cx="65937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</a:pPr>
            <a:r>
              <a:rPr b="1" i="0" lang="en" sz="30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Aplicaciones similares</a:t>
            </a:r>
            <a:endParaRPr b="1" i="0" sz="30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2" name="Google Shape;232;g622376ae3e_0_105"/>
          <p:cNvSpPr txBox="1"/>
          <p:nvPr/>
        </p:nvSpPr>
        <p:spPr>
          <a:xfrm>
            <a:off x="656875" y="1463650"/>
            <a:ext cx="2726700" cy="3147000"/>
          </a:xfrm>
          <a:prstGeom prst="rect">
            <a:avLst/>
          </a:prstGeom>
          <a:noFill/>
          <a:ln cap="flat" cmpd="sng" w="38100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English Vocabulary: Flashcards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g622376ae3e_0_105"/>
          <p:cNvPicPr preferRelativeResize="0"/>
          <p:nvPr/>
        </p:nvPicPr>
        <p:blipFill rotWithShape="1">
          <a:blip r:embed="rId3">
            <a:alphaModFix/>
          </a:blip>
          <a:srcRect b="0" l="0" r="64414" t="0"/>
          <a:stretch/>
        </p:blipFill>
        <p:spPr>
          <a:xfrm>
            <a:off x="1106750" y="1825225"/>
            <a:ext cx="18269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622376ae3e_0_105"/>
          <p:cNvSpPr txBox="1"/>
          <p:nvPr/>
        </p:nvSpPr>
        <p:spPr>
          <a:xfrm>
            <a:off x="3521750" y="1463650"/>
            <a:ext cx="2364900" cy="3147000"/>
          </a:xfrm>
          <a:prstGeom prst="rect">
            <a:avLst/>
          </a:prstGeom>
          <a:noFill/>
          <a:ln cap="flat" cmpd="sng" w="38100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Inglés para niños 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g622376ae3e_0_105"/>
          <p:cNvPicPr preferRelativeResize="0"/>
          <p:nvPr/>
        </p:nvPicPr>
        <p:blipFill rotWithShape="1">
          <a:blip r:embed="rId4">
            <a:alphaModFix/>
          </a:blip>
          <a:srcRect b="17681" l="29924" r="36964" t="0"/>
          <a:stretch/>
        </p:blipFill>
        <p:spPr>
          <a:xfrm>
            <a:off x="3521750" y="1825225"/>
            <a:ext cx="2172272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622376ae3e_0_105"/>
          <p:cNvSpPr txBox="1"/>
          <p:nvPr>
            <p:ph idx="4294967295" type="body"/>
          </p:nvPr>
        </p:nvSpPr>
        <p:spPr>
          <a:xfrm>
            <a:off x="6036675" y="1463664"/>
            <a:ext cx="2708100" cy="3147000"/>
          </a:xfrm>
          <a:prstGeom prst="rect">
            <a:avLst/>
          </a:prstGeom>
          <a:noFill/>
          <a:ln cap="flat" cmpd="sng" w="38100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Draw it!</a:t>
            </a:r>
            <a:endParaRPr b="1"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pic>
        <p:nvPicPr>
          <p:cNvPr id="237" name="Google Shape;237;g622376ae3e_0_105"/>
          <p:cNvPicPr preferRelativeResize="0"/>
          <p:nvPr/>
        </p:nvPicPr>
        <p:blipFill rotWithShape="1">
          <a:blip r:embed="rId5">
            <a:alphaModFix/>
          </a:blip>
          <a:srcRect b="0" l="0" r="0" t="24918"/>
          <a:stretch/>
        </p:blipFill>
        <p:spPr>
          <a:xfrm>
            <a:off x="6476361" y="1825224"/>
            <a:ext cx="1901489" cy="253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/>
          <p:nvPr/>
        </p:nvSpPr>
        <p:spPr>
          <a:xfrm>
            <a:off x="2192325" y="1860425"/>
            <a:ext cx="49251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Canvas</a:t>
            </a:r>
            <a:endParaRPr b="1" i="0" sz="96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3" name="Google Shape;24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0588" y="449725"/>
            <a:ext cx="2402825" cy="16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/>
          <p:nvPr>
            <p:ph idx="1" type="body"/>
          </p:nvPr>
        </p:nvSpPr>
        <p:spPr>
          <a:xfrm>
            <a:off x="4572000" y="1982950"/>
            <a:ext cx="3803700" cy="1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Aplicación móvil para aprender vocabulario en inglés a través del dibujo de conceptos utilizando técnicas de Machine Learning.</a:t>
            </a:r>
            <a:endParaRPr/>
          </a:p>
        </p:txBody>
      </p:sp>
      <p:sp>
        <p:nvSpPr>
          <p:cNvPr id="250" name="Google Shape;250;p1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10"/>
          <p:cNvSpPr txBox="1"/>
          <p:nvPr>
            <p:ph idx="4294967295" type="subTitle"/>
          </p:nvPr>
        </p:nvSpPr>
        <p:spPr>
          <a:xfrm>
            <a:off x="4250475" y="1119100"/>
            <a:ext cx="43383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</a:pPr>
            <a:r>
              <a:rPr b="1" i="0" lang="en" sz="30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Propuesta de valor</a:t>
            </a:r>
            <a:endParaRPr b="1" i="0" sz="30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52" name="Google Shape;252;p10"/>
          <p:cNvPicPr preferRelativeResize="0"/>
          <p:nvPr/>
        </p:nvPicPr>
        <p:blipFill rotWithShape="1">
          <a:blip r:embed="rId3">
            <a:alphaModFix/>
          </a:blip>
          <a:srcRect b="6466" l="6825" r="7848" t="6727"/>
          <a:stretch/>
        </p:blipFill>
        <p:spPr>
          <a:xfrm>
            <a:off x="815075" y="934500"/>
            <a:ext cx="3218400" cy="3274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/>
          <p:nvPr>
            <p:ph idx="4294967295" type="body"/>
          </p:nvPr>
        </p:nvSpPr>
        <p:spPr>
          <a:xfrm>
            <a:off x="1404350" y="425875"/>
            <a:ext cx="2708100" cy="1900800"/>
          </a:xfrm>
          <a:prstGeom prst="rect">
            <a:avLst/>
          </a:prstGeom>
          <a:noFill/>
          <a:ln cap="flat" cmpd="sng" w="38100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Asociados clave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Institutos de idiomas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Organizaciones relacionadas al aprendizaje de idiomas</a:t>
            </a:r>
            <a:endParaRPr sz="1600"/>
          </a:p>
        </p:txBody>
      </p:sp>
      <p:sp>
        <p:nvSpPr>
          <p:cNvPr id="258" name="Google Shape;258;p12"/>
          <p:cNvSpPr txBox="1"/>
          <p:nvPr>
            <p:ph idx="4294967295" type="body"/>
          </p:nvPr>
        </p:nvSpPr>
        <p:spPr>
          <a:xfrm>
            <a:off x="1379000" y="2730625"/>
            <a:ext cx="2708100" cy="1991400"/>
          </a:xfrm>
          <a:prstGeom prst="rect">
            <a:avLst/>
          </a:prstGeom>
          <a:noFill/>
          <a:ln cap="flat" cmpd="sng" w="38100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Actividades clave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Diseño de interfaces gráficas.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Programación móvil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Entrenamiento de una red neuronal</a:t>
            </a:r>
            <a:endParaRPr sz="1600"/>
          </a:p>
        </p:txBody>
      </p:sp>
      <p:sp>
        <p:nvSpPr>
          <p:cNvPr id="259" name="Google Shape;259;p12"/>
          <p:cNvSpPr txBox="1"/>
          <p:nvPr>
            <p:ph idx="4294967295" type="body"/>
          </p:nvPr>
        </p:nvSpPr>
        <p:spPr>
          <a:xfrm>
            <a:off x="4989950" y="2684575"/>
            <a:ext cx="2610300" cy="2083500"/>
          </a:xfrm>
          <a:prstGeom prst="rect">
            <a:avLst/>
          </a:prstGeom>
          <a:noFill/>
          <a:ln cap="flat" cmpd="sng" w="38100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Recursos clave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Conjunto de datos </a:t>
            </a:r>
            <a:r>
              <a:rPr b="1" lang="en" sz="1600"/>
              <a:t>QuickDraw </a:t>
            </a:r>
            <a:r>
              <a:rPr lang="en" sz="1600"/>
              <a:t>de Google.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Procesamiento de datos en una red neuronal en la nube.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  <p:pic>
        <p:nvPicPr>
          <p:cNvPr id="260" name="Google Shape;260;p12"/>
          <p:cNvPicPr preferRelativeResize="0"/>
          <p:nvPr/>
        </p:nvPicPr>
        <p:blipFill rotWithShape="1">
          <a:blip r:embed="rId3">
            <a:alphaModFix/>
          </a:blip>
          <a:srcRect b="14079" l="0" r="44096" t="12314"/>
          <a:stretch/>
        </p:blipFill>
        <p:spPr>
          <a:xfrm>
            <a:off x="5160350" y="246925"/>
            <a:ext cx="2287500" cy="2258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