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81" r:id="rId2"/>
    <p:sldId id="321" r:id="rId3"/>
    <p:sldId id="322" r:id="rId4"/>
    <p:sldId id="296" r:id="rId5"/>
    <p:sldId id="288" r:id="rId6"/>
    <p:sldId id="324" r:id="rId7"/>
    <p:sldId id="327" r:id="rId8"/>
    <p:sldId id="326" r:id="rId9"/>
    <p:sldId id="369" r:id="rId10"/>
    <p:sldId id="329" r:id="rId11"/>
    <p:sldId id="331" r:id="rId12"/>
    <p:sldId id="342" r:id="rId13"/>
    <p:sldId id="341" r:id="rId14"/>
    <p:sldId id="343" r:id="rId15"/>
    <p:sldId id="332" r:id="rId16"/>
    <p:sldId id="335" r:id="rId17"/>
    <p:sldId id="344" r:id="rId18"/>
    <p:sldId id="320" r:id="rId19"/>
    <p:sldId id="370" r:id="rId20"/>
    <p:sldId id="276" r:id="rId21"/>
    <p:sldId id="285" r:id="rId22"/>
    <p:sldId id="284" r:id="rId23"/>
    <p:sldId id="286" r:id="rId24"/>
    <p:sldId id="348" r:id="rId25"/>
    <p:sldId id="371" r:id="rId26"/>
    <p:sldId id="380" r:id="rId27"/>
    <p:sldId id="381" r:id="rId28"/>
    <p:sldId id="382" r:id="rId29"/>
    <p:sldId id="383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de Assis Filho" initials="JdAF" lastIdx="1" clrIdx="0">
    <p:extLst>
      <p:ext uri="{19B8F6BF-5375-455C-9EA6-DF929625EA0E}">
        <p15:presenceInfo xmlns:p15="http://schemas.microsoft.com/office/powerpoint/2012/main" userId="S::jose.afilho@sp.senac.br::a07ad8c6-2934-4b4d-8987-20715e5109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E42E44"/>
    <a:srgbClr val="DE2925"/>
    <a:srgbClr val="F47822"/>
    <a:srgbClr val="4F81BD"/>
    <a:srgbClr val="C0504D"/>
    <a:srgbClr val="D72523"/>
    <a:srgbClr val="7FA4B2"/>
    <a:srgbClr val="33CCFF"/>
    <a:srgbClr val="F95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40934" autoAdjust="0"/>
  </p:normalViewPr>
  <p:slideViewPr>
    <p:cSldViewPr>
      <p:cViewPr varScale="1">
        <p:scale>
          <a:sx n="66" d="100"/>
          <a:sy n="66" d="100"/>
        </p:scale>
        <p:origin x="64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66A99-2D78-4616-8276-55C37FA545CC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7FCD1-B351-4C29-854C-3D1A31FAA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46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Olá! Eu sou o </a:t>
            </a:r>
            <a:r>
              <a:rPr lang="pt-BR" dirty="0" err="1"/>
              <a:t>prof</a:t>
            </a:r>
            <a:r>
              <a:rPr lang="pt-BR" dirty="0"/>
              <a:t> </a:t>
            </a:r>
            <a:r>
              <a:rPr lang="pt-BR" dirty="0" err="1"/>
              <a:t>jose</a:t>
            </a:r>
            <a:r>
              <a:rPr lang="pt-BR" dirty="0"/>
              <a:t> de </a:t>
            </a:r>
            <a:r>
              <a:rPr lang="pt-BR" dirty="0" err="1"/>
              <a:t>assis</a:t>
            </a:r>
            <a:r>
              <a:rPr lang="pt-BR" dirty="0"/>
              <a:t>, seja bem vindo ou seja bem vinda ao curso Java WEB Level 1. Este curso é ideal para quem quer dar os primeiros passos no desenvolvimento WEB </a:t>
            </a:r>
            <a:r>
              <a:rPr lang="pt-BR" dirty="0" err="1"/>
              <a:t>back-end</a:t>
            </a:r>
            <a:r>
              <a:rPr lang="pt-BR" dirty="0"/>
              <a:t> ou full-</a:t>
            </a:r>
            <a:r>
              <a:rPr lang="pt-BR" dirty="0" err="1"/>
              <a:t>stack</a:t>
            </a:r>
            <a:r>
              <a:rPr lang="pt-BR" dirty="0"/>
              <a:t> usando a Linguagem Java. Vamos lá!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70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scriplet</a:t>
            </a:r>
            <a:r>
              <a:rPr lang="pt-BR" dirty="0"/>
              <a:t> é usado para escrever o código Java dentro do documento </a:t>
            </a:r>
            <a:r>
              <a:rPr lang="pt-BR" dirty="0" err="1"/>
              <a:t>html</a:t>
            </a:r>
            <a:r>
              <a:rPr lang="pt-BR" dirty="0"/>
              <a:t>. Uma observação: O elemento de expressão quando processado retorna um valor que é inserido na página, portanto não pode terminar com ponto e vírgula. Para entender melhor os elemento jsp vamos fazer um exemplo prático no eclipse: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90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 eu sou o </a:t>
            </a:r>
            <a:r>
              <a:rPr lang="pt-BR" dirty="0" err="1"/>
              <a:t>prof</a:t>
            </a:r>
            <a:r>
              <a:rPr lang="pt-BR" dirty="0"/>
              <a:t> </a:t>
            </a:r>
            <a:r>
              <a:rPr lang="pt-BR" dirty="0" err="1"/>
              <a:t>josé</a:t>
            </a:r>
            <a:r>
              <a:rPr lang="pt-BR" dirty="0"/>
              <a:t> de </a:t>
            </a:r>
            <a:r>
              <a:rPr lang="pt-BR" dirty="0" err="1"/>
              <a:t>assis</a:t>
            </a:r>
            <a:r>
              <a:rPr lang="pt-BR" dirty="0"/>
              <a:t> dando sequencia ao curso Java web </a:t>
            </a:r>
            <a:r>
              <a:rPr lang="pt-BR" dirty="0" err="1"/>
              <a:t>level</a:t>
            </a:r>
            <a:r>
              <a:rPr lang="pt-BR" dirty="0"/>
              <a:t> 1. Na aula de hoje eu vou mostrar o projeto que você irá desenvolver passo a passo neste curso. Mostrar no navegador, incluir 3 usuários teste, Willian Gates, Linus Torvalds, apagar 1, editar e gerar relatório. / carrinho de compras fazer analogia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17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Mvc</a:t>
            </a:r>
            <a:r>
              <a:rPr lang="pt-BR" dirty="0"/>
              <a:t> padrão de arquitetura de software    J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ava Database Connectivity ou JDBC é um conjunto de classes e interfaces escritas em Java que fazem o envio de instruções SQL para qualquer banco de dados relacional; JavaBeans é uma classe Java que segue um conjunto de especificações (Encapsulamento, </a:t>
            </a:r>
            <a:r>
              <a:rPr lang="pt-B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Reusabilidade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) </a:t>
            </a:r>
            <a:r>
              <a:rPr lang="pt-B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itext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biblioteca para gera arquivos </a:t>
            </a:r>
            <a:r>
              <a:rPr lang="pt-B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pdf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(relatórios)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189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050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 eu sou o </a:t>
            </a:r>
            <a:r>
              <a:rPr lang="pt-BR" dirty="0" err="1"/>
              <a:t>prof</a:t>
            </a:r>
            <a:r>
              <a:rPr lang="pt-BR" dirty="0"/>
              <a:t> </a:t>
            </a:r>
            <a:r>
              <a:rPr lang="pt-BR" dirty="0" err="1"/>
              <a:t>jose</a:t>
            </a:r>
            <a:r>
              <a:rPr lang="pt-BR" dirty="0"/>
              <a:t> de </a:t>
            </a:r>
            <a:r>
              <a:rPr lang="pt-BR" dirty="0" err="1"/>
              <a:t>assis</a:t>
            </a:r>
            <a:r>
              <a:rPr lang="pt-BR" dirty="0"/>
              <a:t> dando continuidade ao curso </a:t>
            </a:r>
            <a:r>
              <a:rPr lang="pt-BR" dirty="0" err="1"/>
              <a:t>java</a:t>
            </a:r>
            <a:r>
              <a:rPr lang="pt-BR" dirty="0"/>
              <a:t> web L1. Nesta aula você irá aprender a criar um banco de dados no MySQL usando a ferramenta </a:t>
            </a:r>
            <a:r>
              <a:rPr lang="pt-BR" dirty="0" err="1"/>
              <a:t>workbench</a:t>
            </a:r>
            <a:r>
              <a:rPr lang="pt-BR" dirty="0"/>
              <a:t>. No desenvolvimento de um projeto o primeiro passo é entender as necessidades do cliente (isto foi feito na aula anterior) e o segundo passo é desenvolver o banco de dados de forma a atender os requisitos do sistema. No caso é um projeto de agenda de contatos onde iremos armazenar no banco de dados o nome, o telefone e o e-mail. Os campos nome e telefone são obrigatórios e é necessário também gerar automaticamente um código único para cada contato. Este código será usado para alterar ou excluir um contato específico. Sem este código corremos o risco de modificar ou excluir contatos indevidamente. Por exemplo se eu pedir para excluir o contato de nome José de Assis e na minha agenda tiver mais de um contato com este mesmo nome, todos serão excluídos. Nos bancos de dados relacionais como o MySQL este campo é conhecido como chave primária. A chave primaria identifica de forma única cada contato. Tudo isso você irá entender melhor no decorrer deste curso. </a:t>
            </a:r>
            <a:r>
              <a:rPr lang="pt-BR"/>
              <a:t>Vamos lá|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61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Nesta aula você irá implantar o padrão </a:t>
            </a:r>
            <a:r>
              <a:rPr lang="pt-BR" dirty="0" err="1"/>
              <a:t>mvc</a:t>
            </a:r>
            <a:r>
              <a:rPr lang="pt-BR" dirty="0"/>
              <a:t> no projeto da agenda de contatos. MVC é um padrão de arquitetura de software, muito usado no mercado corporativo que separa a aplicação em 3 camadas com o objetivo de melhorar o desempenho e a segurança do sistema e também com o objetivo de reutilização do código. Além disso este padrão organiza melhor o projeto permitindo também que uma equipe trabalhe simultaneamente diferentes partes do mesmo projeto.  No padrão MVC o processamento pesado fica com a camada </a:t>
            </a:r>
            <a:r>
              <a:rPr lang="pt-BR" dirty="0" err="1"/>
              <a:t>model</a:t>
            </a:r>
            <a:r>
              <a:rPr lang="pt-BR" dirty="0"/>
              <a:t> que é a camada que tem acesso aos dados do banco.  A camada </a:t>
            </a:r>
            <a:r>
              <a:rPr lang="pt-BR" dirty="0" err="1"/>
              <a:t>view</a:t>
            </a:r>
            <a:r>
              <a:rPr lang="pt-BR" dirty="0"/>
              <a:t> é responsável pela interface com o usuário, ou seja é a visualização do documento gerado de forma dinâmica (em um projeto web, estes documentos são os documentos que podem ser </a:t>
            </a:r>
            <a:r>
              <a:rPr lang="pt-BR" dirty="0" err="1"/>
              <a:t>renderizados</a:t>
            </a:r>
            <a:r>
              <a:rPr lang="pt-BR" dirty="0"/>
              <a:t> pelo navegador ou seja o </a:t>
            </a:r>
            <a:r>
              <a:rPr lang="pt-BR" dirty="0" err="1"/>
              <a:t>html</a:t>
            </a:r>
            <a:r>
              <a:rPr lang="pt-BR" dirty="0"/>
              <a:t> o </a:t>
            </a:r>
            <a:r>
              <a:rPr lang="pt-BR" dirty="0" err="1"/>
              <a:t>css</a:t>
            </a:r>
            <a:r>
              <a:rPr lang="pt-BR" dirty="0"/>
              <a:t> e o </a:t>
            </a:r>
            <a:r>
              <a:rPr lang="pt-BR" dirty="0" err="1"/>
              <a:t>js</a:t>
            </a:r>
            <a:r>
              <a:rPr lang="pt-BR" dirty="0"/>
              <a:t>. No meio destas 2 camadas, coordenando e controlando o fluxo de dados nós temos o Controller que basicamente trabalha com requisições e respostas. No decorrer do curso serão abordados mais detalhes sobre este padrão.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34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servidor </a:t>
            </a:r>
            <a:r>
              <a:rPr lang="pt-BR" dirty="0" err="1"/>
              <a:t>java</a:t>
            </a:r>
            <a:r>
              <a:rPr lang="pt-BR" dirty="0"/>
              <a:t> também é um servidor web que além de hospedar as páginas de um site também consegue executar o código Java no lado do servidor. Quando você digita uma </a:t>
            </a:r>
            <a:r>
              <a:rPr lang="pt-BR" dirty="0" err="1"/>
              <a:t>url</a:t>
            </a:r>
            <a:r>
              <a:rPr lang="pt-BR" dirty="0"/>
              <a:t> no navegador de internet que aponta para o servidor Java ele direciona esta requisição a um container que contem a aplicação. Neste container ele vai procurar pelo arquivo index.html. No Java além dos arquivos 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css</a:t>
            </a:r>
            <a:r>
              <a:rPr lang="pt-BR" dirty="0"/>
              <a:t> e </a:t>
            </a:r>
            <a:r>
              <a:rPr lang="pt-BR" dirty="0" err="1"/>
              <a:t>js</a:t>
            </a:r>
            <a:r>
              <a:rPr lang="pt-BR" dirty="0"/>
              <a:t> podemos também usar na camada </a:t>
            </a:r>
            <a:r>
              <a:rPr lang="pt-BR" dirty="0" err="1"/>
              <a:t>view</a:t>
            </a:r>
            <a:r>
              <a:rPr lang="pt-BR" dirty="0"/>
              <a:t> arquivos jsp. Na camada Controller nós usamos o </a:t>
            </a:r>
            <a:r>
              <a:rPr lang="pt-BR" dirty="0" err="1"/>
              <a:t>servlet</a:t>
            </a:r>
            <a:r>
              <a:rPr lang="pt-BR" dirty="0"/>
              <a:t> para lidar com as requisições e respostas e dentro da camada </a:t>
            </a:r>
            <a:r>
              <a:rPr lang="pt-BR" dirty="0" err="1"/>
              <a:t>model</a:t>
            </a:r>
            <a:r>
              <a:rPr lang="pt-BR" dirty="0"/>
              <a:t> vamos criar 2 classes A classe </a:t>
            </a:r>
            <a:r>
              <a:rPr lang="pt-BR" dirty="0" err="1"/>
              <a:t>JavaBeans</a:t>
            </a:r>
            <a:r>
              <a:rPr lang="pt-BR" dirty="0"/>
              <a:t> que será responsável pela segurança dos dados e a classe DAO que será responsável pela conexão e acesso ao banco de dados. Mais detalhes você irá ver no decorrer do curso. Vamos criar esta estrutura  no eclipse.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723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Projeto </a:t>
            </a:r>
            <a:r>
              <a:rPr lang="pt-BR" dirty="0"/>
              <a:t>de uma agenda de contatos usando o padrão de arquitetura MVC. Na aula anterior nós criamos no eclipse as camadas deste modelo e nesta aula você irá aprender a criar uma folha de estilo para formatar o documento </a:t>
            </a:r>
            <a:r>
              <a:rPr lang="pt-BR" dirty="0" err="1"/>
              <a:t>html</a:t>
            </a:r>
            <a:r>
              <a:rPr lang="pt-BR" dirty="0"/>
              <a:t> e também irá aprender a trabalhar com requisições no </a:t>
            </a:r>
            <a:r>
              <a:rPr lang="pt-BR" dirty="0" err="1"/>
              <a:t>Servlet</a:t>
            </a:r>
            <a:r>
              <a:rPr lang="pt-BR" dirty="0"/>
              <a:t>. Analisando este diagrama, quando o cliente aponta para o domínio do site que está hospedado no servidor Java a primeira página a ser exibida é a página index.html. Na página index.html, quando o botão acessar é pressionado uma requisição é enviada a camada </a:t>
            </a:r>
            <a:r>
              <a:rPr lang="pt-BR" dirty="0" err="1"/>
              <a:t>Controller</a:t>
            </a:r>
            <a:r>
              <a:rPr lang="pt-BR" dirty="0"/>
              <a:t>. Vamos desenvolver isso tudo no eclipse.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876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 eu sou o professor </a:t>
            </a:r>
            <a:r>
              <a:rPr lang="pt-BR" dirty="0" err="1"/>
              <a:t>josé</a:t>
            </a:r>
            <a:r>
              <a:rPr lang="pt-BR" dirty="0"/>
              <a:t> de </a:t>
            </a:r>
            <a:r>
              <a:rPr lang="pt-BR" dirty="0" err="1"/>
              <a:t>assis</a:t>
            </a:r>
            <a:r>
              <a:rPr lang="pt-BR" dirty="0"/>
              <a:t> dando continuidade ao curso </a:t>
            </a:r>
            <a:r>
              <a:rPr lang="pt-BR" dirty="0" err="1"/>
              <a:t>java</a:t>
            </a:r>
            <a:r>
              <a:rPr lang="pt-BR" dirty="0"/>
              <a:t> web </a:t>
            </a:r>
            <a:r>
              <a:rPr lang="pt-BR" dirty="0" err="1"/>
              <a:t>level</a:t>
            </a:r>
            <a:r>
              <a:rPr lang="pt-BR" dirty="0"/>
              <a:t> 1. Nesta aula você irá configurar a camada </a:t>
            </a:r>
            <a:r>
              <a:rPr lang="pt-BR" dirty="0" err="1"/>
              <a:t>model</a:t>
            </a:r>
            <a:r>
              <a:rPr lang="pt-BR" dirty="0"/>
              <a:t> que é camada que tem acesso ao banco de dados. Na camada </a:t>
            </a:r>
            <a:r>
              <a:rPr lang="pt-BR" dirty="0" err="1"/>
              <a:t>model</a:t>
            </a:r>
            <a:r>
              <a:rPr lang="pt-BR" dirty="0"/>
              <a:t> temos duas classes: a classe </a:t>
            </a:r>
            <a:r>
              <a:rPr lang="pt-BR" dirty="0" err="1"/>
              <a:t>JavaBeans</a:t>
            </a:r>
            <a:r>
              <a:rPr lang="pt-BR" dirty="0"/>
              <a:t> e a classe DAO. Eu vou dividir esta aula em 2 partes, começando pelo </a:t>
            </a:r>
            <a:r>
              <a:rPr lang="pt-BR" dirty="0" err="1"/>
              <a:t>JavaBeans</a:t>
            </a:r>
            <a:r>
              <a:rPr lang="pt-BR" dirty="0"/>
              <a:t>. Podemos definir </a:t>
            </a:r>
            <a:r>
              <a:rPr lang="pt-BR" dirty="0" err="1"/>
              <a:t>JavaBeans</a:t>
            </a:r>
            <a:r>
              <a:rPr lang="pt-BR" dirty="0"/>
              <a:t> como uma classe Java que segue um conjunto de especificações e tem como objetivo principal a segurança, isolando e encapsulando os dados. Esse conceito está relacionado a permitir que o usuário faça uso desta classe em um determinado momento e possa salvar o seu estado para o uso posterior partindo do mesmo ponto, ou seja, salvando os dados num fluxo para posterior recuperação. Na recuperação, os dados devem ter o mesmo comportamento do momento em que foi salvo. Na prática são criadas variáveis que irão armazenar os dados, sendo estas variáveis encapsuladas e acessadas apenas através dos métodos. Atenção !!! encapsulamento está relacionado a programação orientada a objetos e o conceito de encapsulamento é importante para o entendimento desta aula. Caso não possua este conhecimento, pause o vídeo e clique nos cartões indicados aqui em cima. Vamos criar esta classe no eclipse.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268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18D7A-A2F9-78D0-B4AE-AA26824CA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8583A64-97CE-AF5A-3DF3-531CFFAFA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D4A954E-427A-5A2F-2342-94B35AEA3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 eu sou o </a:t>
            </a:r>
            <a:r>
              <a:rPr lang="pt-BR" dirty="0" err="1"/>
              <a:t>prof</a:t>
            </a:r>
            <a:r>
              <a:rPr lang="pt-BR" dirty="0"/>
              <a:t> </a:t>
            </a:r>
            <a:r>
              <a:rPr lang="pt-BR" dirty="0" err="1"/>
              <a:t>jose</a:t>
            </a:r>
            <a:r>
              <a:rPr lang="pt-BR" dirty="0"/>
              <a:t> de </a:t>
            </a:r>
            <a:r>
              <a:rPr lang="pt-BR" dirty="0" err="1"/>
              <a:t>assis</a:t>
            </a:r>
            <a:r>
              <a:rPr lang="pt-BR" dirty="0"/>
              <a:t> dando continuidade ao curso </a:t>
            </a:r>
            <a:r>
              <a:rPr lang="pt-BR" dirty="0" err="1"/>
              <a:t>java</a:t>
            </a:r>
            <a:r>
              <a:rPr lang="pt-BR" dirty="0"/>
              <a:t> web L1. Nesta aula você irá aprender a criar um banco de dados no MySQL usando a ferramenta </a:t>
            </a:r>
            <a:r>
              <a:rPr lang="pt-BR" dirty="0" err="1"/>
              <a:t>workbench</a:t>
            </a:r>
            <a:r>
              <a:rPr lang="pt-BR" dirty="0"/>
              <a:t>. No desenvolvimento de um projeto o primeiro passo é entender as necessidades do cliente (isto foi feito na aula anterior) e o segundo passo é desenvolver o banco de dados de forma a atender os requisitos do sistema. No caso é um projeto de agenda de contatos onde iremos armazenar no banco de dados o nome, o telefone e o e-mail. Os campos nome e telefone são obrigatórios e é necessário também gerar automaticamente um código único para cada contato. Este código será usado para alterar ou excluir um contato específico. Sem este código corremos o risco de modificar ou excluir contatos indevidamente. Por exemplo se eu pedir para excluir o contato de nome José de Assis e na minha agenda tiver mais de um contato com este mesmo nome, todos serão excluídos. Nos bancos de dados relacionais como o MySQL este campo é conhecido como chave primária. A chave primaria identifica de forma única cada contato. Tudo isso você irá entender melhor no decorrer deste curso. </a:t>
            </a:r>
            <a:r>
              <a:rPr lang="pt-BR"/>
              <a:t>Vamos lá|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2F47A0-311F-4309-D216-2BE11E98D9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48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a gente fala em desenvolvimento </a:t>
            </a:r>
            <a:r>
              <a:rPr lang="pt-BR" dirty="0" err="1"/>
              <a:t>java</a:t>
            </a:r>
            <a:r>
              <a:rPr lang="pt-BR" dirty="0"/>
              <a:t> para WEB precisa ficar claro o conceito de cliente servidor. Através de uma </a:t>
            </a:r>
            <a:r>
              <a:rPr lang="pt-BR" dirty="0" err="1"/>
              <a:t>url</a:t>
            </a:r>
            <a:r>
              <a:rPr lang="pt-BR" dirty="0"/>
              <a:t>, usando o protocolo http ou https o cliente faz uma solicitação ao servidor que simplesmente disponibiliza uma cópia dos arquivos 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css</a:t>
            </a:r>
            <a:r>
              <a:rPr lang="pt-BR" dirty="0"/>
              <a:t> ou </a:t>
            </a:r>
            <a:r>
              <a:rPr lang="pt-BR" dirty="0" err="1"/>
              <a:t>js</a:t>
            </a:r>
            <a:r>
              <a:rPr lang="pt-BR" dirty="0"/>
              <a:t> solicitados. O navegador de internet interpreta as informações destes documentos, </a:t>
            </a:r>
            <a:r>
              <a:rPr lang="pt-BR" dirty="0" err="1"/>
              <a:t>renderizando</a:t>
            </a:r>
            <a:r>
              <a:rPr lang="pt-BR" dirty="0"/>
              <a:t> a página do site. Todo o processamento destes arquivos é feito no cliente ou seja no navegador de internet. Daí o termo front-end.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57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/>
              <a:t>O JDBC é composto por 4 classes principais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817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/>
              <a:t>Driver manager é responsável pelo driver que</a:t>
            </a:r>
            <a:r>
              <a:rPr lang="pt-BR" sz="900" b="0" i="0" dirty="0">
                <a:solidFill>
                  <a:srgbClr val="253A44"/>
                </a:solidFill>
                <a:effectLst/>
                <a:latin typeface="Source Serif Pro"/>
              </a:rPr>
              <a:t> é uma espécie de tradutor na troca de mensagens entre o banco de dados e o Java. O Java permite fazer a ligação com diversos tipos de banco de dados sendo necessário obter o driver compatível com o banco de dados que está sendo trabalhado.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0" i="0" baseline="0" dirty="0">
                <a:solidFill>
                  <a:srgbClr val="253A44"/>
                </a:solidFill>
                <a:effectLst/>
                <a:latin typeface="Source Serif Pro"/>
              </a:rPr>
              <a:t>Connection é responsável por abrir e fechar a conexão com o banco de dados.</a:t>
            </a:r>
            <a:endParaRPr lang="pt-BR" sz="900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266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 err="1"/>
              <a:t>PreparedStatement</a:t>
            </a:r>
            <a:r>
              <a:rPr lang="pt-BR" sz="900" baseline="0" dirty="0"/>
              <a:t> é responsável pelo CRUD que são as 4 operações básicas que podem ser feitas no banco (</a:t>
            </a:r>
            <a:r>
              <a:rPr lang="pt-BR" sz="900" baseline="0" dirty="0" err="1"/>
              <a:t>insert</a:t>
            </a:r>
            <a:r>
              <a:rPr lang="pt-BR" sz="900" baseline="0" dirty="0"/>
              <a:t>, </a:t>
            </a:r>
            <a:r>
              <a:rPr lang="pt-BR" sz="900" baseline="0" dirty="0" err="1"/>
              <a:t>select</a:t>
            </a:r>
            <a:r>
              <a:rPr lang="pt-BR" sz="900" baseline="0" dirty="0"/>
              <a:t>, update e delete) </a:t>
            </a:r>
            <a:r>
              <a:rPr lang="pt-BR" sz="900" baseline="0" dirty="0" err="1"/>
              <a:t>PreparedStatement</a:t>
            </a:r>
            <a:r>
              <a:rPr lang="pt-BR" sz="900" baseline="0" dirty="0"/>
              <a:t> executa as instruções </a:t>
            </a:r>
            <a:r>
              <a:rPr lang="pt-BR" sz="900" baseline="0" dirty="0" err="1"/>
              <a:t>sql</a:t>
            </a:r>
            <a:r>
              <a:rPr lang="pt-BR" sz="900" baseline="0" dirty="0"/>
              <a:t> no Java replicando ao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406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 err="1"/>
              <a:t>ResultSet</a:t>
            </a:r>
            <a:r>
              <a:rPr lang="pt-BR" sz="900" baseline="0" dirty="0"/>
              <a:t> é responsável pelo resultado ou seja por trazer as informações do banco para o Java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72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/>
              </a:rPr>
              <a:t>Além do driver é necessário saber o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/>
              </a:rPr>
              <a:t>ip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/>
              </a:rPr>
              <a:t> do servidor o nome do banco de dados e também o usuário que pode acessar este banco. Para gerenciar o driver usamos a classe DriverManager, e para conectar ao banco de dados usamos Connection Nós vamos criar este módulo de conexão na classe DAO dentro da camada model. DAO (ou data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/>
              </a:rPr>
              <a:t>acces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/>
              </a:rPr>
              <a:t>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/>
              </a:rPr>
              <a:t>object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/>
              </a:rPr>
              <a:t>) é um padrão de projeto que encapsula os mecanismos de acesso aos dados escondendo os detalhes da execução. A classe DAO será a única capaz de estabelecer uma conexão com o banco de dados. Vamos lá! Primeiro passo driver (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/>
              </a:rPr>
              <a:t>cmd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/>
              </a:rPr>
              <a:t>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/>
              </a:rPr>
              <a:t>mysql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/>
              </a:rPr>
              <a:t>), site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/>
              </a:rPr>
              <a:t>mysql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/>
              </a:rPr>
              <a:t>, depois módulo de conexão (parâmetros de conexão e método de conexão.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115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 err="1"/>
              <a:t>ResultSet</a:t>
            </a:r>
            <a:r>
              <a:rPr lang="pt-BR" sz="900" baseline="0" dirty="0"/>
              <a:t> é responsável pelo resultado ou seja por trazer as informações do banco para o Java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665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/>
              <a:t>O JDBC é composto por 4 classes principais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743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/>
              <a:t>Driver manager é responsável pelo driver que</a:t>
            </a:r>
            <a:r>
              <a:rPr lang="pt-BR" sz="900" b="0" i="0" dirty="0">
                <a:solidFill>
                  <a:srgbClr val="253A44"/>
                </a:solidFill>
                <a:effectLst/>
                <a:latin typeface="Source Serif Pro"/>
              </a:rPr>
              <a:t> é uma espécie de tradutor na troca de mensagens entre o banco de dados e o Java. O Java permite fazer a ligação com diversos tipos de banco de dados sendo necessário obter o driver compatível com o banco de dados que está sendo trabalhado.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0" i="0" baseline="0" dirty="0">
                <a:solidFill>
                  <a:srgbClr val="253A44"/>
                </a:solidFill>
                <a:effectLst/>
                <a:latin typeface="Source Serif Pro"/>
              </a:rPr>
              <a:t>Connection é responsável por abrir e fechar a conexão com o banco de dados.</a:t>
            </a:r>
            <a:endParaRPr lang="pt-BR" sz="900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315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 err="1"/>
              <a:t>PreparedStatement</a:t>
            </a:r>
            <a:r>
              <a:rPr lang="pt-BR" sz="900" baseline="0" dirty="0"/>
              <a:t> é responsável pelo CRUD que são as 4 operações básicas que podem ser feitas no banco (</a:t>
            </a:r>
            <a:r>
              <a:rPr lang="pt-BR" sz="900" baseline="0" dirty="0" err="1"/>
              <a:t>insert</a:t>
            </a:r>
            <a:r>
              <a:rPr lang="pt-BR" sz="900" baseline="0" dirty="0"/>
              <a:t>, </a:t>
            </a:r>
            <a:r>
              <a:rPr lang="pt-BR" sz="900" baseline="0" dirty="0" err="1"/>
              <a:t>select</a:t>
            </a:r>
            <a:r>
              <a:rPr lang="pt-BR" sz="900" baseline="0" dirty="0"/>
              <a:t>, update e delete) </a:t>
            </a:r>
            <a:r>
              <a:rPr lang="pt-BR" sz="900" baseline="0" dirty="0" err="1"/>
              <a:t>PreparedStatement</a:t>
            </a:r>
            <a:r>
              <a:rPr lang="pt-BR" sz="900" baseline="0" dirty="0"/>
              <a:t> executa as instruções </a:t>
            </a:r>
            <a:r>
              <a:rPr lang="pt-BR" sz="900" baseline="0" dirty="0" err="1"/>
              <a:t>sql</a:t>
            </a:r>
            <a:r>
              <a:rPr lang="pt-BR" sz="900" baseline="0" dirty="0"/>
              <a:t> no Java replicando ao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85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 err="1"/>
              <a:t>ResultSet</a:t>
            </a:r>
            <a:r>
              <a:rPr lang="pt-BR" sz="900" baseline="0" dirty="0"/>
              <a:t> é responsável pelo resultado ou seja por trazer as informações do banco para o Java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5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servidor Java é um servidor web que além de hospedar os arquivos do site é capaz de executar aplicações que usam a linguagem Java, ou seja parte do processamento é realizada no servidor daí o termo </a:t>
            </a:r>
            <a:r>
              <a:rPr lang="pt-BR" dirty="0" err="1"/>
              <a:t>back</a:t>
            </a:r>
            <a:r>
              <a:rPr lang="pt-BR" dirty="0"/>
              <a:t>-end. A linguagem Java é muito usada no mercado corporativo em lojas, bancos, universidades, etc. Podemos falar que um servidor Java também é um servidor de aplicativos. Da mesma forma que um servidor web comum, o cliente através de uma </a:t>
            </a:r>
            <a:r>
              <a:rPr lang="pt-BR" dirty="0" err="1"/>
              <a:t>url</a:t>
            </a:r>
            <a:r>
              <a:rPr lang="pt-BR" dirty="0"/>
              <a:t> faz uma requisição ao servidor, porém no lado do servidor esta requisição chega a um container que cria dois objetos chamados requisição e resposta que são encaminhados ao </a:t>
            </a:r>
            <a:r>
              <a:rPr lang="pt-BR" dirty="0" err="1"/>
              <a:t>servlet</a:t>
            </a:r>
            <a:r>
              <a:rPr lang="pt-BR" dirty="0"/>
              <a:t> que trata a requisição e devolve a resposta. O </a:t>
            </a:r>
            <a:r>
              <a:rPr lang="pt-BR" dirty="0" err="1"/>
              <a:t>servlet</a:t>
            </a:r>
            <a:r>
              <a:rPr lang="pt-BR" dirty="0"/>
              <a:t> nada mais é que uma classe Java capaz de executar a linguagem </a:t>
            </a:r>
            <a:r>
              <a:rPr lang="pt-BR" dirty="0" err="1"/>
              <a:t>java</a:t>
            </a:r>
            <a:r>
              <a:rPr lang="pt-BR" dirty="0"/>
              <a:t> e também gerar páginas dinâmicas. É muito comum também ter um banco de dados no servidor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66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 err="1"/>
              <a:t>ResultSet</a:t>
            </a:r>
            <a:r>
              <a:rPr lang="pt-BR" sz="900" baseline="0" dirty="0"/>
              <a:t> é responsável pelo resultado ou seja por trazer as informações do banco para o Java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528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 err="1"/>
              <a:t>ResultSet</a:t>
            </a:r>
            <a:r>
              <a:rPr lang="pt-BR" sz="900" baseline="0" dirty="0"/>
              <a:t> é responsável pelo resultado ou seja por trazer as informações do banco para o Java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677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 err="1"/>
              <a:t>ResultSet</a:t>
            </a:r>
            <a:r>
              <a:rPr lang="pt-BR" sz="900" baseline="0" dirty="0"/>
              <a:t> é responsável pelo resultado ou seja por trazer as informações do banco para o Java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00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 err="1"/>
              <a:t>ResultSet</a:t>
            </a:r>
            <a:r>
              <a:rPr lang="pt-BR" sz="900" baseline="0" dirty="0"/>
              <a:t> é responsável pelo resultado ou seja por trazer as informações do banco para o Java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4094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 err="1"/>
              <a:t>ResultSet</a:t>
            </a:r>
            <a:r>
              <a:rPr lang="pt-BR" sz="900" baseline="0" dirty="0"/>
              <a:t> é responsável pelo resultado ou seja por trazer as informações do banco para o Java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3246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 err="1"/>
              <a:t>ResultSet</a:t>
            </a:r>
            <a:r>
              <a:rPr lang="pt-BR" sz="900" baseline="0" dirty="0"/>
              <a:t> é responsável pelo resultado ou seja por trazer as informações do banco para o Java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783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 err="1"/>
              <a:t>ResultSet</a:t>
            </a:r>
            <a:r>
              <a:rPr lang="pt-BR" sz="900" baseline="0" dirty="0"/>
              <a:t> é responsável pelo resultado ou seja por trazer as informações do banco para o Java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932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aseline="0" dirty="0" err="1"/>
              <a:t>ResultSet</a:t>
            </a:r>
            <a:r>
              <a:rPr lang="pt-BR" sz="900" baseline="0" dirty="0"/>
              <a:t> é responsável pelo resultado ou seja por trazer as informações do banco para o Java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1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Java EE – É um conjunto de especificações para implementação de uma aplicação </a:t>
            </a:r>
            <a:r>
              <a:rPr lang="pt-BR" dirty="0" err="1"/>
              <a:t>java</a:t>
            </a:r>
            <a:r>
              <a:rPr lang="pt-BR" dirty="0"/>
              <a:t> na web. Além do </a:t>
            </a:r>
            <a:r>
              <a:rPr lang="pt-BR" dirty="0" err="1"/>
              <a:t>servlet</a:t>
            </a:r>
            <a:r>
              <a:rPr lang="pt-BR" dirty="0"/>
              <a:t> é possível desenvolver aplicações web com a linguagem </a:t>
            </a:r>
            <a:r>
              <a:rPr lang="pt-BR" dirty="0" err="1"/>
              <a:t>java</a:t>
            </a:r>
            <a:r>
              <a:rPr lang="pt-BR" dirty="0"/>
              <a:t> usando o </a:t>
            </a:r>
            <a:r>
              <a:rPr lang="pt-BR" dirty="0" err="1"/>
              <a:t>java</a:t>
            </a:r>
            <a:r>
              <a:rPr lang="pt-BR" dirty="0"/>
              <a:t> server </a:t>
            </a:r>
            <a:r>
              <a:rPr lang="pt-BR" dirty="0" err="1"/>
              <a:t>pages</a:t>
            </a:r>
            <a:r>
              <a:rPr lang="pt-BR" dirty="0"/>
              <a:t> que nada mais é que um arquivo baseado em </a:t>
            </a:r>
            <a:r>
              <a:rPr lang="pt-BR" dirty="0" err="1"/>
              <a:t>html</a:t>
            </a:r>
            <a:r>
              <a:rPr lang="pt-BR" dirty="0"/>
              <a:t> com a </a:t>
            </a:r>
            <a:r>
              <a:rPr lang="pt-BR" dirty="0" err="1"/>
              <a:t>extenção</a:t>
            </a:r>
            <a:r>
              <a:rPr lang="pt-BR" dirty="0"/>
              <a:t> jsp. Além destas duas existem outras especificações do Java EE. Neste curso você vai aprender a trabalhar com </a:t>
            </a:r>
            <a:r>
              <a:rPr lang="pt-BR" dirty="0" err="1"/>
              <a:t>servlets</a:t>
            </a:r>
            <a:r>
              <a:rPr lang="pt-BR" dirty="0"/>
              <a:t>  e também criar passo a passo uma agenda de contatos usando jsp e o banco de dados MySQL.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34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o desenvolvimento deste curso eu vou utilizar o JDK que é o kit de desenvolvimento da linguagem Java, vou usar a IDE Eclipse o servidor apache </a:t>
            </a:r>
            <a:r>
              <a:rPr lang="pt-BR" dirty="0" err="1"/>
              <a:t>tomcat</a:t>
            </a:r>
            <a:r>
              <a:rPr lang="pt-BR" dirty="0"/>
              <a:t> que é o servidor Java e o banco de dados MySQL. Na sequencia </a:t>
            </a:r>
            <a:r>
              <a:rPr lang="pt-BR"/>
              <a:t>nós vamos preparar </a:t>
            </a:r>
            <a:r>
              <a:rPr lang="pt-BR" dirty="0"/>
              <a:t>o ambiente de desenvolvimento.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65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 turminha! Eu sou o professor José de Assis, dando continuidade ao curso Java WEB Level 1. Na aula de hoje nos vamos estudar o Servlet que é a primeira e mais importante forma  de criar páginas dinâmicas com Java. Vamos lá!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07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Hoje, boa parte do que se acessa na Web (lojas virtuais, home bankings, portais, blogs, </a:t>
            </a:r>
            <a:r>
              <a:rPr lang="pt-BR" dirty="0" err="1"/>
              <a:t>etc</a:t>
            </a:r>
            <a:r>
              <a:rPr lang="pt-BR" dirty="0"/>
              <a:t>) é baseado em conteúdo dinâmico, ou seja o usuário requisita algo ao servidor que, por sua vez, processa essa requisição e devolve uma resposta nova para a este usuário. Um </a:t>
            </a:r>
            <a:r>
              <a:rPr lang="pt-BR" dirty="0" err="1"/>
              <a:t>servlet</a:t>
            </a:r>
            <a:r>
              <a:rPr lang="pt-BR" dirty="0"/>
              <a:t> nada mais é que uma classe Java que recebe tais requisições, processa as informações e </a:t>
            </a:r>
            <a:r>
              <a:rPr lang="pt-BR" dirty="0" err="1"/>
              <a:t>produ</a:t>
            </a:r>
            <a:r>
              <a:rPr lang="pt-BR" dirty="0"/>
              <a:t> um conteúdo </a:t>
            </a:r>
            <a:r>
              <a:rPr lang="pt-BR" dirty="0" err="1"/>
              <a:t>html</a:t>
            </a:r>
            <a:r>
              <a:rPr lang="pt-BR" dirty="0"/>
              <a:t> dinâmico. Precisa ficar muito claro no desenvolvimento Java para WEB que o resultado ou seja a resposta do servidor de aplicativos Java sempre será um conteúdo que o navegador de internet do cliente possa interpretar (normalmente uma página </a:t>
            </a:r>
            <a:r>
              <a:rPr lang="pt-BR" dirty="0" err="1"/>
              <a:t>html</a:t>
            </a:r>
            <a:r>
              <a:rPr lang="pt-BR" dirty="0"/>
              <a:t> gerada de forma dinâmica). Isso tudo vai ficar mais claro no decorrer deste curso. Para entender melhor o funcionamento de um </a:t>
            </a:r>
            <a:r>
              <a:rPr lang="pt-BR" dirty="0" err="1"/>
              <a:t>servlet</a:t>
            </a:r>
            <a:r>
              <a:rPr lang="pt-BR" dirty="0"/>
              <a:t> vamos fazer um exemplo prático no eclipse.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2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 err="1">
                <a:solidFill>
                  <a:schemeClr val="tx1"/>
                </a:solidFill>
              </a:rPr>
              <a:t>Ola</a:t>
            </a:r>
            <a:r>
              <a:rPr lang="pt-BR" sz="1600" dirty="0">
                <a:solidFill>
                  <a:schemeClr val="tx1"/>
                </a:solidFill>
              </a:rPr>
              <a:t> eu sou o </a:t>
            </a:r>
            <a:r>
              <a:rPr lang="pt-BR" sz="1600" dirty="0" err="1">
                <a:solidFill>
                  <a:schemeClr val="tx1"/>
                </a:solidFill>
              </a:rPr>
              <a:t>prof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jose</a:t>
            </a:r>
            <a:r>
              <a:rPr lang="pt-BR" sz="1600" dirty="0">
                <a:solidFill>
                  <a:schemeClr val="tx1"/>
                </a:solidFill>
              </a:rPr>
              <a:t> de </a:t>
            </a:r>
            <a:r>
              <a:rPr lang="pt-BR" sz="1600" dirty="0" err="1">
                <a:solidFill>
                  <a:schemeClr val="tx1"/>
                </a:solidFill>
              </a:rPr>
              <a:t>assis</a:t>
            </a:r>
            <a:r>
              <a:rPr lang="pt-BR" sz="1600" dirty="0">
                <a:solidFill>
                  <a:schemeClr val="tx1"/>
                </a:solidFill>
              </a:rPr>
              <a:t> dando continuidade ao curso </a:t>
            </a:r>
            <a:r>
              <a:rPr lang="pt-BR" sz="1600" dirty="0" err="1">
                <a:solidFill>
                  <a:schemeClr val="tx1"/>
                </a:solidFill>
              </a:rPr>
              <a:t>java</a:t>
            </a:r>
            <a:r>
              <a:rPr lang="pt-BR" sz="1600" dirty="0">
                <a:solidFill>
                  <a:schemeClr val="tx1"/>
                </a:solidFill>
              </a:rPr>
              <a:t> web </a:t>
            </a:r>
            <a:r>
              <a:rPr lang="pt-BR" sz="1600" dirty="0" err="1">
                <a:solidFill>
                  <a:schemeClr val="tx1"/>
                </a:solidFill>
              </a:rPr>
              <a:t>level</a:t>
            </a:r>
            <a:r>
              <a:rPr lang="pt-BR" sz="1600" dirty="0">
                <a:solidFill>
                  <a:schemeClr val="tx1"/>
                </a:solidFill>
              </a:rPr>
              <a:t> 1. Na aula de hoje você irá aprender a criar uma página jsp. As </a:t>
            </a:r>
            <a:r>
              <a:rPr lang="pt-B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páginas JSP também conhecida como Java Server Pages, foram criadas para contornar algumas limitações no desenvolvimento com </a:t>
            </a:r>
            <a:r>
              <a:rPr lang="pt-B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pt-B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referente a formatação do documento </a:t>
            </a:r>
            <a:r>
              <a:rPr lang="pt-B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pt-B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Conforme estudamos na aula anterior um </a:t>
            </a:r>
            <a:r>
              <a:rPr lang="pt-B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pt-B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uma classe </a:t>
            </a:r>
            <a:r>
              <a:rPr lang="pt-B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pt-B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gera um documento </a:t>
            </a:r>
            <a:r>
              <a:rPr lang="pt-B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pt-B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Já a página JSP é um documento </a:t>
            </a:r>
            <a:r>
              <a:rPr lang="pt-B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pt-B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permite a execução do código </a:t>
            </a:r>
            <a:r>
              <a:rPr lang="pt-B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pt-B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através de uma </a:t>
            </a:r>
            <a:r>
              <a:rPr lang="pt-B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pt-B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especial chamada </a:t>
            </a:r>
            <a:r>
              <a:rPr lang="pt-B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scriplet</a:t>
            </a:r>
            <a:r>
              <a:rPr lang="pt-B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(bem semelhante ao funcionamento do </a:t>
            </a:r>
            <a:r>
              <a:rPr lang="pt-B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pt-B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Precisa ficar muito claro que uma página jsp é automaticamente transformada em </a:t>
            </a:r>
            <a:r>
              <a:rPr lang="pt-B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pt-B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pelo servidor tomcat. 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56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139B9-39BD-7B2D-B843-F9CA0443E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2A62EA-B222-1BF6-ACDB-DFD232887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466557-265D-40EE-14A5-6DFE560F8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Olá! Eu sou o </a:t>
            </a:r>
            <a:r>
              <a:rPr lang="pt-BR" dirty="0" err="1"/>
              <a:t>prof</a:t>
            </a:r>
            <a:r>
              <a:rPr lang="pt-BR" dirty="0"/>
              <a:t> </a:t>
            </a:r>
            <a:r>
              <a:rPr lang="pt-BR" dirty="0" err="1"/>
              <a:t>jose</a:t>
            </a:r>
            <a:r>
              <a:rPr lang="pt-BR" dirty="0"/>
              <a:t> de </a:t>
            </a:r>
            <a:r>
              <a:rPr lang="pt-BR" dirty="0" err="1"/>
              <a:t>assis</a:t>
            </a:r>
            <a:r>
              <a:rPr lang="pt-BR" dirty="0"/>
              <a:t>, seja bem vindo ou seja bem vinda ao curso Java WEB Level 1. Este curso é ideal para quem quer dar os primeiros passos no desenvolvimento WEB </a:t>
            </a:r>
            <a:r>
              <a:rPr lang="pt-BR" dirty="0" err="1"/>
              <a:t>back-end</a:t>
            </a:r>
            <a:r>
              <a:rPr lang="pt-BR" dirty="0"/>
              <a:t> ou full-</a:t>
            </a:r>
            <a:r>
              <a:rPr lang="pt-BR" dirty="0" err="1"/>
              <a:t>stack</a:t>
            </a:r>
            <a:r>
              <a:rPr lang="pt-BR" dirty="0"/>
              <a:t> usando a Linguagem Java. Vamos lá!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E6B84E-E6B3-5E13-B163-C23D5488F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3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73976-CDB9-A346-669D-7B16CE80E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398D7-7309-31A3-D094-F7E94DF44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A9E622-733C-6E24-4C70-15F5759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2A654C-5533-6F22-A7D9-0B9CC0D9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500B63-8BEA-8586-332A-A96F2C5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2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4F329-E409-6C87-94EC-170EDF6B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EBD7B8-63F6-8E29-F76E-252C7EF77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BE977-E2A7-0349-E5C3-46058453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9BED0-0C52-9354-826C-C1BCCACD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6E658-F071-5FDA-E3FC-DEFCB1AF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16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9072B1-16BC-8B90-7DB1-0ECCE440D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F345BB-EC49-54FA-6E23-FE1BE144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70043-0D38-BF54-C147-032426D7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3ABA4-4A8C-E2BA-7964-48FCB261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1703D-C1DF-B19A-A781-C7602DDE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5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58993-EC31-213A-6B7D-C187079F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0EF02-1E6E-8618-D838-2F451431B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26EB9-D051-9A07-DC79-8EFC2DCB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8C2BB5-8EB6-A9E3-ECE3-16186E80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F381F0-48DB-85EC-C0F4-DDAFDBC8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8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91A31-3848-B444-787D-48FAB320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81529-782C-A843-7416-DEF9860C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3A81C-E764-1D72-580A-F62464CD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EA7CB6-5D15-393F-37DE-27DBE382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9B6CE1-4403-21DE-3D2B-0FB6B73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18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C06F4-83F0-A1B0-58D5-9C151A4A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E4ABDF-1C90-7752-BEAD-4073DC903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D1F038-FC65-E7A4-4BE7-227D0A5A6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7A6E2B-DE71-8C9F-380F-E4BB7E3F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665AEE-61C5-B9F7-2C3A-13327E05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51A117-35B7-E2AC-7D01-1245BEFB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22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10ED5-1785-7338-72AD-8C12F2B7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164888-D923-47B8-B668-8151212D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097746-E3EC-E2CB-DDCF-712077E2F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0AC2BA-E80A-9900-858D-4CB2635AD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453C10-205A-A7FA-4A41-A22D883EA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463C01-2089-F727-5040-B15FDD89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491652-A767-2FD4-3363-911F0084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BE2CB6-DA2E-2B43-768E-1793F829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00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AF8DE-7429-6734-1BC5-F01367C5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F82BCA-1101-6E94-4E8E-7E88B794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CBE80A-FB16-D9A2-82EE-515CECF9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01EB5B-2C45-72CE-AE95-51BA5E74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A9BD13-5C02-5709-02EE-096D01C7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56E087-E5A9-6977-CCC3-B23AAEAF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BF5600-CE2B-1430-61BF-F4B3AB27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30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87FC5-7487-99B5-5DD6-0CE7AC88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7ACE7-B01D-B68D-1CB8-F4D52AE7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56D952-C256-82C9-1362-0D719226C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CE4876-A304-F42E-A140-2673DAB9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DD1AA3-DE15-36F2-BD4F-44D7C327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6F096-969B-FBF4-9F32-100838CD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0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DF89-9FC4-A5E6-1794-18FC50D8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10625F-F43E-E870-5949-1D6A13CAC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769201-3CC7-89E0-87F7-FFC4ED634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E570EC-1DDB-1B09-9186-6C881D7F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83408B-4DDC-DA77-A013-603F9783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564306-71A5-FBD6-5EAC-D637364E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74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5D490-B9AA-8585-4BC9-640E5D0B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05912A-6E45-1F6E-2054-3952ECC7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A7647C-BC94-C3FB-B17C-8A8F810B7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4B80E-AF68-458E-B39B-78E3137EDE98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94B14-76AD-F3C7-E2D9-87F58CAFE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74EF9D-44E5-26AD-8BE8-144FBB1EE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3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4.jpe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24.png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26.jpeg"/><Relationship Id="rId5" Type="http://schemas.openxmlformats.org/officeDocument/2006/relationships/image" Target="../media/image22.pn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26.jpe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6.jpe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26.jpe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3.png"/><Relationship Id="rId9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47.png"/><Relationship Id="rId4" Type="http://schemas.openxmlformats.org/officeDocument/2006/relationships/image" Target="../media/image5.png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E7AD1F0-54A0-EFEE-DD53-AE84FCA55687}"/>
              </a:ext>
            </a:extLst>
          </p:cNvPr>
          <p:cNvGrpSpPr/>
          <p:nvPr/>
        </p:nvGrpSpPr>
        <p:grpSpPr>
          <a:xfrm>
            <a:off x="1507497" y="1248172"/>
            <a:ext cx="9101236" cy="4139858"/>
            <a:chOff x="2542946" y="1045337"/>
            <a:chExt cx="6289358" cy="3429594"/>
          </a:xfrm>
        </p:grpSpPr>
        <p:pic>
          <p:nvPicPr>
            <p:cNvPr id="8" name="Picture 8" descr="Resultado de imagem para java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946" y="1045337"/>
              <a:ext cx="5764283" cy="311271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D26B43B-8795-4BED-9601-B5B28524F256}"/>
                </a:ext>
              </a:extLst>
            </p:cNvPr>
            <p:cNvSpPr txBox="1"/>
            <p:nvPr/>
          </p:nvSpPr>
          <p:spPr>
            <a:xfrm>
              <a:off x="6888088" y="3645024"/>
              <a:ext cx="1944216" cy="829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68747">
                <a:spcAft>
                  <a:spcPts val="1089"/>
                </a:spcAft>
              </a:pPr>
              <a:r>
                <a:rPr lang="pt-BR" sz="9072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WEB</a:t>
              </a:r>
              <a:endParaRPr lang="pt-BR" sz="7200" b="1"/>
            </a:p>
          </p:txBody>
        </p:sp>
      </p:grpSp>
    </p:spTree>
    <p:extLst>
      <p:ext uri="{BB962C8B-B14F-4D97-AF65-F5344CB8AC3E}">
        <p14:creationId xmlns:p14="http://schemas.microsoft.com/office/powerpoint/2010/main" val="2221649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A99A65-1CE4-4B95-9C0C-0CAB12FEC9DF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Sintaxe dos elementos JSP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91D0A-99C0-498F-8662-9FD386AA9660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Scriplet</a:t>
            </a:r>
            <a:r>
              <a:rPr lang="en-US" sz="3200" dirty="0"/>
              <a:t>:		&lt;%		%&gt;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Comentários</a:t>
            </a:r>
            <a:r>
              <a:rPr lang="en-US" sz="3200" dirty="0"/>
              <a:t>:	&lt;%--       --%&gt;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Diretivas</a:t>
            </a:r>
            <a:r>
              <a:rPr lang="en-US" sz="3200" dirty="0"/>
              <a:t>:		&lt;%@	%&gt;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Declarações</a:t>
            </a:r>
            <a:r>
              <a:rPr lang="en-US" sz="3200" dirty="0"/>
              <a:t>:	&lt;%!		%&gt;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Expressões</a:t>
            </a:r>
            <a:r>
              <a:rPr lang="en-US" sz="3200" dirty="0"/>
              <a:t>:	&lt;%=		%&gt;</a:t>
            </a:r>
          </a:p>
        </p:txBody>
      </p:sp>
    </p:spTree>
    <p:extLst>
      <p:ext uri="{BB962C8B-B14F-4D97-AF65-F5344CB8AC3E}">
        <p14:creationId xmlns:p14="http://schemas.microsoft.com/office/powerpoint/2010/main" val="231955344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A99A65-1CE4-4B95-9C0C-0CAB12FEC9D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 Agenda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FDB4E1-349B-90C2-9E7D-77EE504B8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84" y="962999"/>
            <a:ext cx="7225748" cy="49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9036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A99A65-1CE4-4B95-9C0C-0CAB12FEC9DF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Tecnologias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5CF3B8-EEE1-4F4B-BCF0-A1D3C20C5CE7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/>
              <a:t>Servidor</a:t>
            </a:r>
            <a:r>
              <a:rPr lang="en-US" sz="2200" b="1" dirty="0"/>
              <a:t> Tomcat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Java EE – Servlet e JSP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IDE Eclipse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JDBC (Java Database Connectivity)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MySQL (CRUD – Create Read Update Delete)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MVC (Model View Controller)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JavaBeans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/>
              <a:t>iText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0165424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A99A65-1CE4-4B95-9C0C-0CAB12FEC9DF}"/>
              </a:ext>
            </a:extLst>
          </p:cNvPr>
          <p:cNvSpPr txBox="1"/>
          <p:nvPr/>
        </p:nvSpPr>
        <p:spPr>
          <a:xfrm>
            <a:off x="366432" y="12152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Agenda de Contatos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3BEF02C-F135-400E-8CC4-6E234FF7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212976"/>
            <a:ext cx="2795542" cy="191007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7B7F55-5748-4183-A6CB-DE63A64C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439" y="1509126"/>
            <a:ext cx="1659782" cy="12107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744263-9175-4679-965A-6A12B91A0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923" y="3431144"/>
            <a:ext cx="2046250" cy="157591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88EC467-7091-42EE-B0BC-9371F7986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506" y="5411245"/>
            <a:ext cx="1659781" cy="12731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34B5D28-1DAA-4DA2-881C-CCBBDE8B1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7112" y="1042083"/>
            <a:ext cx="2938570" cy="181518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D891E9B-7DB6-4F65-B527-A22C627C74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3506" y="3851045"/>
            <a:ext cx="1690395" cy="496507"/>
          </a:xfrm>
          <a:prstGeom prst="rect">
            <a:avLst/>
          </a:prstGeom>
        </p:spPr>
      </p:pic>
      <p:pic>
        <p:nvPicPr>
          <p:cNvPr id="14" name="Picture 12" descr="Arquivos PSD, vetores e gráficos de Database Backup Icons (PSD ...">
            <a:extLst>
              <a:ext uri="{FF2B5EF4-FFF2-40B4-BE49-F238E27FC236}">
                <a16:creationId xmlns:a16="http://schemas.microsoft.com/office/drawing/2014/main" id="{4EF72A88-4C7B-4981-A0A8-EE692AC8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36" y="5101409"/>
            <a:ext cx="1430373" cy="143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96E771D-9A73-4289-8EB8-440070DD482A}"/>
              </a:ext>
            </a:extLst>
          </p:cNvPr>
          <p:cNvCxnSpPr>
            <a:cxnSpLocks/>
          </p:cNvCxnSpPr>
          <p:nvPr/>
        </p:nvCxnSpPr>
        <p:spPr>
          <a:xfrm flipV="1">
            <a:off x="7149204" y="4099298"/>
            <a:ext cx="10076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9504D74-3119-4986-BDAA-09060AEC65C7}"/>
              </a:ext>
            </a:extLst>
          </p:cNvPr>
          <p:cNvCxnSpPr>
            <a:cxnSpLocks/>
          </p:cNvCxnSpPr>
          <p:nvPr/>
        </p:nvCxnSpPr>
        <p:spPr>
          <a:xfrm flipV="1">
            <a:off x="5752551" y="2636994"/>
            <a:ext cx="1872208" cy="1080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DFAFA61-42A0-4D96-AF9D-05DF261DA691}"/>
              </a:ext>
            </a:extLst>
          </p:cNvPr>
          <p:cNvCxnSpPr>
            <a:cxnSpLocks/>
          </p:cNvCxnSpPr>
          <p:nvPr/>
        </p:nvCxnSpPr>
        <p:spPr>
          <a:xfrm flipH="1" flipV="1">
            <a:off x="3923685" y="2636994"/>
            <a:ext cx="1077182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D5401F8-0324-44EC-87D7-68CC3985D1E1}"/>
              </a:ext>
            </a:extLst>
          </p:cNvPr>
          <p:cNvCxnSpPr>
            <a:cxnSpLocks/>
          </p:cNvCxnSpPr>
          <p:nvPr/>
        </p:nvCxnSpPr>
        <p:spPr>
          <a:xfrm flipH="1">
            <a:off x="5637896" y="4587617"/>
            <a:ext cx="1032287" cy="102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5BD4DDF0-2D06-4486-B805-D20D5107DB90}"/>
              </a:ext>
            </a:extLst>
          </p:cNvPr>
          <p:cNvSpPr/>
          <p:nvPr/>
        </p:nvSpPr>
        <p:spPr>
          <a:xfrm>
            <a:off x="4246644" y="3968861"/>
            <a:ext cx="511757" cy="451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4094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A99A65-1CE4-4B95-9C0C-0CAB12FEC9DF}"/>
              </a:ext>
            </a:extLst>
          </p:cNvPr>
          <p:cNvSpPr txBox="1"/>
          <p:nvPr/>
        </p:nvSpPr>
        <p:spPr>
          <a:xfrm>
            <a:off x="660042" y="2945176"/>
            <a:ext cx="2878688" cy="2757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Banco de Dados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3BEF02C-F135-400E-8CC4-6E234FF7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01" y="1921655"/>
            <a:ext cx="4417127" cy="3014689"/>
          </a:xfrm>
          <a:prstGeom prst="rect">
            <a:avLst/>
          </a:prstGeom>
        </p:spPr>
      </p:pic>
      <p:pic>
        <p:nvPicPr>
          <p:cNvPr id="14" name="Picture 12" descr="Arquivos PSD, vetores e gráficos de Database Backup Icons (PSD ...">
            <a:extLst>
              <a:ext uri="{FF2B5EF4-FFF2-40B4-BE49-F238E27FC236}">
                <a16:creationId xmlns:a16="http://schemas.microsoft.com/office/drawing/2014/main" id="{4EF72A88-4C7B-4981-A0A8-EE692AC8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7995" y="2060848"/>
            <a:ext cx="2363074" cy="23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2415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20A34D1-62C2-425C-9660-2D9EE0B38B66}"/>
              </a:ext>
            </a:extLst>
          </p:cNvPr>
          <p:cNvSpPr txBox="1"/>
          <p:nvPr/>
        </p:nvSpPr>
        <p:spPr>
          <a:xfrm>
            <a:off x="2225620" y="25085"/>
            <a:ext cx="682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0070C0"/>
                </a:solidFill>
              </a:rPr>
              <a:t>MVC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AE50B5-B354-4EF0-B5E3-BFF955399FF6}"/>
              </a:ext>
            </a:extLst>
          </p:cNvPr>
          <p:cNvSpPr txBox="1"/>
          <p:nvPr/>
        </p:nvSpPr>
        <p:spPr>
          <a:xfrm>
            <a:off x="2294794" y="799281"/>
            <a:ext cx="550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70C0"/>
                </a:solidFill>
              </a:rPr>
              <a:t>M</a:t>
            </a:r>
            <a:r>
              <a:rPr lang="pt-BR" sz="3200" b="1" dirty="0"/>
              <a:t>odel </a:t>
            </a:r>
            <a:r>
              <a:rPr lang="pt-BR" sz="3200" b="1" dirty="0">
                <a:solidFill>
                  <a:srgbClr val="0070C0"/>
                </a:solidFill>
              </a:rPr>
              <a:t>V</a:t>
            </a:r>
            <a:r>
              <a:rPr lang="pt-BR" sz="3200" b="1" dirty="0"/>
              <a:t>iew </a:t>
            </a:r>
            <a:r>
              <a:rPr lang="pt-BR" sz="3200" b="1" dirty="0">
                <a:solidFill>
                  <a:srgbClr val="0070C0"/>
                </a:solidFill>
              </a:rPr>
              <a:t>C</a:t>
            </a:r>
            <a:r>
              <a:rPr lang="pt-BR" sz="3200" b="1" dirty="0"/>
              <a:t>ontroller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13B1B0-99C7-44ED-9E45-CBD14C178687}"/>
              </a:ext>
            </a:extLst>
          </p:cNvPr>
          <p:cNvSpPr/>
          <p:nvPr/>
        </p:nvSpPr>
        <p:spPr>
          <a:xfrm>
            <a:off x="2664283" y="2318579"/>
            <a:ext cx="1633957" cy="1482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View</a:t>
            </a: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15" name="Imagem 1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9A08B10-1B47-4B3D-9237-EE7FECB1D2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06" y="3110914"/>
            <a:ext cx="454808" cy="454808"/>
          </a:xfrm>
          <a:prstGeom prst="rect">
            <a:avLst/>
          </a:prstGeom>
        </p:spPr>
      </p:pic>
      <p:pic>
        <p:nvPicPr>
          <p:cNvPr id="17" name="Imagem 1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F81A3C4-1492-43C6-A19E-A3916314B9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30" y="3106897"/>
            <a:ext cx="330432" cy="454808"/>
          </a:xfrm>
          <a:prstGeom prst="rect">
            <a:avLst/>
          </a:prstGeom>
        </p:spPr>
      </p:pic>
      <p:pic>
        <p:nvPicPr>
          <p:cNvPr id="19" name="Imagem 1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C69AB89-E9D9-4DF5-8AE8-C0F7957D49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84" y="3106897"/>
            <a:ext cx="454808" cy="454808"/>
          </a:xfrm>
          <a:prstGeom prst="rect">
            <a:avLst/>
          </a:prstGeom>
        </p:spPr>
      </p:pic>
      <p:pic>
        <p:nvPicPr>
          <p:cNvPr id="21" name="Picture 12" descr="Arquivos PSD, vetores e gráficos de Database Backup Icons (PSD ...">
            <a:extLst>
              <a:ext uri="{FF2B5EF4-FFF2-40B4-BE49-F238E27FC236}">
                <a16:creationId xmlns:a16="http://schemas.microsoft.com/office/drawing/2014/main" id="{07AB3FF4-9CC9-4019-8D8D-EED259C3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899" y="4906397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1A184D60-584E-4A49-B348-948958DF0FAA}"/>
              </a:ext>
            </a:extLst>
          </p:cNvPr>
          <p:cNvSpPr/>
          <p:nvPr/>
        </p:nvSpPr>
        <p:spPr>
          <a:xfrm>
            <a:off x="3252823" y="3907247"/>
            <a:ext cx="403105" cy="84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e Cima para Baixo 28">
            <a:extLst>
              <a:ext uri="{FF2B5EF4-FFF2-40B4-BE49-F238E27FC236}">
                <a16:creationId xmlns:a16="http://schemas.microsoft.com/office/drawing/2014/main" id="{AB7A5A26-68E8-44D0-A896-736DBC9BB252}"/>
              </a:ext>
            </a:extLst>
          </p:cNvPr>
          <p:cNvSpPr/>
          <p:nvPr/>
        </p:nvSpPr>
        <p:spPr>
          <a:xfrm>
            <a:off x="8529046" y="3923853"/>
            <a:ext cx="403105" cy="84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e Cima para Baixo 30">
            <a:extLst>
              <a:ext uri="{FF2B5EF4-FFF2-40B4-BE49-F238E27FC236}">
                <a16:creationId xmlns:a16="http://schemas.microsoft.com/office/drawing/2014/main" id="{D6BE4772-7717-422F-9BB0-E230DB8EC4FB}"/>
              </a:ext>
            </a:extLst>
          </p:cNvPr>
          <p:cNvSpPr/>
          <p:nvPr/>
        </p:nvSpPr>
        <p:spPr>
          <a:xfrm rot="5400000">
            <a:off x="7205359" y="2637233"/>
            <a:ext cx="403105" cy="84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Seta: de Cima para Baixo 38">
            <a:extLst>
              <a:ext uri="{FF2B5EF4-FFF2-40B4-BE49-F238E27FC236}">
                <a16:creationId xmlns:a16="http://schemas.microsoft.com/office/drawing/2014/main" id="{3247C270-4C68-4B67-8CAD-EAA07D141861}"/>
              </a:ext>
            </a:extLst>
          </p:cNvPr>
          <p:cNvSpPr/>
          <p:nvPr/>
        </p:nvSpPr>
        <p:spPr>
          <a:xfrm rot="5400000">
            <a:off x="4587078" y="2605136"/>
            <a:ext cx="403105" cy="84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EDE87FD-8542-4C7D-A5D8-B0A14931470D}"/>
              </a:ext>
            </a:extLst>
          </p:cNvPr>
          <p:cNvSpPr/>
          <p:nvPr/>
        </p:nvSpPr>
        <p:spPr>
          <a:xfrm>
            <a:off x="5279021" y="2320922"/>
            <a:ext cx="1633957" cy="1482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8524844-1DCC-4478-B0E2-C04C7C6790C6}"/>
              </a:ext>
            </a:extLst>
          </p:cNvPr>
          <p:cNvSpPr/>
          <p:nvPr/>
        </p:nvSpPr>
        <p:spPr>
          <a:xfrm>
            <a:off x="7907993" y="2318579"/>
            <a:ext cx="1633957" cy="1482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5" name="Picture 4" descr="PVZ Gears | Complete Gear Design &amp; Analysis Solutions">
            <a:extLst>
              <a:ext uri="{FF2B5EF4-FFF2-40B4-BE49-F238E27FC236}">
                <a16:creationId xmlns:a16="http://schemas.microsoft.com/office/drawing/2014/main" id="{44B9ACC8-028E-43CC-BFB2-ACECD174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84" y="2878716"/>
            <a:ext cx="855211" cy="7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lustração de laptop teclado notebook netbook - Baixar PNG/SVG ...">
            <a:extLst>
              <a:ext uri="{FF2B5EF4-FFF2-40B4-BE49-F238E27FC236}">
                <a16:creationId xmlns:a16="http://schemas.microsoft.com/office/drawing/2014/main" id="{4061BC12-BCA6-B439-FA30-7089BFB8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25" y="434694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eb Browser Kya Hai - वेब ब्राउज़र के कार्य, प्रकार एवं इतिहास। - हिंदी  सहायता">
            <a:extLst>
              <a:ext uri="{FF2B5EF4-FFF2-40B4-BE49-F238E27FC236}">
                <a16:creationId xmlns:a16="http://schemas.microsoft.com/office/drawing/2014/main" id="{D57A8398-1A0F-21A1-D6DB-154DE113C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18" y="4991814"/>
            <a:ext cx="1779175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67990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438D012C-1AA9-42BC-90DA-79FB8E35C9EC}"/>
              </a:ext>
            </a:extLst>
          </p:cNvPr>
          <p:cNvSpPr/>
          <p:nvPr/>
        </p:nvSpPr>
        <p:spPr>
          <a:xfrm>
            <a:off x="2217089" y="260648"/>
            <a:ext cx="7757821" cy="3491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  </a:t>
            </a:r>
          </a:p>
          <a:p>
            <a:endParaRPr lang="pt-B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pt-B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</a:t>
            </a:r>
          </a:p>
          <a:p>
            <a:endParaRPr lang="pt-BR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E4916EB-BD27-42BB-A25C-9C7D5A2346EA}"/>
              </a:ext>
            </a:extLst>
          </p:cNvPr>
          <p:cNvGrpSpPr/>
          <p:nvPr/>
        </p:nvGrpSpPr>
        <p:grpSpPr>
          <a:xfrm>
            <a:off x="5258469" y="418960"/>
            <a:ext cx="1633957" cy="1482182"/>
            <a:chOff x="3177801" y="1324864"/>
            <a:chExt cx="1633957" cy="1482182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3EF19AE-76EE-4C23-BBF0-823FA0148D90}"/>
                </a:ext>
              </a:extLst>
            </p:cNvPr>
            <p:cNvSpPr/>
            <p:nvPr/>
          </p:nvSpPr>
          <p:spPr>
            <a:xfrm>
              <a:off x="3177801" y="1324864"/>
              <a:ext cx="1633957" cy="1482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Controller</a:t>
              </a:r>
            </a:p>
            <a:p>
              <a:pPr algn="ctr"/>
              <a:endParaRPr lang="pt-BR" sz="2400" b="1" dirty="0">
                <a:solidFill>
                  <a:schemeClr val="tx1"/>
                </a:solidFill>
              </a:endParaRPr>
            </a:p>
            <a:p>
              <a:pPr algn="ctr"/>
              <a:endParaRPr lang="pt-B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Servlet</a:t>
              </a:r>
            </a:p>
          </p:txBody>
        </p:sp>
        <p:pic>
          <p:nvPicPr>
            <p:cNvPr id="24" name="Picture 4" descr="PVZ Gears | Complete Gear Design &amp; Analysis Solutions">
              <a:extLst>
                <a:ext uri="{FF2B5EF4-FFF2-40B4-BE49-F238E27FC236}">
                  <a16:creationId xmlns:a16="http://schemas.microsoft.com/office/drawing/2014/main" id="{02E716DF-845D-4B3F-B0A8-318227B69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499" y="1782162"/>
              <a:ext cx="815069" cy="72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7DF5CC37-D00B-4F40-9381-D79D8860F212}"/>
              </a:ext>
            </a:extLst>
          </p:cNvPr>
          <p:cNvSpPr/>
          <p:nvPr/>
        </p:nvSpPr>
        <p:spPr>
          <a:xfrm>
            <a:off x="2605503" y="435992"/>
            <a:ext cx="1633957" cy="1482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View</a:t>
            </a: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437F7C1-7AEC-4EC1-B8C1-24DBC8092FBE}"/>
              </a:ext>
            </a:extLst>
          </p:cNvPr>
          <p:cNvSpPr/>
          <p:nvPr/>
        </p:nvSpPr>
        <p:spPr>
          <a:xfrm>
            <a:off x="7973705" y="418960"/>
            <a:ext cx="1633957" cy="1482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13" name="Picture 12" descr="Arquivos PSD, vetores e gráficos de Database Backup Icons (PSD ...">
            <a:extLst>
              <a:ext uri="{FF2B5EF4-FFF2-40B4-BE49-F238E27FC236}">
                <a16:creationId xmlns:a16="http://schemas.microsoft.com/office/drawing/2014/main" id="{35360132-DE71-42B0-9DEE-1C6A3E873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675" y="2725196"/>
            <a:ext cx="994782" cy="99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026DEEC3-3E8D-4498-90D9-8FC32D9E2CE0}"/>
              </a:ext>
            </a:extLst>
          </p:cNvPr>
          <p:cNvSpPr/>
          <p:nvPr/>
        </p:nvSpPr>
        <p:spPr>
          <a:xfrm>
            <a:off x="8161722" y="834189"/>
            <a:ext cx="1303722" cy="443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JavaBeans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49DB127-E910-4A06-AB70-53EB55C12F51}"/>
              </a:ext>
            </a:extLst>
          </p:cNvPr>
          <p:cNvSpPr/>
          <p:nvPr/>
        </p:nvSpPr>
        <p:spPr>
          <a:xfrm>
            <a:off x="8161722" y="1361604"/>
            <a:ext cx="1303722" cy="443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DAO</a:t>
            </a:r>
          </a:p>
        </p:txBody>
      </p:sp>
      <p:pic>
        <p:nvPicPr>
          <p:cNvPr id="3" name="Picture 2" descr="Resultado de imagem para jsp">
            <a:extLst>
              <a:ext uri="{FF2B5EF4-FFF2-40B4-BE49-F238E27FC236}">
                <a16:creationId xmlns:a16="http://schemas.microsoft.com/office/drawing/2014/main" id="{B0796A21-3AAA-4ECD-AE64-29FFBD0C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648" y="846325"/>
            <a:ext cx="454808" cy="45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D810C39-CF87-4176-9390-D93864EC49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00" y="1382249"/>
            <a:ext cx="454808" cy="454808"/>
          </a:xfrm>
          <a:prstGeom prst="rect">
            <a:avLst/>
          </a:prstGeom>
        </p:spPr>
      </p:pic>
      <p:pic>
        <p:nvPicPr>
          <p:cNvPr id="9" name="Imagem 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DC56295-A326-4198-A151-14E3098C7B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36" y="1382249"/>
            <a:ext cx="330432" cy="454808"/>
          </a:xfrm>
          <a:prstGeom prst="rect">
            <a:avLst/>
          </a:prstGeom>
        </p:spPr>
      </p:pic>
      <p:pic>
        <p:nvPicPr>
          <p:cNvPr id="11" name="Imagem 1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9AF48E8-D023-4A9B-B723-77AD7FCAEB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00" y="846325"/>
            <a:ext cx="454808" cy="454808"/>
          </a:xfrm>
          <a:prstGeom prst="rect">
            <a:avLst/>
          </a:prstGeom>
        </p:spPr>
      </p:pic>
      <p:sp>
        <p:nvSpPr>
          <p:cNvPr id="43" name="Seta: de Cima para Baixo 42">
            <a:extLst>
              <a:ext uri="{FF2B5EF4-FFF2-40B4-BE49-F238E27FC236}">
                <a16:creationId xmlns:a16="http://schemas.microsoft.com/office/drawing/2014/main" id="{DEDE804E-0A38-4F9C-8535-0B3A70371711}"/>
              </a:ext>
            </a:extLst>
          </p:cNvPr>
          <p:cNvSpPr/>
          <p:nvPr/>
        </p:nvSpPr>
        <p:spPr>
          <a:xfrm rot="5400000">
            <a:off x="4735742" y="5530643"/>
            <a:ext cx="403105" cy="8582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A70AFF32-B57F-498D-8648-9A545BFF8C25}"/>
              </a:ext>
            </a:extLst>
          </p:cNvPr>
          <p:cNvSpPr/>
          <p:nvPr/>
        </p:nvSpPr>
        <p:spPr>
          <a:xfrm>
            <a:off x="8639514" y="1984706"/>
            <a:ext cx="403105" cy="6762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Seta: de Cima para Baixo 16">
            <a:extLst>
              <a:ext uri="{FF2B5EF4-FFF2-40B4-BE49-F238E27FC236}">
                <a16:creationId xmlns:a16="http://schemas.microsoft.com/office/drawing/2014/main" id="{D787A7FD-339C-40F7-BE8F-83831DC5896B}"/>
              </a:ext>
            </a:extLst>
          </p:cNvPr>
          <p:cNvSpPr/>
          <p:nvPr/>
        </p:nvSpPr>
        <p:spPr>
          <a:xfrm rot="5400000">
            <a:off x="4547411" y="737614"/>
            <a:ext cx="403105" cy="84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de Cima para Baixo 20">
            <a:extLst>
              <a:ext uri="{FF2B5EF4-FFF2-40B4-BE49-F238E27FC236}">
                <a16:creationId xmlns:a16="http://schemas.microsoft.com/office/drawing/2014/main" id="{93DF8D11-6A53-4BAF-869B-F1F773D5CA0E}"/>
              </a:ext>
            </a:extLst>
          </p:cNvPr>
          <p:cNvSpPr/>
          <p:nvPr/>
        </p:nvSpPr>
        <p:spPr>
          <a:xfrm rot="5400000">
            <a:off x="7221895" y="758260"/>
            <a:ext cx="403105" cy="84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2" name="Picture 6" descr="Imagem relacionada">
            <a:extLst>
              <a:ext uri="{FF2B5EF4-FFF2-40B4-BE49-F238E27FC236}">
                <a16:creationId xmlns:a16="http://schemas.microsoft.com/office/drawing/2014/main" id="{05848E06-0769-4655-B5CA-132E2052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221" y="4406320"/>
            <a:ext cx="2509465" cy="250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140559-487C-4C6F-B135-227E6C1FF698}"/>
              </a:ext>
            </a:extLst>
          </p:cNvPr>
          <p:cNvSpPr txBox="1"/>
          <p:nvPr/>
        </p:nvSpPr>
        <p:spPr>
          <a:xfrm>
            <a:off x="3107052" y="2372155"/>
            <a:ext cx="16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index.html</a:t>
            </a:r>
          </a:p>
        </p:txBody>
      </p:sp>
      <p:sp>
        <p:nvSpPr>
          <p:cNvPr id="32" name="Seta: de Cima para Baixo 31">
            <a:extLst>
              <a:ext uri="{FF2B5EF4-FFF2-40B4-BE49-F238E27FC236}">
                <a16:creationId xmlns:a16="http://schemas.microsoft.com/office/drawing/2014/main" id="{0B069294-23B0-42E5-9B27-FD0987EA3FF9}"/>
              </a:ext>
            </a:extLst>
          </p:cNvPr>
          <p:cNvSpPr/>
          <p:nvPr/>
        </p:nvSpPr>
        <p:spPr>
          <a:xfrm>
            <a:off x="6414064" y="3010948"/>
            <a:ext cx="713220" cy="14821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4" name="Imagem 3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3A33262-6081-49F9-9245-C55FEC7E1A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28" y="2231081"/>
            <a:ext cx="620206" cy="620206"/>
          </a:xfrm>
          <a:prstGeom prst="rect">
            <a:avLst/>
          </a:prstGeom>
        </p:spPr>
      </p:pic>
      <p:pic>
        <p:nvPicPr>
          <p:cNvPr id="7" name="Picture 2" descr="Ilustração de laptop teclado notebook netbook - Baixar PNG/SVG ...">
            <a:extLst>
              <a:ext uri="{FF2B5EF4-FFF2-40B4-BE49-F238E27FC236}">
                <a16:creationId xmlns:a16="http://schemas.microsoft.com/office/drawing/2014/main" id="{55D92528-E420-53C1-DC45-38C662437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58" y="453899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Web Browser Kya Hai - वेब ब्राउज़र के कार्य, प्रकार एवं इतिहास। - हिंदी  सहायता">
            <a:extLst>
              <a:ext uri="{FF2B5EF4-FFF2-40B4-BE49-F238E27FC236}">
                <a16:creationId xmlns:a16="http://schemas.microsoft.com/office/drawing/2014/main" id="{9A48FF5C-3D27-5540-1B8C-51B4E0C0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51" y="5183863"/>
            <a:ext cx="1779175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719C7A8-C4F6-39E4-F228-0D30B78BF325}"/>
              </a:ext>
            </a:extLst>
          </p:cNvPr>
          <p:cNvCxnSpPr>
            <a:cxnSpLocks/>
          </p:cNvCxnSpPr>
          <p:nvPr/>
        </p:nvCxnSpPr>
        <p:spPr>
          <a:xfrm>
            <a:off x="3436938" y="1782187"/>
            <a:ext cx="0" cy="57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1552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>
            <a:extLst>
              <a:ext uri="{FF2B5EF4-FFF2-40B4-BE49-F238E27FC236}">
                <a16:creationId xmlns:a16="http://schemas.microsoft.com/office/drawing/2014/main" id="{A2C1C66E-CD8C-4B73-8381-E4AD1C299F68}"/>
              </a:ext>
            </a:extLst>
          </p:cNvPr>
          <p:cNvSpPr/>
          <p:nvPr/>
        </p:nvSpPr>
        <p:spPr>
          <a:xfrm>
            <a:off x="4746883" y="1429668"/>
            <a:ext cx="2653271" cy="4904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View</a:t>
            </a: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dirty="0">
              <a:solidFill>
                <a:schemeClr val="tx1"/>
              </a:solidFill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E4916EB-BD27-42BB-A25C-9C7D5A2346EA}"/>
              </a:ext>
            </a:extLst>
          </p:cNvPr>
          <p:cNvGrpSpPr/>
          <p:nvPr/>
        </p:nvGrpSpPr>
        <p:grpSpPr>
          <a:xfrm>
            <a:off x="8300587" y="2869196"/>
            <a:ext cx="1633957" cy="1482182"/>
            <a:chOff x="3177801" y="1324864"/>
            <a:chExt cx="1633957" cy="1482182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3EF19AE-76EE-4C23-BBF0-823FA0148D90}"/>
                </a:ext>
              </a:extLst>
            </p:cNvPr>
            <p:cNvSpPr/>
            <p:nvPr/>
          </p:nvSpPr>
          <p:spPr>
            <a:xfrm>
              <a:off x="3177801" y="1324864"/>
              <a:ext cx="1633957" cy="1482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Controller</a:t>
              </a:r>
            </a:p>
            <a:p>
              <a:pPr algn="ctr"/>
              <a:endParaRPr lang="pt-BR" sz="2400" b="1" dirty="0">
                <a:solidFill>
                  <a:schemeClr val="tx1"/>
                </a:solidFill>
              </a:endParaRPr>
            </a:p>
            <a:p>
              <a:pPr algn="ctr"/>
              <a:endParaRPr lang="pt-B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Servlet</a:t>
              </a:r>
            </a:p>
          </p:txBody>
        </p:sp>
        <p:pic>
          <p:nvPicPr>
            <p:cNvPr id="24" name="Picture 4" descr="PVZ Gears | Complete Gear Design &amp; Analysis Solutions">
              <a:extLst>
                <a:ext uri="{FF2B5EF4-FFF2-40B4-BE49-F238E27FC236}">
                  <a16:creationId xmlns:a16="http://schemas.microsoft.com/office/drawing/2014/main" id="{02E716DF-845D-4B3F-B0A8-318227B69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499" y="1782162"/>
              <a:ext cx="815069" cy="72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140559-487C-4C6F-B135-227E6C1FF698}"/>
              </a:ext>
            </a:extLst>
          </p:cNvPr>
          <p:cNvSpPr txBox="1"/>
          <p:nvPr/>
        </p:nvSpPr>
        <p:spPr>
          <a:xfrm>
            <a:off x="5289258" y="4197785"/>
            <a:ext cx="1298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index.html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9C11916-6D97-42F4-BFCD-17F5C3EF5EAF}"/>
              </a:ext>
            </a:extLst>
          </p:cNvPr>
          <p:cNvSpPr/>
          <p:nvPr/>
        </p:nvSpPr>
        <p:spPr>
          <a:xfrm>
            <a:off x="7545824" y="29162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114838-0B9F-4A61-AA81-147FFCB2E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899" y="1988840"/>
            <a:ext cx="2444202" cy="1882401"/>
          </a:xfrm>
          <a:prstGeom prst="rect">
            <a:avLst/>
          </a:prstGeom>
        </p:spPr>
      </p:pic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A7B21871-2DAE-426C-9303-BEE9FDE61634}"/>
              </a:ext>
            </a:extLst>
          </p:cNvPr>
          <p:cNvSpPr/>
          <p:nvPr/>
        </p:nvSpPr>
        <p:spPr>
          <a:xfrm>
            <a:off x="7233913" y="3433466"/>
            <a:ext cx="1180346" cy="400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2A9D77-F4CA-4A8B-A28D-3410F7D2D376}"/>
              </a:ext>
            </a:extLst>
          </p:cNvPr>
          <p:cNvSpPr txBox="1"/>
          <p:nvPr/>
        </p:nvSpPr>
        <p:spPr>
          <a:xfrm>
            <a:off x="6202201" y="5850096"/>
            <a:ext cx="1004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style.css</a:t>
            </a:r>
          </a:p>
        </p:txBody>
      </p:sp>
      <p:sp>
        <p:nvSpPr>
          <p:cNvPr id="48" name="Seta: de Cima para Baixo 47">
            <a:extLst>
              <a:ext uri="{FF2B5EF4-FFF2-40B4-BE49-F238E27FC236}">
                <a16:creationId xmlns:a16="http://schemas.microsoft.com/office/drawing/2014/main" id="{8079F775-60BC-4A3B-9448-63C8177F02AE}"/>
              </a:ext>
            </a:extLst>
          </p:cNvPr>
          <p:cNvSpPr/>
          <p:nvPr/>
        </p:nvSpPr>
        <p:spPr>
          <a:xfrm rot="5400000">
            <a:off x="3995772" y="2808895"/>
            <a:ext cx="403105" cy="9721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0515D4-E8D4-4DBB-AAB7-3A75CF9465EF}"/>
              </a:ext>
            </a:extLst>
          </p:cNvPr>
          <p:cNvSpPr txBox="1"/>
          <p:nvPr/>
        </p:nvSpPr>
        <p:spPr>
          <a:xfrm>
            <a:off x="2247576" y="59493"/>
            <a:ext cx="362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REQUISIÇÕES</a:t>
            </a:r>
          </a:p>
        </p:txBody>
      </p:sp>
      <p:pic>
        <p:nvPicPr>
          <p:cNvPr id="25" name="Picture 2" descr="Imagem relacionada">
            <a:extLst>
              <a:ext uri="{FF2B5EF4-FFF2-40B4-BE49-F238E27FC236}">
                <a16:creationId xmlns:a16="http://schemas.microsoft.com/office/drawing/2014/main" id="{058A8219-97B8-4E12-8B26-9DE6F0971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03" y="4987721"/>
            <a:ext cx="727710" cy="72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FD63E93F-B0EB-4178-91F1-1935F420F3C8}"/>
              </a:ext>
            </a:extLst>
          </p:cNvPr>
          <p:cNvSpPr txBox="1"/>
          <p:nvPr/>
        </p:nvSpPr>
        <p:spPr>
          <a:xfrm>
            <a:off x="4881446" y="5621214"/>
            <a:ext cx="1004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imagens</a:t>
            </a:r>
          </a:p>
        </p:txBody>
      </p:sp>
      <p:pic>
        <p:nvPicPr>
          <p:cNvPr id="56" name="Imagem 5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AA161A5-6497-40CA-98E2-0B3F72D1FA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98" y="5197594"/>
            <a:ext cx="485175" cy="667797"/>
          </a:xfrm>
          <a:prstGeom prst="rect">
            <a:avLst/>
          </a:prstGeom>
        </p:spPr>
      </p:pic>
      <p:pic>
        <p:nvPicPr>
          <p:cNvPr id="58" name="Imagem 5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6EC3520-4F3C-49CC-BEE1-ABD631CCEE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88" y="4040138"/>
            <a:ext cx="667797" cy="667797"/>
          </a:xfrm>
          <a:prstGeom prst="rect">
            <a:avLst/>
          </a:prstGeom>
        </p:spPr>
      </p:pic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B878E37-CE66-4707-B5AF-62C69E3D6392}"/>
              </a:ext>
            </a:extLst>
          </p:cNvPr>
          <p:cNvCxnSpPr>
            <a:cxnSpLocks/>
          </p:cNvCxnSpPr>
          <p:nvPr/>
        </p:nvCxnSpPr>
        <p:spPr>
          <a:xfrm>
            <a:off x="6588209" y="4707935"/>
            <a:ext cx="0" cy="489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id="{28BB4C6B-57BB-4049-860A-8AB6EF73AEC1}"/>
              </a:ext>
            </a:extLst>
          </p:cNvPr>
          <p:cNvCxnSpPr>
            <a:cxnSpLocks/>
          </p:cNvCxnSpPr>
          <p:nvPr/>
        </p:nvCxnSpPr>
        <p:spPr>
          <a:xfrm flipH="1">
            <a:off x="5542056" y="4504734"/>
            <a:ext cx="799070" cy="676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lustração de laptop teclado notebook netbook - Baixar PNG/SVG ...">
            <a:extLst>
              <a:ext uri="{FF2B5EF4-FFF2-40B4-BE49-F238E27FC236}">
                <a16:creationId xmlns:a16="http://schemas.microsoft.com/office/drawing/2014/main" id="{D23A5A62-9FA4-D012-1937-0DA351B7F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54" y="2397329"/>
            <a:ext cx="1774096" cy="177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eb Browser Kya Hai - वेब ब्राउज़र के कार्य, प्रकार एवं इतिहास। - हिंदी  सहायता">
            <a:extLst>
              <a:ext uri="{FF2B5EF4-FFF2-40B4-BE49-F238E27FC236}">
                <a16:creationId xmlns:a16="http://schemas.microsoft.com/office/drawing/2014/main" id="{BC246373-4271-9AAF-3125-533866F2A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25" y="2869196"/>
            <a:ext cx="1292858" cy="78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7893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D2E6551E-53FA-4494-82DD-A62E96920B13}"/>
              </a:ext>
            </a:extLst>
          </p:cNvPr>
          <p:cNvSpPr txBox="1"/>
          <p:nvPr/>
        </p:nvSpPr>
        <p:spPr>
          <a:xfrm>
            <a:off x="4057952" y="117245"/>
            <a:ext cx="362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MODEL</a:t>
            </a:r>
          </a:p>
        </p:txBody>
      </p:sp>
      <p:pic>
        <p:nvPicPr>
          <p:cNvPr id="11" name="Picture 12" descr="Arquivos PSD, vetores e gráficos de Database Backup Icons (PSD ...">
            <a:extLst>
              <a:ext uri="{FF2B5EF4-FFF2-40B4-BE49-F238E27FC236}">
                <a16:creationId xmlns:a16="http://schemas.microsoft.com/office/drawing/2014/main" id="{BF38D335-F43B-4124-87E0-7F29A1A5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3861048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A95844C-AFE2-4CB0-A58E-50E4EF888393}"/>
              </a:ext>
            </a:extLst>
          </p:cNvPr>
          <p:cNvSpPr/>
          <p:nvPr/>
        </p:nvSpPr>
        <p:spPr>
          <a:xfrm>
            <a:off x="2816200" y="1871399"/>
            <a:ext cx="2304256" cy="4057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629F35-49DD-426B-AC64-6658844786AE}"/>
              </a:ext>
            </a:extLst>
          </p:cNvPr>
          <p:cNvSpPr/>
          <p:nvPr/>
        </p:nvSpPr>
        <p:spPr>
          <a:xfrm>
            <a:off x="3082593" y="2645769"/>
            <a:ext cx="1759921" cy="140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JavaBeans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1AF8D7-202E-4750-91DD-EA81C0645150}"/>
              </a:ext>
            </a:extLst>
          </p:cNvPr>
          <p:cNvSpPr/>
          <p:nvPr/>
        </p:nvSpPr>
        <p:spPr>
          <a:xfrm>
            <a:off x="3080397" y="4237475"/>
            <a:ext cx="1762118" cy="14073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CF9B83BD-E081-4F13-8B0E-464AADB2C226}"/>
              </a:ext>
            </a:extLst>
          </p:cNvPr>
          <p:cNvSpPr/>
          <p:nvPr/>
        </p:nvSpPr>
        <p:spPr>
          <a:xfrm rot="10800000">
            <a:off x="4733949" y="4994208"/>
            <a:ext cx="2160240" cy="5837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378EE31B-8F83-42BA-A223-210E87DED8CE}"/>
              </a:ext>
            </a:extLst>
          </p:cNvPr>
          <p:cNvSpPr/>
          <p:nvPr/>
        </p:nvSpPr>
        <p:spPr>
          <a:xfrm>
            <a:off x="4733949" y="4318183"/>
            <a:ext cx="2160240" cy="5837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8117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4860AC-B8FA-2EE1-0817-A30BBB19C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EBEA1A-F3F3-CE56-AF0D-FDDC450A7D37}"/>
              </a:ext>
            </a:extLst>
          </p:cNvPr>
          <p:cNvSpPr txBox="1"/>
          <p:nvPr/>
        </p:nvSpPr>
        <p:spPr>
          <a:xfrm>
            <a:off x="660042" y="2945176"/>
            <a:ext cx="2878688" cy="2757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52"/>
              </a:spcAft>
            </a:pPr>
            <a:r>
              <a:rPr lang="en-US" sz="37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JDBC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552"/>
              </a:spcAft>
            </a:pPr>
            <a:r>
              <a:rPr lang="en-US" sz="37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Database Connectivity</a:t>
            </a:r>
          </a:p>
        </p:txBody>
      </p:sp>
      <p:pic>
        <p:nvPicPr>
          <p:cNvPr id="3" name="Picture 29" descr="Oracle lança Java 16 com diversos aprimoramentos - Inforchannel">
            <a:extLst>
              <a:ext uri="{FF2B5EF4-FFF2-40B4-BE49-F238E27FC236}">
                <a16:creationId xmlns:a16="http://schemas.microsoft.com/office/drawing/2014/main" id="{8531142D-C3BE-B77E-F3F4-4F361230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5217" y="2547872"/>
            <a:ext cx="3147413" cy="176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44FA47A7-251B-7EA8-C445-453BCBFEF6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r="24769" b="-2"/>
          <a:stretch/>
        </p:blipFill>
        <p:spPr>
          <a:xfrm>
            <a:off x="8266414" y="755064"/>
            <a:ext cx="3141973" cy="53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6000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F8AB27A-2DFA-4633-83B8-B357313BA351}"/>
              </a:ext>
            </a:extLst>
          </p:cNvPr>
          <p:cNvCxnSpPr>
            <a:cxnSpLocks/>
          </p:cNvCxnSpPr>
          <p:nvPr/>
        </p:nvCxnSpPr>
        <p:spPr>
          <a:xfrm>
            <a:off x="4480426" y="3316829"/>
            <a:ext cx="20162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Imagem relacionada">
            <a:extLst>
              <a:ext uri="{FF2B5EF4-FFF2-40B4-BE49-F238E27FC236}">
                <a16:creationId xmlns:a16="http://schemas.microsoft.com/office/drawing/2014/main" id="{AF3C9747-BFC7-47CE-9EF4-AAB47FBFE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772816"/>
            <a:ext cx="2763213" cy="276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lustração de laptop teclado notebook netbook - Baixar PNG/SVG ...">
            <a:extLst>
              <a:ext uri="{FF2B5EF4-FFF2-40B4-BE49-F238E27FC236}">
                <a16:creationId xmlns:a16="http://schemas.microsoft.com/office/drawing/2014/main" id="{30AE91F0-E78E-4491-A277-B1DE48D03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18" y="20976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02E3509A-70BD-4EBE-B30E-77B23062D843}"/>
              </a:ext>
            </a:extLst>
          </p:cNvPr>
          <p:cNvSpPr txBox="1"/>
          <p:nvPr/>
        </p:nvSpPr>
        <p:spPr>
          <a:xfrm>
            <a:off x="2274143" y="1419411"/>
            <a:ext cx="2628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Cliente</a:t>
            </a:r>
          </a:p>
          <a:p>
            <a:pPr algn="ctr"/>
            <a:r>
              <a:rPr lang="pt-BR" sz="3200" b="1" dirty="0"/>
              <a:t>Web Browser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E005DE-3BDE-40AD-BA38-4A22E027DD84}"/>
              </a:ext>
            </a:extLst>
          </p:cNvPr>
          <p:cNvSpPr txBox="1"/>
          <p:nvPr/>
        </p:nvSpPr>
        <p:spPr>
          <a:xfrm>
            <a:off x="4279102" y="4383943"/>
            <a:ext cx="307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Requisição http ou https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0FE8949-0E48-4CC1-BA07-C5DE57291EEF}"/>
              </a:ext>
            </a:extLst>
          </p:cNvPr>
          <p:cNvSpPr txBox="1"/>
          <p:nvPr/>
        </p:nvSpPr>
        <p:spPr>
          <a:xfrm>
            <a:off x="4986383" y="5340606"/>
            <a:ext cx="1663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Resposta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1207704-020F-44B3-A46F-42D65A9FE6F3}"/>
              </a:ext>
            </a:extLst>
          </p:cNvPr>
          <p:cNvCxnSpPr/>
          <p:nvPr/>
        </p:nvCxnSpPr>
        <p:spPr>
          <a:xfrm>
            <a:off x="4480426" y="4919821"/>
            <a:ext cx="216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3D2208A-9E2A-4DCE-B181-8A7D9746F99C}"/>
              </a:ext>
            </a:extLst>
          </p:cNvPr>
          <p:cNvCxnSpPr/>
          <p:nvPr/>
        </p:nvCxnSpPr>
        <p:spPr>
          <a:xfrm flipH="1">
            <a:off x="4480426" y="5135845"/>
            <a:ext cx="216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FB2CB2-7837-44B7-B5CA-D094A1C7C572}"/>
              </a:ext>
            </a:extLst>
          </p:cNvPr>
          <p:cNvSpPr txBox="1"/>
          <p:nvPr/>
        </p:nvSpPr>
        <p:spPr>
          <a:xfrm>
            <a:off x="6520194" y="1155658"/>
            <a:ext cx="2628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Servidor WEB</a:t>
            </a:r>
          </a:p>
        </p:txBody>
      </p:sp>
      <p:pic>
        <p:nvPicPr>
          <p:cNvPr id="8" name="Picture 2" descr="Web Browser Kya Hai - वेब ब्राउज़र के कार्य, प्रकार एवं इतिहास। - हिंदी  सहायता">
            <a:extLst>
              <a:ext uri="{FF2B5EF4-FFF2-40B4-BE49-F238E27FC236}">
                <a16:creationId xmlns:a16="http://schemas.microsoft.com/office/drawing/2014/main" id="{9BB24BBB-6238-989F-16DF-A4CC82067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711" y="2742498"/>
            <a:ext cx="1779175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4708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03158A0-D57D-57B4-21B0-77F7CA59F120}"/>
              </a:ext>
            </a:extLst>
          </p:cNvPr>
          <p:cNvGrpSpPr/>
          <p:nvPr/>
        </p:nvGrpSpPr>
        <p:grpSpPr>
          <a:xfrm>
            <a:off x="2014536" y="643467"/>
            <a:ext cx="8162928" cy="5571064"/>
            <a:chOff x="2267378" y="764704"/>
            <a:chExt cx="7540671" cy="514638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B2DE371-BAC6-CF47-5C70-F667F3C7FE27}"/>
                </a:ext>
              </a:extLst>
            </p:cNvPr>
            <p:cNvSpPr/>
            <p:nvPr/>
          </p:nvSpPr>
          <p:spPr>
            <a:xfrm>
              <a:off x="6599134" y="764704"/>
              <a:ext cx="3208915" cy="1113935"/>
            </a:xfrm>
            <a:prstGeom prst="rect">
              <a:avLst/>
            </a:prstGeom>
            <a:solidFill>
              <a:srgbClr val="E42E4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552">
                <a:spcAft>
                  <a:spcPts val="600"/>
                </a:spcAft>
              </a:pPr>
              <a:r>
                <a:rPr lang="pt-BR" sz="3456" b="1" kern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DriverManager</a:t>
              </a: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27D0E86-E04D-5169-9407-33E57C693739}"/>
                </a:ext>
              </a:extLst>
            </p:cNvPr>
            <p:cNvSpPr/>
            <p:nvPr/>
          </p:nvSpPr>
          <p:spPr>
            <a:xfrm>
              <a:off x="2279685" y="4797153"/>
              <a:ext cx="3208915" cy="1113935"/>
            </a:xfrm>
            <a:prstGeom prst="rect">
              <a:avLst/>
            </a:prstGeom>
            <a:solidFill>
              <a:srgbClr val="E42E4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552">
                <a:spcAft>
                  <a:spcPts val="600"/>
                </a:spcAft>
              </a:pPr>
              <a:r>
                <a:rPr lang="pt-BR" sz="3456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Connection</a:t>
              </a: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08B2210-3B0E-799D-365C-3A524760E73B}"/>
                </a:ext>
              </a:extLst>
            </p:cNvPr>
            <p:cNvSpPr/>
            <p:nvPr/>
          </p:nvSpPr>
          <p:spPr>
            <a:xfrm>
              <a:off x="2267378" y="1162937"/>
              <a:ext cx="3208915" cy="1113935"/>
            </a:xfrm>
            <a:prstGeom prst="rect">
              <a:avLst/>
            </a:prstGeom>
            <a:solidFill>
              <a:srgbClr val="64A7E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552">
                <a:spcAft>
                  <a:spcPts val="600"/>
                </a:spcAft>
              </a:pPr>
              <a:r>
                <a:rPr lang="pt-BR" sz="2800" b="1" kern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PreparedStatement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2772012-CFF5-B82B-58DA-94F57FF98F89}"/>
                </a:ext>
              </a:extLst>
            </p:cNvPr>
            <p:cNvSpPr/>
            <p:nvPr/>
          </p:nvSpPr>
          <p:spPr>
            <a:xfrm>
              <a:off x="6384032" y="4797152"/>
              <a:ext cx="3208915" cy="1113935"/>
            </a:xfrm>
            <a:prstGeom prst="rect">
              <a:avLst/>
            </a:prstGeom>
            <a:solidFill>
              <a:srgbClr val="64A7E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552">
                <a:spcAft>
                  <a:spcPts val="600"/>
                </a:spcAft>
              </a:pPr>
              <a:r>
                <a:rPr lang="pt-BR" sz="3456" b="1" kern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ResultSet</a:t>
              </a: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Imagem 7" descr="Ícone&#10;&#10;Descrição gerada automaticamente">
              <a:extLst>
                <a:ext uri="{FF2B5EF4-FFF2-40B4-BE49-F238E27FC236}">
                  <a16:creationId xmlns:a16="http://schemas.microsoft.com/office/drawing/2014/main" id="{EED7E4D8-30AE-331E-82B3-9F1A321BF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7888" y="2341196"/>
              <a:ext cx="1944216" cy="1944216"/>
            </a:xfrm>
            <a:prstGeom prst="rect">
              <a:avLst/>
            </a:prstGeo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6381454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D6AC108-8E51-CA18-7A40-5DD8FEB9BABC}"/>
              </a:ext>
            </a:extLst>
          </p:cNvPr>
          <p:cNvGrpSpPr/>
          <p:nvPr/>
        </p:nvGrpSpPr>
        <p:grpSpPr>
          <a:xfrm>
            <a:off x="2080238" y="363919"/>
            <a:ext cx="8031523" cy="5571065"/>
            <a:chOff x="2063552" y="633041"/>
            <a:chExt cx="7163208" cy="4968758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4E75419-EB50-3149-84A9-A9F3FCA79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72" t="31830" r="70422"/>
            <a:stretch/>
          </p:blipFill>
          <p:spPr>
            <a:xfrm>
              <a:off x="7091662" y="633041"/>
              <a:ext cx="2135098" cy="2385371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B2DE371-BAC6-CF47-5C70-F667F3C7FE27}"/>
                </a:ext>
              </a:extLst>
            </p:cNvPr>
            <p:cNvSpPr/>
            <p:nvPr/>
          </p:nvSpPr>
          <p:spPr>
            <a:xfrm>
              <a:off x="2063552" y="1268760"/>
              <a:ext cx="3208915" cy="1113935"/>
            </a:xfrm>
            <a:prstGeom prst="rect">
              <a:avLst/>
            </a:prstGeom>
            <a:solidFill>
              <a:srgbClr val="E42E4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24128">
                <a:spcAft>
                  <a:spcPts val="600"/>
                </a:spcAft>
              </a:pPr>
              <a:r>
                <a:rPr lang="pt-BR" sz="3584" b="1" kern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DriverManager</a:t>
              </a: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eta: da Esquerda para a Direita 15">
              <a:extLst>
                <a:ext uri="{FF2B5EF4-FFF2-40B4-BE49-F238E27FC236}">
                  <a16:creationId xmlns:a16="http://schemas.microsoft.com/office/drawing/2014/main" id="{03566179-FE4D-9E46-B3B1-E88708F27A23}"/>
                </a:ext>
              </a:extLst>
            </p:cNvPr>
            <p:cNvSpPr/>
            <p:nvPr/>
          </p:nvSpPr>
          <p:spPr>
            <a:xfrm>
              <a:off x="5716602" y="1522717"/>
              <a:ext cx="1080120" cy="606020"/>
            </a:xfrm>
            <a:prstGeom prst="leftRightArrow">
              <a:avLst/>
            </a:prstGeom>
            <a:solidFill>
              <a:srgbClr val="E42E44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27D0E86-E04D-5169-9407-33E57C693739}"/>
                </a:ext>
              </a:extLst>
            </p:cNvPr>
            <p:cNvSpPr/>
            <p:nvPr/>
          </p:nvSpPr>
          <p:spPr>
            <a:xfrm>
              <a:off x="2063552" y="4487864"/>
              <a:ext cx="3208915" cy="1113935"/>
            </a:xfrm>
            <a:prstGeom prst="rect">
              <a:avLst/>
            </a:prstGeom>
            <a:solidFill>
              <a:srgbClr val="E42E4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24128">
                <a:spcAft>
                  <a:spcPts val="600"/>
                </a:spcAft>
              </a:pPr>
              <a:r>
                <a:rPr lang="pt-BR" sz="3584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Connection</a:t>
              </a: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4" name="Imagem 23" descr="Ícone&#10;&#10;Descrição gerada automaticamente">
              <a:extLst>
                <a:ext uri="{FF2B5EF4-FFF2-40B4-BE49-F238E27FC236}">
                  <a16:creationId xmlns:a16="http://schemas.microsoft.com/office/drawing/2014/main" id="{FA9F1C5E-78F4-6A64-38B5-BDAE6D95D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2220" y="4443370"/>
              <a:ext cx="1147327" cy="1147327"/>
            </a:xfrm>
            <a:prstGeom prst="rect">
              <a:avLst/>
            </a:prstGeom>
          </p:spPr>
        </p:pic>
        <p:pic>
          <p:nvPicPr>
            <p:cNvPr id="26" name="Imagem 25" descr="Uma imagem contendo no interior, mesa, xícara, bolo&#10;&#10;Descrição gerada automaticamente">
              <a:extLst>
                <a:ext uri="{FF2B5EF4-FFF2-40B4-BE49-F238E27FC236}">
                  <a16:creationId xmlns:a16="http://schemas.microsoft.com/office/drawing/2014/main" id="{D32E88B3-B88A-3683-E440-1FE26F2F9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521" y="4443370"/>
              <a:ext cx="1147326" cy="1147326"/>
            </a:xfrm>
            <a:prstGeom prst="rect">
              <a:avLst/>
            </a:prstGeom>
          </p:spPr>
        </p:pic>
        <p:sp>
          <p:nvSpPr>
            <p:cNvPr id="27" name="Seta: da Esquerda para a Direita 26">
              <a:extLst>
                <a:ext uri="{FF2B5EF4-FFF2-40B4-BE49-F238E27FC236}">
                  <a16:creationId xmlns:a16="http://schemas.microsoft.com/office/drawing/2014/main" id="{03B68EBB-412A-CC48-E445-C605FA529F2B}"/>
                </a:ext>
              </a:extLst>
            </p:cNvPr>
            <p:cNvSpPr/>
            <p:nvPr/>
          </p:nvSpPr>
          <p:spPr>
            <a:xfrm>
              <a:off x="5658323" y="4741821"/>
              <a:ext cx="1080120" cy="606020"/>
            </a:xfrm>
            <a:prstGeom prst="leftRightArrow">
              <a:avLst/>
            </a:prstGeom>
            <a:solidFill>
              <a:srgbClr val="E42E44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92837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5B13B6-1079-27A7-8B99-88C013C2E887}"/>
              </a:ext>
            </a:extLst>
          </p:cNvPr>
          <p:cNvGrpSpPr/>
          <p:nvPr/>
        </p:nvGrpSpPr>
        <p:grpSpPr>
          <a:xfrm>
            <a:off x="1351300" y="548680"/>
            <a:ext cx="9489399" cy="5622550"/>
            <a:chOff x="1847528" y="836711"/>
            <a:chExt cx="8208912" cy="486385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898EBE8-70AD-67F0-7ED7-3722FC394C0D}"/>
                </a:ext>
              </a:extLst>
            </p:cNvPr>
            <p:cNvSpPr/>
            <p:nvPr/>
          </p:nvSpPr>
          <p:spPr>
            <a:xfrm>
              <a:off x="1991544" y="1301866"/>
              <a:ext cx="3483965" cy="1241040"/>
            </a:xfrm>
            <a:prstGeom prst="rect">
              <a:avLst/>
            </a:prstGeom>
            <a:solidFill>
              <a:srgbClr val="64A7E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560">
                <a:spcAft>
                  <a:spcPts val="600"/>
                </a:spcAft>
              </a:pPr>
              <a:r>
                <a:rPr lang="pt-BR" sz="3220" b="1" kern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PreparedStatement</a:t>
              </a:r>
              <a:endPara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3F529B9E-2918-3F85-094A-1B8D171E7C47}"/>
                </a:ext>
              </a:extLst>
            </p:cNvPr>
            <p:cNvSpPr/>
            <p:nvPr/>
          </p:nvSpPr>
          <p:spPr>
            <a:xfrm>
              <a:off x="5591944" y="1522362"/>
              <a:ext cx="1094522" cy="749727"/>
            </a:xfrm>
            <a:prstGeom prst="rightArrow">
              <a:avLst/>
            </a:prstGeom>
            <a:solidFill>
              <a:srgbClr val="64A7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9D6864-231A-2B1B-41EC-F2F6F3BE1EEF}"/>
                </a:ext>
              </a:extLst>
            </p:cNvPr>
            <p:cNvSpPr txBox="1"/>
            <p:nvPr/>
          </p:nvSpPr>
          <p:spPr>
            <a:xfrm>
              <a:off x="1847528" y="3717032"/>
              <a:ext cx="8208912" cy="1983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51560">
                <a:spcAft>
                  <a:spcPts val="600"/>
                </a:spcAft>
              </a:pPr>
              <a:r>
                <a:rPr lang="pt-BR" sz="8280" b="1" kern="1200" dirty="0">
                  <a:solidFill>
                    <a:srgbClr val="005A98"/>
                  </a:solidFill>
                  <a:latin typeface="+mn-lt"/>
                  <a:ea typeface="+mn-ea"/>
                  <a:cs typeface="+mn-cs"/>
                </a:rPr>
                <a:t>CRUD</a:t>
              </a:r>
            </a:p>
            <a:p>
              <a:pPr defTabSz="1051560">
                <a:spcAft>
                  <a:spcPts val="600"/>
                </a:spcAft>
              </a:pPr>
              <a:r>
                <a:rPr lang="pt-BR" sz="5520" b="1" kern="1200" dirty="0" err="1">
                  <a:solidFill>
                    <a:srgbClr val="005A98"/>
                  </a:solidFill>
                  <a:latin typeface="+mn-lt"/>
                  <a:ea typeface="+mn-ea"/>
                  <a:cs typeface="+mn-cs"/>
                </a:rPr>
                <a:t>C</a:t>
              </a:r>
              <a:r>
                <a:rPr lang="pt-BR" sz="5520" b="1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reate</a:t>
              </a:r>
              <a:r>
                <a:rPr lang="pt-BR" sz="552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pt-BR" sz="5520" b="1" kern="1200" dirty="0" err="1">
                  <a:solidFill>
                    <a:srgbClr val="005A98"/>
                  </a:solidFill>
                  <a:latin typeface="+mn-lt"/>
                  <a:ea typeface="+mn-ea"/>
                  <a:cs typeface="+mn-cs"/>
                </a:rPr>
                <a:t>R</a:t>
              </a:r>
              <a:r>
                <a:rPr lang="pt-BR" sz="5520" b="1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ead</a:t>
              </a:r>
              <a:r>
                <a:rPr lang="pt-BR" sz="552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pt-BR" sz="5520" b="1" kern="1200" dirty="0">
                  <a:solidFill>
                    <a:srgbClr val="005A98"/>
                  </a:solidFill>
                  <a:latin typeface="+mn-lt"/>
                  <a:ea typeface="+mn-ea"/>
                  <a:cs typeface="+mn-cs"/>
                </a:rPr>
                <a:t>U</a:t>
              </a:r>
              <a:r>
                <a:rPr lang="pt-BR" sz="552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pdate </a:t>
              </a:r>
              <a:r>
                <a:rPr lang="pt-BR" sz="5520" b="1" dirty="0">
                  <a:solidFill>
                    <a:srgbClr val="005A98"/>
                  </a:solidFill>
                </a:rPr>
                <a:t>D</a:t>
              </a:r>
              <a:r>
                <a:rPr lang="pt-BR" sz="552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elete</a:t>
              </a:r>
              <a:endParaRPr lang="pt-BR" sz="4800" b="1" dirty="0"/>
            </a:p>
          </p:txBody>
        </p:sp>
        <p:pic>
          <p:nvPicPr>
            <p:cNvPr id="14" name="Picture 12" descr="Arquivos PSD, vetores e gráficos de Database Backup Icons (PSD ...">
              <a:extLst>
                <a:ext uri="{FF2B5EF4-FFF2-40B4-BE49-F238E27FC236}">
                  <a16:creationId xmlns:a16="http://schemas.microsoft.com/office/drawing/2014/main" id="{DCAF2ADE-6945-A099-149D-81CB203B2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356" y="836711"/>
              <a:ext cx="2406733" cy="2406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408035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32967D-8D25-C36D-048E-9431BE0084D3}"/>
              </a:ext>
            </a:extLst>
          </p:cNvPr>
          <p:cNvGrpSpPr/>
          <p:nvPr/>
        </p:nvGrpSpPr>
        <p:grpSpPr>
          <a:xfrm>
            <a:off x="643466" y="1755138"/>
            <a:ext cx="10905064" cy="3347722"/>
            <a:chOff x="592159" y="2348876"/>
            <a:chExt cx="7036893" cy="2160240"/>
          </a:xfrm>
        </p:grpSpPr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3F529B9E-2918-3F85-094A-1B8D171E7C47}"/>
                </a:ext>
              </a:extLst>
            </p:cNvPr>
            <p:cNvSpPr/>
            <p:nvPr/>
          </p:nvSpPr>
          <p:spPr>
            <a:xfrm rot="10800000">
              <a:off x="4223792" y="3092527"/>
              <a:ext cx="1008112" cy="672941"/>
            </a:xfrm>
            <a:prstGeom prst="rightArrow">
              <a:avLst/>
            </a:prstGeom>
            <a:solidFill>
              <a:srgbClr val="64A7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2DB1A91-D2C7-259D-E9AA-4539EA135BB2}"/>
                </a:ext>
              </a:extLst>
            </p:cNvPr>
            <p:cNvSpPr/>
            <p:nvPr/>
          </p:nvSpPr>
          <p:spPr>
            <a:xfrm>
              <a:off x="592159" y="2872029"/>
              <a:ext cx="3208915" cy="1113935"/>
            </a:xfrm>
            <a:prstGeom prst="rect">
              <a:avLst/>
            </a:prstGeom>
            <a:solidFill>
              <a:srgbClr val="64A7E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08176">
                <a:spcAft>
                  <a:spcPts val="600"/>
                </a:spcAft>
              </a:pPr>
              <a:r>
                <a:rPr lang="pt-BR" sz="4928" b="1" kern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ResultSet</a:t>
              </a: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 descr="Arquivos PSD, vetores e gráficos de Database Backup Icons (PSD ...">
              <a:extLst>
                <a:ext uri="{FF2B5EF4-FFF2-40B4-BE49-F238E27FC236}">
                  <a16:creationId xmlns:a16="http://schemas.microsoft.com/office/drawing/2014/main" id="{C8598364-795F-0858-F257-E36769995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812" y="2348876"/>
              <a:ext cx="2160240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2710918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6AF07C6-BAE3-EA17-3FD9-3C09D41D5D46}"/>
              </a:ext>
            </a:extLst>
          </p:cNvPr>
          <p:cNvGrpSpPr/>
          <p:nvPr/>
        </p:nvGrpSpPr>
        <p:grpSpPr>
          <a:xfrm>
            <a:off x="2227016" y="476672"/>
            <a:ext cx="7737968" cy="5571065"/>
            <a:chOff x="330751" y="630606"/>
            <a:chExt cx="7716773" cy="5555805"/>
          </a:xfrm>
        </p:grpSpPr>
        <p:pic>
          <p:nvPicPr>
            <p:cNvPr id="11" name="Picture 12" descr="Arquivos PSD, vetores e gráficos de Database Backup Icons (PSD ...">
              <a:extLst>
                <a:ext uri="{FF2B5EF4-FFF2-40B4-BE49-F238E27FC236}">
                  <a16:creationId xmlns:a16="http://schemas.microsoft.com/office/drawing/2014/main" id="{BF38D335-F43B-4124-87E0-7F29A1A50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217" y="3911933"/>
              <a:ext cx="1677307" cy="167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A95844C-AFE2-4CB0-A58E-50E4EF888393}"/>
                </a:ext>
              </a:extLst>
            </p:cNvPr>
            <p:cNvSpPr/>
            <p:nvPr/>
          </p:nvSpPr>
          <p:spPr>
            <a:xfrm>
              <a:off x="4067110" y="2445405"/>
              <a:ext cx="1821307" cy="29769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r>
                <a:rPr lang="pt-BR" sz="2400" b="1" kern="1200" dirty="0">
                  <a:solidFill>
                    <a:srgbClr val="0057A5"/>
                  </a:solidFill>
                  <a:latin typeface="+mn-lt"/>
                  <a:ea typeface="+mn-ea"/>
                  <a:cs typeface="+mn-cs"/>
                </a:rPr>
                <a:t>Model</a:t>
              </a: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057A5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C5791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b="1" kern="1200" dirty="0">
                <a:solidFill>
                  <a:srgbClr val="0C5791"/>
                </a:solidFill>
                <a:latin typeface="+mn-lt"/>
                <a:ea typeface="+mn-ea"/>
                <a:cs typeface="+mn-cs"/>
              </a:endParaRPr>
            </a:p>
            <a:p>
              <a:pPr algn="ctr">
                <a:spcAft>
                  <a:spcPts val="600"/>
                </a:spcAft>
              </a:pPr>
              <a:endParaRPr lang="pt-BR" sz="2400" dirty="0">
                <a:solidFill>
                  <a:srgbClr val="4F81BD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5629F35-49DD-426B-AC64-6658844786AE}"/>
                </a:ext>
              </a:extLst>
            </p:cNvPr>
            <p:cNvSpPr/>
            <p:nvPr/>
          </p:nvSpPr>
          <p:spPr>
            <a:xfrm>
              <a:off x="4230770" y="2938057"/>
              <a:ext cx="1509045" cy="10226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pt-BR" sz="2000" b="1" kern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JavaBeans</a:t>
              </a:r>
              <a:endPara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C1AF8D7-202E-4750-91DD-EA81C0645150}"/>
                </a:ext>
              </a:extLst>
            </p:cNvPr>
            <p:cNvSpPr/>
            <p:nvPr/>
          </p:nvSpPr>
          <p:spPr>
            <a:xfrm>
              <a:off x="4230770" y="4164456"/>
              <a:ext cx="1509045" cy="10226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pt-BR" sz="36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DAO</a:t>
              </a:r>
              <a:endPara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Seta: para a Direita 13">
              <a:extLst>
                <a:ext uri="{FF2B5EF4-FFF2-40B4-BE49-F238E27FC236}">
                  <a16:creationId xmlns:a16="http://schemas.microsoft.com/office/drawing/2014/main" id="{CF9B83BD-E081-4F13-8B0E-464AADB2C226}"/>
                </a:ext>
              </a:extLst>
            </p:cNvPr>
            <p:cNvSpPr/>
            <p:nvPr/>
          </p:nvSpPr>
          <p:spPr>
            <a:xfrm rot="10800000">
              <a:off x="5624398" y="4673789"/>
              <a:ext cx="1014882" cy="58375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0B689F2C-793F-445E-ACBE-DDB1DB532133}"/>
                </a:ext>
              </a:extLst>
            </p:cNvPr>
            <p:cNvSpPr txBox="1"/>
            <p:nvPr/>
          </p:nvSpPr>
          <p:spPr>
            <a:xfrm>
              <a:off x="377834" y="728108"/>
              <a:ext cx="3823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Driver</a:t>
              </a:r>
              <a:r>
                <a:rPr lang="pt-BR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(Tipo de banco de dados)</a:t>
              </a:r>
            </a:p>
            <a:p>
              <a:pPr>
                <a:spcAft>
                  <a:spcPts val="600"/>
                </a:spcAft>
              </a:pPr>
              <a:r>
                <a:rPr lang="pt-BR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URL</a:t>
              </a:r>
              <a:r>
                <a:rPr lang="pt-BR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(IP ou domínio do servidor)</a:t>
              </a:r>
            </a:p>
            <a:p>
              <a:pPr>
                <a:spcAft>
                  <a:spcPts val="600"/>
                </a:spcAft>
              </a:pPr>
              <a:r>
                <a:rPr lang="pt-BR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Banco</a:t>
              </a:r>
              <a:r>
                <a:rPr lang="pt-BR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(Nome do banco de dados)</a:t>
              </a:r>
            </a:p>
            <a:p>
              <a:pPr>
                <a:spcAft>
                  <a:spcPts val="600"/>
                </a:spcAft>
              </a:pPr>
              <a:r>
                <a:rPr lang="pt-BR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Autenticação</a:t>
              </a:r>
              <a:r>
                <a:rPr lang="pt-BR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(Usuário e senha)</a:t>
              </a:r>
              <a:endParaRPr lang="pt-BR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72B8BDD1-5A3E-4A28-A916-9752220BB1A9}"/>
                </a:ext>
              </a:extLst>
            </p:cNvPr>
            <p:cNvSpPr/>
            <p:nvPr/>
          </p:nvSpPr>
          <p:spPr>
            <a:xfrm>
              <a:off x="330751" y="630606"/>
              <a:ext cx="3736359" cy="1502250"/>
            </a:xfrm>
            <a:prstGeom prst="roundRect">
              <a:avLst/>
            </a:prstGeom>
            <a:noFill/>
            <a:ln>
              <a:solidFill>
                <a:srgbClr val="C05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Seta: para a Direita 30">
              <a:extLst>
                <a:ext uri="{FF2B5EF4-FFF2-40B4-BE49-F238E27FC236}">
                  <a16:creationId xmlns:a16="http://schemas.microsoft.com/office/drawing/2014/main" id="{A3341BE1-7B6B-4524-8AE7-668C0A4F4EF3}"/>
                </a:ext>
              </a:extLst>
            </p:cNvPr>
            <p:cNvSpPr/>
            <p:nvPr/>
          </p:nvSpPr>
          <p:spPr>
            <a:xfrm>
              <a:off x="5662675" y="4136586"/>
              <a:ext cx="1014882" cy="58375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0065207-8779-4EDD-94B0-CCDA58377FD8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2198931" y="2132856"/>
              <a:ext cx="2138267" cy="24158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m 19" descr="Ícone&#10;&#10;Descrição gerada automaticamente">
              <a:extLst>
                <a:ext uri="{FF2B5EF4-FFF2-40B4-BE49-F238E27FC236}">
                  <a16:creationId xmlns:a16="http://schemas.microsoft.com/office/drawing/2014/main" id="{A10F9F23-C2AF-F1F0-22BA-BF9A1B730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93" y="4365104"/>
              <a:ext cx="1821307" cy="1821307"/>
            </a:xfrm>
            <a:prstGeom prst="rect">
              <a:avLst/>
            </a:prstGeo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spPr>
        </p:pic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B0AAC6B2-103E-AA9C-1766-A7E543294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5560" y="4965664"/>
              <a:ext cx="2194111" cy="46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73896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5DBA9985-E9F9-4315-A5F9-C3608F349B3F}"/>
              </a:ext>
            </a:extLst>
          </p:cNvPr>
          <p:cNvSpPr/>
          <p:nvPr/>
        </p:nvSpPr>
        <p:spPr>
          <a:xfrm>
            <a:off x="3999413" y="2439492"/>
            <a:ext cx="5508494" cy="4085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r>
              <a:rPr lang="pt-BR" sz="2400" b="1" dirty="0">
                <a:solidFill>
                  <a:srgbClr val="0070C0"/>
                </a:solidFill>
              </a:rPr>
              <a:t>View</a:t>
            </a: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4F81BD"/>
              </a:solidFill>
            </a:endParaRPr>
          </a:p>
          <a:p>
            <a:pPr algn="ctr"/>
            <a:endParaRPr lang="pt-BR" sz="2400" b="1" dirty="0">
              <a:solidFill>
                <a:srgbClr val="4F81BD"/>
              </a:solidFill>
            </a:endParaRPr>
          </a:p>
          <a:p>
            <a:pPr algn="ctr"/>
            <a:endParaRPr lang="pt-BR" sz="2400" dirty="0">
              <a:solidFill>
                <a:srgbClr val="4F81BD"/>
              </a:solidFill>
            </a:endParaRPr>
          </a:p>
        </p:txBody>
      </p:sp>
      <p:sp>
        <p:nvSpPr>
          <p:cNvPr id="48" name="Seta: de Cima para Baixo 47">
            <a:extLst>
              <a:ext uri="{FF2B5EF4-FFF2-40B4-BE49-F238E27FC236}">
                <a16:creationId xmlns:a16="http://schemas.microsoft.com/office/drawing/2014/main" id="{8079F775-60BC-4A3B-9448-63C8177F02AE}"/>
              </a:ext>
            </a:extLst>
          </p:cNvPr>
          <p:cNvSpPr/>
          <p:nvPr/>
        </p:nvSpPr>
        <p:spPr>
          <a:xfrm rot="5400000">
            <a:off x="3433252" y="3961309"/>
            <a:ext cx="403105" cy="9721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0515D4-E8D4-4DBB-AAB7-3A75CF9465EF}"/>
              </a:ext>
            </a:extLst>
          </p:cNvPr>
          <p:cNvSpPr txBox="1"/>
          <p:nvPr/>
        </p:nvSpPr>
        <p:spPr>
          <a:xfrm>
            <a:off x="58121" y="95200"/>
            <a:ext cx="3516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CONTROLLER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B96698A-D923-4C61-88D5-D8E2A91A17B4}"/>
              </a:ext>
            </a:extLst>
          </p:cNvPr>
          <p:cNvSpPr txBox="1"/>
          <p:nvPr/>
        </p:nvSpPr>
        <p:spPr>
          <a:xfrm>
            <a:off x="5317169" y="4679442"/>
            <a:ext cx="1298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index.html</a:t>
            </a:r>
          </a:p>
        </p:txBody>
      </p:sp>
      <p:pic>
        <p:nvPicPr>
          <p:cNvPr id="85" name="Imagem 84">
            <a:extLst>
              <a:ext uri="{FF2B5EF4-FFF2-40B4-BE49-F238E27FC236}">
                <a16:creationId xmlns:a16="http://schemas.microsoft.com/office/drawing/2014/main" id="{8F435438-C05E-4B77-8B0E-932A4BDA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93" y="2838959"/>
            <a:ext cx="2165106" cy="1667455"/>
          </a:xfrm>
          <a:prstGeom prst="rect">
            <a:avLst/>
          </a:prstGeom>
        </p:spPr>
      </p:pic>
      <p:sp>
        <p:nvSpPr>
          <p:cNvPr id="87" name="CaixaDeTexto 86">
            <a:extLst>
              <a:ext uri="{FF2B5EF4-FFF2-40B4-BE49-F238E27FC236}">
                <a16:creationId xmlns:a16="http://schemas.microsoft.com/office/drawing/2014/main" id="{B1657566-817C-4201-85F6-7EB4EC1BF229}"/>
              </a:ext>
            </a:extLst>
          </p:cNvPr>
          <p:cNvSpPr txBox="1"/>
          <p:nvPr/>
        </p:nvSpPr>
        <p:spPr>
          <a:xfrm>
            <a:off x="6641433" y="5990375"/>
            <a:ext cx="1004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style.css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68E9990-7277-4ED8-BF3D-02F7F88BF852}"/>
              </a:ext>
            </a:extLst>
          </p:cNvPr>
          <p:cNvSpPr txBox="1"/>
          <p:nvPr/>
        </p:nvSpPr>
        <p:spPr>
          <a:xfrm>
            <a:off x="4146162" y="6048466"/>
            <a:ext cx="1004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imagens</a:t>
            </a:r>
          </a:p>
        </p:txBody>
      </p:sp>
      <p:pic>
        <p:nvPicPr>
          <p:cNvPr id="90" name="Imagem 8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E492A0D-F84B-4061-9328-E466D7C273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45" y="5612907"/>
            <a:ext cx="485175" cy="667797"/>
          </a:xfrm>
          <a:prstGeom prst="rect">
            <a:avLst/>
          </a:prstGeom>
        </p:spPr>
      </p:pic>
      <p:pic>
        <p:nvPicPr>
          <p:cNvPr id="91" name="Imagem 9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E035B2D-4F72-4EAB-9F3A-9D83713BC6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19" y="4653535"/>
            <a:ext cx="667797" cy="667797"/>
          </a:xfrm>
          <a:prstGeom prst="rect">
            <a:avLst/>
          </a:prstGeom>
        </p:spPr>
      </p:pic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F6F9B1A-76D5-4DC9-8FF6-250ADDEAA34D}"/>
              </a:ext>
            </a:extLst>
          </p:cNvPr>
          <p:cNvCxnSpPr>
            <a:cxnSpLocks/>
          </p:cNvCxnSpPr>
          <p:nvPr/>
        </p:nvCxnSpPr>
        <p:spPr>
          <a:xfrm flipH="1">
            <a:off x="4648340" y="5321332"/>
            <a:ext cx="225668" cy="397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Imagem 1040">
            <a:extLst>
              <a:ext uri="{FF2B5EF4-FFF2-40B4-BE49-F238E27FC236}">
                <a16:creationId xmlns:a16="http://schemas.microsoft.com/office/drawing/2014/main" id="{900396DB-FADB-4A26-98C9-7287643DA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638" y="2874841"/>
            <a:ext cx="2448760" cy="1671912"/>
          </a:xfrm>
          <a:prstGeom prst="rect">
            <a:avLst/>
          </a:prstGeom>
        </p:spPr>
      </p:pic>
      <p:pic>
        <p:nvPicPr>
          <p:cNvPr id="5" name="Picture 2" descr="Resultado de imagem para jsp">
            <a:extLst>
              <a:ext uri="{FF2B5EF4-FFF2-40B4-BE49-F238E27FC236}">
                <a16:creationId xmlns:a16="http://schemas.microsoft.com/office/drawing/2014/main" id="{6339B875-D885-4609-A6DB-9CC6DD8A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367" y="4648912"/>
            <a:ext cx="642253" cy="64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140559-487C-4C6F-B135-227E6C1FF698}"/>
              </a:ext>
            </a:extLst>
          </p:cNvPr>
          <p:cNvSpPr txBox="1"/>
          <p:nvPr/>
        </p:nvSpPr>
        <p:spPr>
          <a:xfrm>
            <a:off x="7856895" y="4676129"/>
            <a:ext cx="1298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agenda.jsp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D5D729C3-1730-43CE-B854-99842AC5F0F3}"/>
              </a:ext>
            </a:extLst>
          </p:cNvPr>
          <p:cNvGrpSpPr/>
          <p:nvPr/>
        </p:nvGrpSpPr>
        <p:grpSpPr>
          <a:xfrm>
            <a:off x="5936372" y="330332"/>
            <a:ext cx="1633957" cy="1482182"/>
            <a:chOff x="3177801" y="1324864"/>
            <a:chExt cx="1633957" cy="1482182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E509DD20-EF05-4506-8FCB-94ACEA697721}"/>
                </a:ext>
              </a:extLst>
            </p:cNvPr>
            <p:cNvSpPr/>
            <p:nvPr/>
          </p:nvSpPr>
          <p:spPr>
            <a:xfrm>
              <a:off x="3177801" y="1324864"/>
              <a:ext cx="1633957" cy="1482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rgbClr val="0070C0"/>
                  </a:solidFill>
                </a:rPr>
                <a:t>Controller</a:t>
              </a:r>
            </a:p>
            <a:p>
              <a:pPr algn="ctr"/>
              <a:endParaRPr lang="pt-BR" sz="2400" b="1" dirty="0">
                <a:solidFill>
                  <a:srgbClr val="4F81BD"/>
                </a:solidFill>
              </a:endParaRPr>
            </a:p>
            <a:p>
              <a:pPr algn="ctr"/>
              <a:endParaRPr lang="pt-BR" sz="2400" b="1" dirty="0">
                <a:solidFill>
                  <a:srgbClr val="4F81BD"/>
                </a:solidFill>
              </a:endParaRP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Servlet</a:t>
              </a:r>
            </a:p>
          </p:txBody>
        </p:sp>
        <p:pic>
          <p:nvPicPr>
            <p:cNvPr id="101" name="Picture 4" descr="PVZ Gears | Complete Gear Design &amp; Analysis Solutions">
              <a:extLst>
                <a:ext uri="{FF2B5EF4-FFF2-40B4-BE49-F238E27FC236}">
                  <a16:creationId xmlns:a16="http://schemas.microsoft.com/office/drawing/2014/main" id="{358A021C-3B97-4BF2-BB58-B8DFF84BC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499" y="1782162"/>
              <a:ext cx="815069" cy="72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Picture 2" descr="Imagem relacionada">
            <a:extLst>
              <a:ext uri="{FF2B5EF4-FFF2-40B4-BE49-F238E27FC236}">
                <a16:creationId xmlns:a16="http://schemas.microsoft.com/office/drawing/2014/main" id="{F9E06D63-42F1-4A09-9A60-06FAA396B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30" y="5461848"/>
            <a:ext cx="727710" cy="72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E42B848A-6282-4E7D-84FA-70B0A2BCF3A8}"/>
              </a:ext>
            </a:extLst>
          </p:cNvPr>
          <p:cNvCxnSpPr>
            <a:cxnSpLocks/>
          </p:cNvCxnSpPr>
          <p:nvPr/>
        </p:nvCxnSpPr>
        <p:spPr>
          <a:xfrm flipH="1">
            <a:off x="6549799" y="4992134"/>
            <a:ext cx="788930" cy="69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9DAEC70A-DEF6-4804-832F-7DC51F6B55B5}"/>
              </a:ext>
            </a:extLst>
          </p:cNvPr>
          <p:cNvCxnSpPr>
            <a:cxnSpLocks/>
          </p:cNvCxnSpPr>
          <p:nvPr/>
        </p:nvCxnSpPr>
        <p:spPr>
          <a:xfrm>
            <a:off x="5275448" y="5021242"/>
            <a:ext cx="848556" cy="73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A7B21871-2DAE-426C-9303-BEE9FDE61634}"/>
              </a:ext>
            </a:extLst>
          </p:cNvPr>
          <p:cNvSpPr/>
          <p:nvPr/>
        </p:nvSpPr>
        <p:spPr>
          <a:xfrm rot="17767577">
            <a:off x="4985560" y="2168893"/>
            <a:ext cx="1563275" cy="400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0B3911C1-EEE3-4821-9D2B-28EEC827795C}"/>
              </a:ext>
            </a:extLst>
          </p:cNvPr>
          <p:cNvSpPr/>
          <p:nvPr/>
        </p:nvSpPr>
        <p:spPr>
          <a:xfrm rot="4201372">
            <a:off x="6851261" y="2180237"/>
            <a:ext cx="1693095" cy="400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9C11916-6D97-42F4-BFCD-17F5C3EF5EAF}"/>
              </a:ext>
            </a:extLst>
          </p:cNvPr>
          <p:cNvSpPr/>
          <p:nvPr/>
        </p:nvSpPr>
        <p:spPr>
          <a:xfrm>
            <a:off x="5415067" y="31851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5C0DAD4-00BB-4E0D-9037-EC86D922C8BE}"/>
              </a:ext>
            </a:extLst>
          </p:cNvPr>
          <p:cNvSpPr/>
          <p:nvPr/>
        </p:nvSpPr>
        <p:spPr>
          <a:xfrm>
            <a:off x="7690053" y="140404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4" name="Picture 2" descr="Ilustração de laptop teclado notebook netbook - Baixar PNG/SVG ...">
            <a:extLst>
              <a:ext uri="{FF2B5EF4-FFF2-40B4-BE49-F238E27FC236}">
                <a16:creationId xmlns:a16="http://schemas.microsoft.com/office/drawing/2014/main" id="{00B3D930-3EBF-6436-59B6-310F273D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48" y="3545716"/>
            <a:ext cx="1774096" cy="177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eb Browser Kya Hai - वेब ब्राउज़र के कार्य, प्रकार एवं इतिहास। - हिंदी  सहायता">
            <a:extLst>
              <a:ext uri="{FF2B5EF4-FFF2-40B4-BE49-F238E27FC236}">
                <a16:creationId xmlns:a16="http://schemas.microsoft.com/office/drawing/2014/main" id="{16BF8DE8-E9F0-A861-A411-718D54F64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19" y="4017583"/>
            <a:ext cx="1292858" cy="78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9573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" grpId="0" animBg="1"/>
      <p:bldP spid="36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503158A0-D57D-57B4-21B0-77F7CA59F120}"/>
              </a:ext>
            </a:extLst>
          </p:cNvPr>
          <p:cNvGrpSpPr/>
          <p:nvPr/>
        </p:nvGrpSpPr>
        <p:grpSpPr>
          <a:xfrm>
            <a:off x="2014536" y="643467"/>
            <a:ext cx="8162928" cy="5571064"/>
            <a:chOff x="2267378" y="764704"/>
            <a:chExt cx="7540671" cy="514638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B2DE371-BAC6-CF47-5C70-F667F3C7FE27}"/>
                </a:ext>
              </a:extLst>
            </p:cNvPr>
            <p:cNvSpPr/>
            <p:nvPr/>
          </p:nvSpPr>
          <p:spPr>
            <a:xfrm>
              <a:off x="6599134" y="764704"/>
              <a:ext cx="3208915" cy="1113935"/>
            </a:xfrm>
            <a:prstGeom prst="rect">
              <a:avLst/>
            </a:prstGeom>
            <a:solidFill>
              <a:srgbClr val="E42E4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552">
                <a:spcAft>
                  <a:spcPts val="600"/>
                </a:spcAft>
              </a:pPr>
              <a:r>
                <a:rPr lang="pt-BR" sz="3456" b="1" kern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DriverManager</a:t>
              </a: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27D0E86-E04D-5169-9407-33E57C693739}"/>
                </a:ext>
              </a:extLst>
            </p:cNvPr>
            <p:cNvSpPr/>
            <p:nvPr/>
          </p:nvSpPr>
          <p:spPr>
            <a:xfrm>
              <a:off x="2279685" y="4797153"/>
              <a:ext cx="3208915" cy="1113935"/>
            </a:xfrm>
            <a:prstGeom prst="rect">
              <a:avLst/>
            </a:prstGeom>
            <a:solidFill>
              <a:srgbClr val="E42E4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552">
                <a:spcAft>
                  <a:spcPts val="600"/>
                </a:spcAft>
              </a:pPr>
              <a:r>
                <a:rPr lang="pt-BR" sz="3456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Connection</a:t>
              </a: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08B2210-3B0E-799D-365C-3A524760E73B}"/>
                </a:ext>
              </a:extLst>
            </p:cNvPr>
            <p:cNvSpPr/>
            <p:nvPr/>
          </p:nvSpPr>
          <p:spPr>
            <a:xfrm>
              <a:off x="2267378" y="1162937"/>
              <a:ext cx="3208915" cy="1113935"/>
            </a:xfrm>
            <a:prstGeom prst="rect">
              <a:avLst/>
            </a:prstGeom>
            <a:solidFill>
              <a:srgbClr val="64A7E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552">
                <a:spcAft>
                  <a:spcPts val="600"/>
                </a:spcAft>
              </a:pPr>
              <a:r>
                <a:rPr lang="pt-BR" sz="2800" b="1" kern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PreparedStatement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2772012-CFF5-B82B-58DA-94F57FF98F89}"/>
                </a:ext>
              </a:extLst>
            </p:cNvPr>
            <p:cNvSpPr/>
            <p:nvPr/>
          </p:nvSpPr>
          <p:spPr>
            <a:xfrm>
              <a:off x="6384032" y="4797152"/>
              <a:ext cx="3208915" cy="1113935"/>
            </a:xfrm>
            <a:prstGeom prst="rect">
              <a:avLst/>
            </a:prstGeom>
            <a:solidFill>
              <a:srgbClr val="64A7E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552">
                <a:spcAft>
                  <a:spcPts val="600"/>
                </a:spcAft>
              </a:pPr>
              <a:r>
                <a:rPr lang="pt-BR" sz="3456" b="1" kern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ResultSet</a:t>
              </a: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Imagem 7" descr="Ícone&#10;&#10;Descrição gerada automaticamente">
              <a:extLst>
                <a:ext uri="{FF2B5EF4-FFF2-40B4-BE49-F238E27FC236}">
                  <a16:creationId xmlns:a16="http://schemas.microsoft.com/office/drawing/2014/main" id="{EED7E4D8-30AE-331E-82B3-9F1A321BF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7888" y="2341196"/>
              <a:ext cx="1944216" cy="1944216"/>
            </a:xfrm>
            <a:prstGeom prst="rect">
              <a:avLst/>
            </a:prstGeo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3789619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FD6AC108-8E51-CA18-7A40-5DD8FEB9BABC}"/>
              </a:ext>
            </a:extLst>
          </p:cNvPr>
          <p:cNvGrpSpPr/>
          <p:nvPr/>
        </p:nvGrpSpPr>
        <p:grpSpPr>
          <a:xfrm>
            <a:off x="2080238" y="363919"/>
            <a:ext cx="8031523" cy="5571065"/>
            <a:chOff x="2063552" y="633041"/>
            <a:chExt cx="7163208" cy="4968758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4E75419-EB50-3149-84A9-A9F3FCA79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72" t="31830" r="70422"/>
            <a:stretch/>
          </p:blipFill>
          <p:spPr>
            <a:xfrm>
              <a:off x="7091662" y="633041"/>
              <a:ext cx="2135098" cy="2385371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B2DE371-BAC6-CF47-5C70-F667F3C7FE27}"/>
                </a:ext>
              </a:extLst>
            </p:cNvPr>
            <p:cNvSpPr/>
            <p:nvPr/>
          </p:nvSpPr>
          <p:spPr>
            <a:xfrm>
              <a:off x="2063552" y="1268760"/>
              <a:ext cx="3208915" cy="1113935"/>
            </a:xfrm>
            <a:prstGeom prst="rect">
              <a:avLst/>
            </a:prstGeom>
            <a:solidFill>
              <a:srgbClr val="E42E4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24128">
                <a:spcAft>
                  <a:spcPts val="600"/>
                </a:spcAft>
              </a:pPr>
              <a:r>
                <a:rPr lang="pt-BR" sz="3584" b="1" kern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DriverManager</a:t>
              </a: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eta: da Esquerda para a Direita 15">
              <a:extLst>
                <a:ext uri="{FF2B5EF4-FFF2-40B4-BE49-F238E27FC236}">
                  <a16:creationId xmlns:a16="http://schemas.microsoft.com/office/drawing/2014/main" id="{03566179-FE4D-9E46-B3B1-E88708F27A23}"/>
                </a:ext>
              </a:extLst>
            </p:cNvPr>
            <p:cNvSpPr/>
            <p:nvPr/>
          </p:nvSpPr>
          <p:spPr>
            <a:xfrm>
              <a:off x="5716602" y="1522717"/>
              <a:ext cx="1080120" cy="606020"/>
            </a:xfrm>
            <a:prstGeom prst="leftRightArrow">
              <a:avLst/>
            </a:prstGeom>
            <a:solidFill>
              <a:srgbClr val="E42E44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27D0E86-E04D-5169-9407-33E57C693739}"/>
                </a:ext>
              </a:extLst>
            </p:cNvPr>
            <p:cNvSpPr/>
            <p:nvPr/>
          </p:nvSpPr>
          <p:spPr>
            <a:xfrm>
              <a:off x="2063552" y="4487864"/>
              <a:ext cx="3208915" cy="1113935"/>
            </a:xfrm>
            <a:prstGeom prst="rect">
              <a:avLst/>
            </a:prstGeom>
            <a:solidFill>
              <a:srgbClr val="E42E4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24128">
                <a:spcAft>
                  <a:spcPts val="600"/>
                </a:spcAft>
              </a:pPr>
              <a:r>
                <a:rPr lang="pt-BR" sz="3584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Connection</a:t>
              </a: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4" name="Imagem 23" descr="Ícone&#10;&#10;Descrição gerada automaticamente">
              <a:extLst>
                <a:ext uri="{FF2B5EF4-FFF2-40B4-BE49-F238E27FC236}">
                  <a16:creationId xmlns:a16="http://schemas.microsoft.com/office/drawing/2014/main" id="{FA9F1C5E-78F4-6A64-38B5-BDAE6D95D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2220" y="4443370"/>
              <a:ext cx="1147327" cy="1147327"/>
            </a:xfrm>
            <a:prstGeom prst="rect">
              <a:avLst/>
            </a:prstGeom>
          </p:spPr>
        </p:pic>
        <p:pic>
          <p:nvPicPr>
            <p:cNvPr id="26" name="Imagem 25" descr="Uma imagem contendo no interior, mesa, xícara, bolo&#10;&#10;Descrição gerada automaticamente">
              <a:extLst>
                <a:ext uri="{FF2B5EF4-FFF2-40B4-BE49-F238E27FC236}">
                  <a16:creationId xmlns:a16="http://schemas.microsoft.com/office/drawing/2014/main" id="{D32E88B3-B88A-3683-E440-1FE26F2F9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521" y="4443370"/>
              <a:ext cx="1147326" cy="1147326"/>
            </a:xfrm>
            <a:prstGeom prst="rect">
              <a:avLst/>
            </a:prstGeom>
          </p:spPr>
        </p:pic>
        <p:sp>
          <p:nvSpPr>
            <p:cNvPr id="27" name="Seta: da Esquerda para a Direita 26">
              <a:extLst>
                <a:ext uri="{FF2B5EF4-FFF2-40B4-BE49-F238E27FC236}">
                  <a16:creationId xmlns:a16="http://schemas.microsoft.com/office/drawing/2014/main" id="{03B68EBB-412A-CC48-E445-C605FA529F2B}"/>
                </a:ext>
              </a:extLst>
            </p:cNvPr>
            <p:cNvSpPr/>
            <p:nvPr/>
          </p:nvSpPr>
          <p:spPr>
            <a:xfrm>
              <a:off x="5658323" y="4741821"/>
              <a:ext cx="1080120" cy="606020"/>
            </a:xfrm>
            <a:prstGeom prst="leftRightArrow">
              <a:avLst/>
            </a:prstGeom>
            <a:solidFill>
              <a:srgbClr val="E42E44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7522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F95B13B6-1079-27A7-8B99-88C013C2E887}"/>
              </a:ext>
            </a:extLst>
          </p:cNvPr>
          <p:cNvGrpSpPr/>
          <p:nvPr/>
        </p:nvGrpSpPr>
        <p:grpSpPr>
          <a:xfrm>
            <a:off x="1351300" y="548680"/>
            <a:ext cx="9489399" cy="5622550"/>
            <a:chOff x="1847528" y="836711"/>
            <a:chExt cx="8208912" cy="486385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898EBE8-70AD-67F0-7ED7-3722FC394C0D}"/>
                </a:ext>
              </a:extLst>
            </p:cNvPr>
            <p:cNvSpPr/>
            <p:nvPr/>
          </p:nvSpPr>
          <p:spPr>
            <a:xfrm>
              <a:off x="1991544" y="1301866"/>
              <a:ext cx="3483965" cy="1241040"/>
            </a:xfrm>
            <a:prstGeom prst="rect">
              <a:avLst/>
            </a:prstGeom>
            <a:solidFill>
              <a:srgbClr val="64A7E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560">
                <a:spcAft>
                  <a:spcPts val="600"/>
                </a:spcAft>
              </a:pPr>
              <a:r>
                <a:rPr lang="pt-BR" sz="3220" b="1" kern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PreparedStatement</a:t>
              </a:r>
              <a:endPara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3F529B9E-2918-3F85-094A-1B8D171E7C47}"/>
                </a:ext>
              </a:extLst>
            </p:cNvPr>
            <p:cNvSpPr/>
            <p:nvPr/>
          </p:nvSpPr>
          <p:spPr>
            <a:xfrm>
              <a:off x="5591944" y="1522362"/>
              <a:ext cx="1094522" cy="749727"/>
            </a:xfrm>
            <a:prstGeom prst="rightArrow">
              <a:avLst/>
            </a:prstGeom>
            <a:solidFill>
              <a:srgbClr val="64A7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9D6864-231A-2B1B-41EC-F2F6F3BE1EEF}"/>
                </a:ext>
              </a:extLst>
            </p:cNvPr>
            <p:cNvSpPr txBox="1"/>
            <p:nvPr/>
          </p:nvSpPr>
          <p:spPr>
            <a:xfrm>
              <a:off x="1847528" y="3717032"/>
              <a:ext cx="8208912" cy="1983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51560">
                <a:spcAft>
                  <a:spcPts val="600"/>
                </a:spcAft>
              </a:pPr>
              <a:r>
                <a:rPr lang="pt-BR" sz="8280" b="1" kern="1200" dirty="0">
                  <a:solidFill>
                    <a:srgbClr val="005A98"/>
                  </a:solidFill>
                  <a:latin typeface="+mn-lt"/>
                  <a:ea typeface="+mn-ea"/>
                  <a:cs typeface="+mn-cs"/>
                </a:rPr>
                <a:t>CRUD</a:t>
              </a:r>
            </a:p>
            <a:p>
              <a:pPr defTabSz="1051560">
                <a:spcAft>
                  <a:spcPts val="600"/>
                </a:spcAft>
              </a:pPr>
              <a:r>
                <a:rPr lang="pt-BR" sz="5520" b="1" kern="1200" dirty="0" err="1">
                  <a:solidFill>
                    <a:srgbClr val="005A98"/>
                  </a:solidFill>
                  <a:latin typeface="+mn-lt"/>
                  <a:ea typeface="+mn-ea"/>
                  <a:cs typeface="+mn-cs"/>
                </a:rPr>
                <a:t>C</a:t>
              </a:r>
              <a:r>
                <a:rPr lang="pt-BR" sz="5520" b="1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reate</a:t>
              </a:r>
              <a:r>
                <a:rPr lang="pt-BR" sz="552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pt-BR" sz="5520" b="1" kern="1200" dirty="0" err="1">
                  <a:solidFill>
                    <a:srgbClr val="005A98"/>
                  </a:solidFill>
                  <a:latin typeface="+mn-lt"/>
                  <a:ea typeface="+mn-ea"/>
                  <a:cs typeface="+mn-cs"/>
                </a:rPr>
                <a:t>R</a:t>
              </a:r>
              <a:r>
                <a:rPr lang="pt-BR" sz="5520" b="1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ead</a:t>
              </a:r>
              <a:r>
                <a:rPr lang="pt-BR" sz="552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pt-BR" sz="5520" b="1" kern="1200" dirty="0">
                  <a:solidFill>
                    <a:srgbClr val="005A98"/>
                  </a:solidFill>
                  <a:latin typeface="+mn-lt"/>
                  <a:ea typeface="+mn-ea"/>
                  <a:cs typeface="+mn-cs"/>
                </a:rPr>
                <a:t>U</a:t>
              </a:r>
              <a:r>
                <a:rPr lang="pt-BR" sz="552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pdate </a:t>
              </a:r>
              <a:r>
                <a:rPr lang="pt-BR" sz="5520" b="1" dirty="0">
                  <a:solidFill>
                    <a:srgbClr val="005A98"/>
                  </a:solidFill>
                </a:rPr>
                <a:t>D</a:t>
              </a:r>
              <a:r>
                <a:rPr lang="pt-BR" sz="552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elete</a:t>
              </a:r>
              <a:endParaRPr lang="pt-BR" sz="4800" b="1" dirty="0"/>
            </a:p>
          </p:txBody>
        </p:sp>
        <p:pic>
          <p:nvPicPr>
            <p:cNvPr id="14" name="Picture 12" descr="Arquivos PSD, vetores e gráficos de Database Backup Icons (PSD ...">
              <a:extLst>
                <a:ext uri="{FF2B5EF4-FFF2-40B4-BE49-F238E27FC236}">
                  <a16:creationId xmlns:a16="http://schemas.microsoft.com/office/drawing/2014/main" id="{DCAF2ADE-6945-A099-149D-81CB203B2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356" y="836711"/>
              <a:ext cx="2406733" cy="2406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0501642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332967D-8D25-C36D-048E-9431BE0084D3}"/>
              </a:ext>
            </a:extLst>
          </p:cNvPr>
          <p:cNvGrpSpPr/>
          <p:nvPr/>
        </p:nvGrpSpPr>
        <p:grpSpPr>
          <a:xfrm>
            <a:off x="643466" y="1755138"/>
            <a:ext cx="10905064" cy="3347722"/>
            <a:chOff x="592159" y="2348876"/>
            <a:chExt cx="7036893" cy="2160240"/>
          </a:xfrm>
        </p:grpSpPr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3F529B9E-2918-3F85-094A-1B8D171E7C47}"/>
                </a:ext>
              </a:extLst>
            </p:cNvPr>
            <p:cNvSpPr/>
            <p:nvPr/>
          </p:nvSpPr>
          <p:spPr>
            <a:xfrm rot="10800000">
              <a:off x="4223792" y="3092527"/>
              <a:ext cx="1008112" cy="672941"/>
            </a:xfrm>
            <a:prstGeom prst="rightArrow">
              <a:avLst/>
            </a:prstGeom>
            <a:solidFill>
              <a:srgbClr val="64A7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2DB1A91-D2C7-259D-E9AA-4539EA135BB2}"/>
                </a:ext>
              </a:extLst>
            </p:cNvPr>
            <p:cNvSpPr/>
            <p:nvPr/>
          </p:nvSpPr>
          <p:spPr>
            <a:xfrm>
              <a:off x="592159" y="2872029"/>
              <a:ext cx="3208915" cy="1113935"/>
            </a:xfrm>
            <a:prstGeom prst="rect">
              <a:avLst/>
            </a:prstGeom>
            <a:solidFill>
              <a:srgbClr val="64A7E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08176">
                <a:spcAft>
                  <a:spcPts val="600"/>
                </a:spcAft>
              </a:pPr>
              <a:r>
                <a:rPr lang="pt-BR" sz="4928" b="1" kern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ResultSet</a:t>
              </a: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 descr="Arquivos PSD, vetores e gráficos de Database Backup Icons (PSD ...">
              <a:extLst>
                <a:ext uri="{FF2B5EF4-FFF2-40B4-BE49-F238E27FC236}">
                  <a16:creationId xmlns:a16="http://schemas.microsoft.com/office/drawing/2014/main" id="{C8598364-795F-0858-F257-E36769995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812" y="2348876"/>
              <a:ext cx="2160240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52677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78C0178-2E60-4598-B86B-AA4500128842}"/>
              </a:ext>
            </a:extLst>
          </p:cNvPr>
          <p:cNvCxnSpPr>
            <a:cxnSpLocks/>
          </p:cNvCxnSpPr>
          <p:nvPr/>
        </p:nvCxnSpPr>
        <p:spPr>
          <a:xfrm>
            <a:off x="8209686" y="3595963"/>
            <a:ext cx="531226" cy="91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D4B6847-1AA8-4BAB-913C-408747EBED0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037429" y="3491736"/>
            <a:ext cx="356331" cy="70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F8AB27A-2DFA-4633-83B8-B357313BA351}"/>
              </a:ext>
            </a:extLst>
          </p:cNvPr>
          <p:cNvCxnSpPr>
            <a:cxnSpLocks/>
          </p:cNvCxnSpPr>
          <p:nvPr/>
        </p:nvCxnSpPr>
        <p:spPr>
          <a:xfrm>
            <a:off x="3854482" y="3203704"/>
            <a:ext cx="39165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Imagem relacionada">
            <a:extLst>
              <a:ext uri="{FF2B5EF4-FFF2-40B4-BE49-F238E27FC236}">
                <a16:creationId xmlns:a16="http://schemas.microsoft.com/office/drawing/2014/main" id="{AF3C9747-BFC7-47CE-9EF4-AAB47FBFE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16" y="1307655"/>
            <a:ext cx="2763213" cy="276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lustração de laptop teclado notebook netbook - Baixar PNG/SVG ...">
            <a:extLst>
              <a:ext uri="{FF2B5EF4-FFF2-40B4-BE49-F238E27FC236}">
                <a16:creationId xmlns:a16="http://schemas.microsoft.com/office/drawing/2014/main" id="{30AE91F0-E78E-4491-A277-B1DE48D03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73" y="16078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02E3509A-70BD-4EBE-B30E-77B23062D843}"/>
              </a:ext>
            </a:extLst>
          </p:cNvPr>
          <p:cNvSpPr txBox="1"/>
          <p:nvPr/>
        </p:nvSpPr>
        <p:spPr>
          <a:xfrm>
            <a:off x="6319763" y="719434"/>
            <a:ext cx="292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Servidor Java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E005DE-3BDE-40AD-BA38-4A22E027DD84}"/>
              </a:ext>
            </a:extLst>
          </p:cNvPr>
          <p:cNvSpPr txBox="1"/>
          <p:nvPr/>
        </p:nvSpPr>
        <p:spPr>
          <a:xfrm>
            <a:off x="1884790" y="4126641"/>
            <a:ext cx="307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Requisição http ou https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0FE8949-0E48-4CC1-BA07-C5DE57291EEF}"/>
              </a:ext>
            </a:extLst>
          </p:cNvPr>
          <p:cNvSpPr txBox="1"/>
          <p:nvPr/>
        </p:nvSpPr>
        <p:spPr>
          <a:xfrm>
            <a:off x="2664329" y="4719292"/>
            <a:ext cx="1663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Resposta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1207704-020F-44B3-A46F-42D65A9FE6F3}"/>
              </a:ext>
            </a:extLst>
          </p:cNvPr>
          <p:cNvCxnSpPr>
            <a:cxnSpLocks/>
          </p:cNvCxnSpPr>
          <p:nvPr/>
        </p:nvCxnSpPr>
        <p:spPr>
          <a:xfrm>
            <a:off x="4824665" y="4355832"/>
            <a:ext cx="1311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3D2208A-9E2A-4DCE-B181-8A7D9746F99C}"/>
              </a:ext>
            </a:extLst>
          </p:cNvPr>
          <p:cNvCxnSpPr/>
          <p:nvPr/>
        </p:nvCxnSpPr>
        <p:spPr>
          <a:xfrm flipH="1">
            <a:off x="3966573" y="4949840"/>
            <a:ext cx="216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70544391-522C-4AAC-9D23-3AECDD491DF6}"/>
              </a:ext>
            </a:extLst>
          </p:cNvPr>
          <p:cNvSpPr/>
          <p:nvPr/>
        </p:nvSpPr>
        <p:spPr>
          <a:xfrm>
            <a:off x="6293307" y="4193367"/>
            <a:ext cx="1488243" cy="92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4C0F85-04ED-4999-B064-771D482F6BF6}"/>
              </a:ext>
            </a:extLst>
          </p:cNvPr>
          <p:cNvSpPr/>
          <p:nvPr/>
        </p:nvSpPr>
        <p:spPr>
          <a:xfrm>
            <a:off x="6293307" y="5281306"/>
            <a:ext cx="1488243" cy="9260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Servlet</a:t>
            </a:r>
          </a:p>
        </p:txBody>
      </p:sp>
      <p:pic>
        <p:nvPicPr>
          <p:cNvPr id="30" name="Picture 4" descr="PVZ Gears | Complete Gear Design &amp; Analysis Solutions">
            <a:extLst>
              <a:ext uri="{FF2B5EF4-FFF2-40B4-BE49-F238E27FC236}">
                <a16:creationId xmlns:a16="http://schemas.microsoft.com/office/drawing/2014/main" id="{F097545D-4F0B-4B0D-BECE-D1BDDF64E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23" y="4815378"/>
            <a:ext cx="855211" cy="7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Arquivos PSD, vetores e gráficos de Database Backup Icons (PSD ...">
            <a:extLst>
              <a:ext uri="{FF2B5EF4-FFF2-40B4-BE49-F238E27FC236}">
                <a16:creationId xmlns:a16="http://schemas.microsoft.com/office/drawing/2014/main" id="{4B0E02BB-F10D-4396-96CB-79FD1CF7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149080"/>
            <a:ext cx="1183392" cy="11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09EF8E-CA54-4B8C-A13C-8D186003C0EC}"/>
              </a:ext>
            </a:extLst>
          </p:cNvPr>
          <p:cNvSpPr txBox="1"/>
          <p:nvPr/>
        </p:nvSpPr>
        <p:spPr>
          <a:xfrm>
            <a:off x="1765452" y="924362"/>
            <a:ext cx="2628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Cliente</a:t>
            </a:r>
          </a:p>
          <a:p>
            <a:pPr algn="ctr"/>
            <a:r>
              <a:rPr lang="pt-BR" sz="3200" b="1" dirty="0"/>
              <a:t>Web Browser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852C28D-98B1-4057-8035-8641E929D3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5923"/>
          <a:stretch/>
        </p:blipFill>
        <p:spPr>
          <a:xfrm>
            <a:off x="2236934" y="2267600"/>
            <a:ext cx="1617548" cy="9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26694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2C1C66E-CD8C-4B73-8381-E4AD1C299F68}"/>
              </a:ext>
            </a:extLst>
          </p:cNvPr>
          <p:cNvSpPr/>
          <p:nvPr/>
        </p:nvSpPr>
        <p:spPr>
          <a:xfrm>
            <a:off x="2185467" y="3161237"/>
            <a:ext cx="5106989" cy="3372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r>
              <a:rPr lang="pt-BR" sz="2000" b="1" dirty="0">
                <a:solidFill>
                  <a:srgbClr val="0070C0"/>
                </a:solidFill>
              </a:rPr>
              <a:t>View</a:t>
            </a: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dirty="0">
              <a:solidFill>
                <a:srgbClr val="4F81BD"/>
              </a:solidFill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E4916EB-BD27-42BB-A25C-9C7D5A2346EA}"/>
              </a:ext>
            </a:extLst>
          </p:cNvPr>
          <p:cNvGrpSpPr/>
          <p:nvPr/>
        </p:nvGrpSpPr>
        <p:grpSpPr>
          <a:xfrm>
            <a:off x="3953042" y="991459"/>
            <a:ext cx="1633957" cy="1482182"/>
            <a:chOff x="3177801" y="1324864"/>
            <a:chExt cx="1633957" cy="1482182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3EF19AE-76EE-4C23-BBF0-823FA0148D90}"/>
                </a:ext>
              </a:extLst>
            </p:cNvPr>
            <p:cNvSpPr/>
            <p:nvPr/>
          </p:nvSpPr>
          <p:spPr>
            <a:xfrm>
              <a:off x="3177801" y="1324864"/>
              <a:ext cx="1633957" cy="1482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rgbClr val="0070C0"/>
                  </a:solidFill>
                </a:rPr>
                <a:t>Controller</a:t>
              </a:r>
            </a:p>
            <a:p>
              <a:pPr algn="ctr"/>
              <a:endParaRPr lang="pt-BR" sz="2000" b="1" dirty="0">
                <a:solidFill>
                  <a:srgbClr val="4F81BD"/>
                </a:solidFill>
              </a:endParaRPr>
            </a:p>
            <a:p>
              <a:pPr algn="ctr"/>
              <a:endParaRPr lang="pt-BR" sz="2000" b="1" dirty="0">
                <a:solidFill>
                  <a:srgbClr val="4F81BD"/>
                </a:solidFill>
              </a:endParaRPr>
            </a:p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Servlet</a:t>
              </a:r>
            </a:p>
          </p:txBody>
        </p:sp>
        <p:pic>
          <p:nvPicPr>
            <p:cNvPr id="2" name="Picture 4" descr="PVZ Gears | Complete Gear Design &amp; Analysis Solutions">
              <a:extLst>
                <a:ext uri="{FF2B5EF4-FFF2-40B4-BE49-F238E27FC236}">
                  <a16:creationId xmlns:a16="http://schemas.microsoft.com/office/drawing/2014/main" id="{02E716DF-845D-4B3F-B0A8-318227B69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249" y="1737381"/>
              <a:ext cx="734319" cy="65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140559-487C-4C6F-B135-227E6C1FF698}"/>
              </a:ext>
            </a:extLst>
          </p:cNvPr>
          <p:cNvSpPr txBox="1"/>
          <p:nvPr/>
        </p:nvSpPr>
        <p:spPr>
          <a:xfrm>
            <a:off x="2827905" y="5293816"/>
            <a:ext cx="129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agenda.jsp</a:t>
            </a:r>
            <a:endParaRPr lang="pt-BR" sz="1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2A9D77-F4CA-4A8B-A28D-3410F7D2D376}"/>
              </a:ext>
            </a:extLst>
          </p:cNvPr>
          <p:cNvSpPr txBox="1"/>
          <p:nvPr/>
        </p:nvSpPr>
        <p:spPr>
          <a:xfrm>
            <a:off x="2798661" y="6184966"/>
            <a:ext cx="10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style.css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0515D4-E8D4-4DBB-AAB7-3A75CF9465EF}"/>
              </a:ext>
            </a:extLst>
          </p:cNvPr>
          <p:cNvSpPr txBox="1"/>
          <p:nvPr/>
        </p:nvSpPr>
        <p:spPr>
          <a:xfrm>
            <a:off x="205555" y="98610"/>
            <a:ext cx="529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CRUD - CREATE</a:t>
            </a:r>
          </a:p>
        </p:txBody>
      </p:sp>
      <p:pic>
        <p:nvPicPr>
          <p:cNvPr id="56" name="Imagem 5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AA161A5-6497-40CA-98E2-0B3F72D1FA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94" y="5826924"/>
            <a:ext cx="413590" cy="5692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995B74-FAB9-4BAC-8B61-D27698C8E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815" y="3601695"/>
            <a:ext cx="2165573" cy="1579645"/>
          </a:xfrm>
          <a:prstGeom prst="rect">
            <a:avLst/>
          </a:prstGeom>
        </p:spPr>
      </p:pic>
      <p:pic>
        <p:nvPicPr>
          <p:cNvPr id="10" name="Picture 2" descr="Resultado de imagem para jsp">
            <a:extLst>
              <a:ext uri="{FF2B5EF4-FFF2-40B4-BE49-F238E27FC236}">
                <a16:creationId xmlns:a16="http://schemas.microsoft.com/office/drawing/2014/main" id="{6339B875-D885-4609-A6DB-9CC6DD8A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92" y="5309511"/>
            <a:ext cx="585799" cy="5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3C45787-D40D-4788-8F08-1CD81CEBF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1351" y="3618254"/>
            <a:ext cx="2138360" cy="156222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57C8E3-513E-48A4-8C74-E7A0C684B24D}"/>
              </a:ext>
            </a:extLst>
          </p:cNvPr>
          <p:cNvSpPr txBox="1"/>
          <p:nvPr/>
        </p:nvSpPr>
        <p:spPr>
          <a:xfrm>
            <a:off x="4669410" y="5903494"/>
            <a:ext cx="129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novo.html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B734A685-0473-4D0C-B8EA-FDDD13DD37A7}"/>
              </a:ext>
            </a:extLst>
          </p:cNvPr>
          <p:cNvCxnSpPr>
            <a:cxnSpLocks/>
          </p:cNvCxnSpPr>
          <p:nvPr/>
        </p:nvCxnSpPr>
        <p:spPr>
          <a:xfrm flipH="1" flipV="1">
            <a:off x="2827905" y="5703197"/>
            <a:ext cx="731665" cy="51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F0AA3388-A765-4E52-85B8-F44B9556024C}"/>
              </a:ext>
            </a:extLst>
          </p:cNvPr>
          <p:cNvCxnSpPr>
            <a:cxnSpLocks/>
          </p:cNvCxnSpPr>
          <p:nvPr/>
        </p:nvCxnSpPr>
        <p:spPr>
          <a:xfrm flipV="1">
            <a:off x="3988898" y="5817840"/>
            <a:ext cx="915321" cy="394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Imagem 103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6043F5A-A476-4EB7-BBF4-429F72AC79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72" y="5309511"/>
            <a:ext cx="585799" cy="585799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922F19D5-EE44-47AC-BABB-06E064377BF5}"/>
              </a:ext>
            </a:extLst>
          </p:cNvPr>
          <p:cNvSpPr txBox="1"/>
          <p:nvPr/>
        </p:nvSpPr>
        <p:spPr>
          <a:xfrm>
            <a:off x="6347927" y="6093473"/>
            <a:ext cx="82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valida.js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AFE04BA-150E-4DDE-ABD0-59D368EC346E}"/>
              </a:ext>
            </a:extLst>
          </p:cNvPr>
          <p:cNvGrpSpPr/>
          <p:nvPr/>
        </p:nvGrpSpPr>
        <p:grpSpPr>
          <a:xfrm>
            <a:off x="6588628" y="4889062"/>
            <a:ext cx="870787" cy="800557"/>
            <a:chOff x="4690956" y="4981408"/>
            <a:chExt cx="870787" cy="800557"/>
          </a:xfrm>
        </p:grpSpPr>
        <p:sp>
          <p:nvSpPr>
            <p:cNvPr id="53" name="Seta: para a Direita 52">
              <a:extLst>
                <a:ext uri="{FF2B5EF4-FFF2-40B4-BE49-F238E27FC236}">
                  <a16:creationId xmlns:a16="http://schemas.microsoft.com/office/drawing/2014/main" id="{C4B8B65D-0860-4FE6-BE97-7B29C3E9538D}"/>
                </a:ext>
              </a:extLst>
            </p:cNvPr>
            <p:cNvSpPr/>
            <p:nvPr/>
          </p:nvSpPr>
          <p:spPr>
            <a:xfrm rot="16200000">
              <a:off x="4598406" y="5073958"/>
              <a:ext cx="585797" cy="40069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238DB4F8-638F-441E-9AC8-74A921CCDF15}"/>
                </a:ext>
              </a:extLst>
            </p:cNvPr>
            <p:cNvSpPr/>
            <p:nvPr/>
          </p:nvSpPr>
          <p:spPr>
            <a:xfrm>
              <a:off x="5057687" y="5277909"/>
              <a:ext cx="504056" cy="5040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32CFE84-A30B-40C4-9DBC-BC9423F19256}"/>
              </a:ext>
            </a:extLst>
          </p:cNvPr>
          <p:cNvGrpSpPr/>
          <p:nvPr/>
        </p:nvGrpSpPr>
        <p:grpSpPr>
          <a:xfrm>
            <a:off x="5578657" y="4712586"/>
            <a:ext cx="938058" cy="880284"/>
            <a:chOff x="3680985" y="4804932"/>
            <a:chExt cx="938058" cy="880284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4B3730D-11AE-462E-AA66-A1D541BFBB06}"/>
                </a:ext>
              </a:extLst>
            </p:cNvPr>
            <p:cNvSpPr/>
            <p:nvPr/>
          </p:nvSpPr>
          <p:spPr>
            <a:xfrm>
              <a:off x="3680985" y="480493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7" name="Seta: para a Direita 56">
              <a:extLst>
                <a:ext uri="{FF2B5EF4-FFF2-40B4-BE49-F238E27FC236}">
                  <a16:creationId xmlns:a16="http://schemas.microsoft.com/office/drawing/2014/main" id="{6B607473-8521-4A6B-917A-63F08AF5AE24}"/>
                </a:ext>
              </a:extLst>
            </p:cNvPr>
            <p:cNvSpPr/>
            <p:nvPr/>
          </p:nvSpPr>
          <p:spPr>
            <a:xfrm rot="2982512">
              <a:off x="4132488" y="5198661"/>
              <a:ext cx="572412" cy="400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8E13ADA-6513-4ED1-8BE2-F908F9BDBDD7}"/>
              </a:ext>
            </a:extLst>
          </p:cNvPr>
          <p:cNvGrpSpPr/>
          <p:nvPr/>
        </p:nvGrpSpPr>
        <p:grpSpPr>
          <a:xfrm>
            <a:off x="3711170" y="4191168"/>
            <a:ext cx="1098790" cy="631524"/>
            <a:chOff x="1813498" y="4283514"/>
            <a:chExt cx="1098790" cy="631524"/>
          </a:xfrm>
        </p:grpSpPr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FDC880B8-00DF-4767-BC1A-FB6733D9403B}"/>
                </a:ext>
              </a:extLst>
            </p:cNvPr>
            <p:cNvSpPr/>
            <p:nvPr/>
          </p:nvSpPr>
          <p:spPr>
            <a:xfrm>
              <a:off x="2388165" y="4283514"/>
              <a:ext cx="524123" cy="400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AC5C273-70FF-4493-888A-16099A87CF58}"/>
                </a:ext>
              </a:extLst>
            </p:cNvPr>
            <p:cNvSpPr/>
            <p:nvPr/>
          </p:nvSpPr>
          <p:spPr>
            <a:xfrm>
              <a:off x="1813498" y="441098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50" name="Imagem 4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41B056D-A61A-4F23-877E-D80BD96687B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60" y="5525759"/>
            <a:ext cx="585798" cy="585798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838E0FE-806F-46B8-B8CC-A4C7AD306683}"/>
              </a:ext>
            </a:extLst>
          </p:cNvPr>
          <p:cNvGrpSpPr/>
          <p:nvPr/>
        </p:nvGrpSpPr>
        <p:grpSpPr>
          <a:xfrm>
            <a:off x="5558836" y="2199478"/>
            <a:ext cx="1160419" cy="2153699"/>
            <a:chOff x="3661164" y="2291824"/>
            <a:chExt cx="1160419" cy="2153699"/>
          </a:xfrm>
        </p:grpSpPr>
        <p:sp>
          <p:nvSpPr>
            <p:cNvPr id="60" name="Seta: para a Direita 59">
              <a:extLst>
                <a:ext uri="{FF2B5EF4-FFF2-40B4-BE49-F238E27FC236}">
                  <a16:creationId xmlns:a16="http://schemas.microsoft.com/office/drawing/2014/main" id="{91E15068-1FDF-4AEA-98F9-36AC48418490}"/>
                </a:ext>
              </a:extLst>
            </p:cNvPr>
            <p:cNvSpPr/>
            <p:nvPr/>
          </p:nvSpPr>
          <p:spPr>
            <a:xfrm rot="14392668">
              <a:off x="2962297" y="2990691"/>
              <a:ext cx="1798432" cy="400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91D24D6B-E21F-4DC0-94D2-F551AF47B335}"/>
                </a:ext>
              </a:extLst>
            </p:cNvPr>
            <p:cNvSpPr/>
            <p:nvPr/>
          </p:nvSpPr>
          <p:spPr>
            <a:xfrm>
              <a:off x="4317527" y="3941467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64" name="Picture 12" descr="Arquivos PSD, vetores e gráficos de Database Backup Icons (PSD ...">
            <a:extLst>
              <a:ext uri="{FF2B5EF4-FFF2-40B4-BE49-F238E27FC236}">
                <a16:creationId xmlns:a16="http://schemas.microsoft.com/office/drawing/2014/main" id="{EBAC4382-4241-4C79-9F7B-CA19580E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954" y="4293096"/>
            <a:ext cx="1677307" cy="16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tângulo 64">
            <a:extLst>
              <a:ext uri="{FF2B5EF4-FFF2-40B4-BE49-F238E27FC236}">
                <a16:creationId xmlns:a16="http://schemas.microsoft.com/office/drawing/2014/main" id="{D7F56953-8102-4E23-927B-FA00686A5063}"/>
              </a:ext>
            </a:extLst>
          </p:cNvPr>
          <p:cNvSpPr/>
          <p:nvPr/>
        </p:nvSpPr>
        <p:spPr>
          <a:xfrm>
            <a:off x="7924896" y="301050"/>
            <a:ext cx="1821307" cy="29769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r>
              <a:rPr lang="pt-BR" sz="2000" b="1" dirty="0">
                <a:solidFill>
                  <a:srgbClr val="0070C0"/>
                </a:solidFill>
              </a:rPr>
              <a:t>Model</a:t>
            </a: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dirty="0">
              <a:solidFill>
                <a:srgbClr val="4F81BD"/>
              </a:solidFill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39D4987-82DD-4364-8837-0E024655F108}"/>
              </a:ext>
            </a:extLst>
          </p:cNvPr>
          <p:cNvSpPr/>
          <p:nvPr/>
        </p:nvSpPr>
        <p:spPr>
          <a:xfrm>
            <a:off x="8088556" y="793702"/>
            <a:ext cx="1509045" cy="102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JavaBeans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C2B247A7-757A-4A74-9D75-B5FF9F94F201}"/>
              </a:ext>
            </a:extLst>
          </p:cNvPr>
          <p:cNvSpPr/>
          <p:nvPr/>
        </p:nvSpPr>
        <p:spPr>
          <a:xfrm>
            <a:off x="8088556" y="2020101"/>
            <a:ext cx="1509045" cy="1022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</a:t>
            </a:r>
          </a:p>
        </p:txBody>
      </p:sp>
      <p:sp>
        <p:nvSpPr>
          <p:cNvPr id="73" name="Seta: de Cima para Baixo 72">
            <a:extLst>
              <a:ext uri="{FF2B5EF4-FFF2-40B4-BE49-F238E27FC236}">
                <a16:creationId xmlns:a16="http://schemas.microsoft.com/office/drawing/2014/main" id="{CD5CFE71-6E60-4BA7-B38D-49F3C6AA0DB1}"/>
              </a:ext>
            </a:extLst>
          </p:cNvPr>
          <p:cNvSpPr/>
          <p:nvPr/>
        </p:nvSpPr>
        <p:spPr>
          <a:xfrm>
            <a:off x="2588508" y="2356754"/>
            <a:ext cx="500954" cy="91770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0E544BB-0A04-49F7-B8DD-EACFAE9298D9}"/>
              </a:ext>
            </a:extLst>
          </p:cNvPr>
          <p:cNvGrpSpPr/>
          <p:nvPr/>
        </p:nvGrpSpPr>
        <p:grpSpPr>
          <a:xfrm>
            <a:off x="5498107" y="744400"/>
            <a:ext cx="2639581" cy="753813"/>
            <a:chOff x="3600435" y="836746"/>
            <a:chExt cx="2639581" cy="753813"/>
          </a:xfrm>
        </p:grpSpPr>
        <p:sp>
          <p:nvSpPr>
            <p:cNvPr id="72" name="Seta: para a Direita 71">
              <a:extLst>
                <a:ext uri="{FF2B5EF4-FFF2-40B4-BE49-F238E27FC236}">
                  <a16:creationId xmlns:a16="http://schemas.microsoft.com/office/drawing/2014/main" id="{517E76F4-6CC4-4AB2-9DED-C103C1FF138E}"/>
                </a:ext>
              </a:extLst>
            </p:cNvPr>
            <p:cNvSpPr/>
            <p:nvPr/>
          </p:nvSpPr>
          <p:spPr>
            <a:xfrm>
              <a:off x="3600435" y="1189861"/>
              <a:ext cx="2639581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039533EC-38AE-4990-ADF8-70AA7047A8A0}"/>
                </a:ext>
              </a:extLst>
            </p:cNvPr>
            <p:cNvSpPr/>
            <p:nvPr/>
          </p:nvSpPr>
          <p:spPr>
            <a:xfrm>
              <a:off x="3621926" y="836746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D9B235D-163C-4A24-AA9B-10D33AF609AD}"/>
              </a:ext>
            </a:extLst>
          </p:cNvPr>
          <p:cNvGrpSpPr/>
          <p:nvPr/>
        </p:nvGrpSpPr>
        <p:grpSpPr>
          <a:xfrm>
            <a:off x="5430090" y="1582479"/>
            <a:ext cx="2826205" cy="811051"/>
            <a:chOff x="3532418" y="1674825"/>
            <a:chExt cx="2826205" cy="811051"/>
          </a:xfrm>
        </p:grpSpPr>
        <p:sp>
          <p:nvSpPr>
            <p:cNvPr id="75" name="Seta: para a Direita 74">
              <a:extLst>
                <a:ext uri="{FF2B5EF4-FFF2-40B4-BE49-F238E27FC236}">
                  <a16:creationId xmlns:a16="http://schemas.microsoft.com/office/drawing/2014/main" id="{D41AC597-E425-40CD-B575-D052916A9DCE}"/>
                </a:ext>
              </a:extLst>
            </p:cNvPr>
            <p:cNvSpPr/>
            <p:nvPr/>
          </p:nvSpPr>
          <p:spPr>
            <a:xfrm rot="823396">
              <a:off x="3532418" y="2085178"/>
              <a:ext cx="2826205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211747A7-AB69-448B-927E-551BAD1713AE}"/>
                </a:ext>
              </a:extLst>
            </p:cNvPr>
            <p:cNvSpPr/>
            <p:nvPr/>
          </p:nvSpPr>
          <p:spPr>
            <a:xfrm>
              <a:off x="4420426" y="1674825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9574DBF-96EC-46BF-884A-D8829C63AB90}"/>
              </a:ext>
            </a:extLst>
          </p:cNvPr>
          <p:cNvGrpSpPr/>
          <p:nvPr/>
        </p:nvGrpSpPr>
        <p:grpSpPr>
          <a:xfrm>
            <a:off x="8202779" y="1663316"/>
            <a:ext cx="718387" cy="752477"/>
            <a:chOff x="6305107" y="1755662"/>
            <a:chExt cx="718387" cy="752477"/>
          </a:xfrm>
        </p:grpSpPr>
        <p:sp>
          <p:nvSpPr>
            <p:cNvPr id="77" name="Seta: para a Direita 76">
              <a:extLst>
                <a:ext uri="{FF2B5EF4-FFF2-40B4-BE49-F238E27FC236}">
                  <a16:creationId xmlns:a16="http://schemas.microsoft.com/office/drawing/2014/main" id="{14005382-15F7-41E0-9E40-4E212980E92E}"/>
                </a:ext>
              </a:extLst>
            </p:cNvPr>
            <p:cNvSpPr/>
            <p:nvPr/>
          </p:nvSpPr>
          <p:spPr>
            <a:xfrm rot="16200000">
              <a:off x="6259966" y="1800803"/>
              <a:ext cx="490979" cy="40069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859EF46-561B-47ED-9E09-0C44AE38A41D}"/>
                </a:ext>
              </a:extLst>
            </p:cNvPr>
            <p:cNvSpPr/>
            <p:nvPr/>
          </p:nvSpPr>
          <p:spPr>
            <a:xfrm>
              <a:off x="6519438" y="2004083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DC0F052D-BF13-438D-A49A-6162D743149A}"/>
              </a:ext>
            </a:extLst>
          </p:cNvPr>
          <p:cNvGrpSpPr/>
          <p:nvPr/>
        </p:nvGrpSpPr>
        <p:grpSpPr>
          <a:xfrm>
            <a:off x="9043427" y="1433046"/>
            <a:ext cx="788965" cy="743302"/>
            <a:chOff x="7145755" y="1525392"/>
            <a:chExt cx="788965" cy="743302"/>
          </a:xfrm>
        </p:grpSpPr>
        <p:sp>
          <p:nvSpPr>
            <p:cNvPr id="79" name="Seta: para a Direita 78">
              <a:extLst>
                <a:ext uri="{FF2B5EF4-FFF2-40B4-BE49-F238E27FC236}">
                  <a16:creationId xmlns:a16="http://schemas.microsoft.com/office/drawing/2014/main" id="{0D5D7268-EDC6-4D85-902D-A94187CF1D2C}"/>
                </a:ext>
              </a:extLst>
            </p:cNvPr>
            <p:cNvSpPr/>
            <p:nvPr/>
          </p:nvSpPr>
          <p:spPr>
            <a:xfrm rot="5400000">
              <a:off x="7100614" y="1822856"/>
              <a:ext cx="490979" cy="40069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009E0FC1-6FF0-4F3C-A7AA-4196186A2FE0}"/>
                </a:ext>
              </a:extLst>
            </p:cNvPr>
            <p:cNvSpPr/>
            <p:nvPr/>
          </p:nvSpPr>
          <p:spPr>
            <a:xfrm>
              <a:off x="7430664" y="1525392"/>
              <a:ext cx="504056" cy="5040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E7434B9-1AE4-4A78-901E-BD75521F0915}"/>
              </a:ext>
            </a:extLst>
          </p:cNvPr>
          <p:cNvGrpSpPr/>
          <p:nvPr/>
        </p:nvGrpSpPr>
        <p:grpSpPr>
          <a:xfrm>
            <a:off x="8642729" y="2956181"/>
            <a:ext cx="853074" cy="1482182"/>
            <a:chOff x="6745057" y="3048527"/>
            <a:chExt cx="853074" cy="1482182"/>
          </a:xfrm>
        </p:grpSpPr>
        <p:sp>
          <p:nvSpPr>
            <p:cNvPr id="71" name="Seta: para a Direita 70">
              <a:extLst>
                <a:ext uri="{FF2B5EF4-FFF2-40B4-BE49-F238E27FC236}">
                  <a16:creationId xmlns:a16="http://schemas.microsoft.com/office/drawing/2014/main" id="{8BF8A83F-44EE-4916-8D5C-05AB2268A831}"/>
                </a:ext>
              </a:extLst>
            </p:cNvPr>
            <p:cNvSpPr/>
            <p:nvPr/>
          </p:nvSpPr>
          <p:spPr>
            <a:xfrm rot="5400000">
              <a:off x="6204315" y="3589269"/>
              <a:ext cx="1482182" cy="40069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F64F903-9D34-4CAF-8F61-ED7902D76AAD}"/>
                </a:ext>
              </a:extLst>
            </p:cNvPr>
            <p:cNvSpPr/>
            <p:nvPr/>
          </p:nvSpPr>
          <p:spPr>
            <a:xfrm>
              <a:off x="7094075" y="3622647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CFDD4CE-6E30-4B86-9755-7CEF9DF0AFE6}"/>
              </a:ext>
            </a:extLst>
          </p:cNvPr>
          <p:cNvGrpSpPr/>
          <p:nvPr/>
        </p:nvGrpSpPr>
        <p:grpSpPr>
          <a:xfrm>
            <a:off x="3629197" y="2307636"/>
            <a:ext cx="977714" cy="1702415"/>
            <a:chOff x="1731525" y="2399982"/>
            <a:chExt cx="977714" cy="1702415"/>
          </a:xfrm>
        </p:grpSpPr>
        <p:sp>
          <p:nvSpPr>
            <p:cNvPr id="39" name="Seta: para a Direita 38">
              <a:extLst>
                <a:ext uri="{FF2B5EF4-FFF2-40B4-BE49-F238E27FC236}">
                  <a16:creationId xmlns:a16="http://schemas.microsoft.com/office/drawing/2014/main" id="{46DC445E-3366-4AD0-AC11-1E29BE895E96}"/>
                </a:ext>
              </a:extLst>
            </p:cNvPr>
            <p:cNvSpPr/>
            <p:nvPr/>
          </p:nvSpPr>
          <p:spPr>
            <a:xfrm rot="6636493">
              <a:off x="1080666" y="3050841"/>
              <a:ext cx="1702415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82A4ED47-4AD2-40D4-85EF-423D7E6406A6}"/>
                </a:ext>
              </a:extLst>
            </p:cNvPr>
            <p:cNvSpPr/>
            <p:nvPr/>
          </p:nvSpPr>
          <p:spPr>
            <a:xfrm>
              <a:off x="2205183" y="2551448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C476C2B-2EB3-44EB-B477-91343AA8167B}"/>
              </a:ext>
            </a:extLst>
          </p:cNvPr>
          <p:cNvCxnSpPr>
            <a:cxnSpLocks/>
          </p:cNvCxnSpPr>
          <p:nvPr/>
        </p:nvCxnSpPr>
        <p:spPr>
          <a:xfrm>
            <a:off x="5364766" y="5760657"/>
            <a:ext cx="1148062" cy="253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Ilustração de laptop teclado notebook netbook - Baixar PNG/SVG ...">
            <a:extLst>
              <a:ext uri="{FF2B5EF4-FFF2-40B4-BE49-F238E27FC236}">
                <a16:creationId xmlns:a16="http://schemas.microsoft.com/office/drawing/2014/main" id="{C1D771D1-06A3-3795-AE5A-E2AC6B64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06" y="820008"/>
            <a:ext cx="1774096" cy="177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Web Browser Kya Hai - वेब ब्राउज़र के कार्य, प्रकार एवं इतिहास। - हिंदी  सहायता">
            <a:extLst>
              <a:ext uri="{FF2B5EF4-FFF2-40B4-BE49-F238E27FC236}">
                <a16:creationId xmlns:a16="http://schemas.microsoft.com/office/drawing/2014/main" id="{AC4472B4-BBE2-1406-3C6E-B8E3EF8C2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77" y="1291875"/>
            <a:ext cx="1292858" cy="78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6287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2C1C66E-CD8C-4B73-8381-E4AD1C299F68}"/>
              </a:ext>
            </a:extLst>
          </p:cNvPr>
          <p:cNvSpPr/>
          <p:nvPr/>
        </p:nvSpPr>
        <p:spPr>
          <a:xfrm>
            <a:off x="2271347" y="3192022"/>
            <a:ext cx="5106989" cy="3372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r>
              <a:rPr lang="pt-BR" sz="2400" b="1" dirty="0">
                <a:solidFill>
                  <a:srgbClr val="0070C0"/>
                </a:solidFill>
              </a:rPr>
              <a:t>View</a:t>
            </a: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4F81BD"/>
              </a:solidFill>
            </a:endParaRPr>
          </a:p>
          <a:p>
            <a:pPr algn="ctr"/>
            <a:endParaRPr lang="pt-BR" sz="2400" b="1" dirty="0">
              <a:solidFill>
                <a:srgbClr val="4F81BD"/>
              </a:solidFill>
            </a:endParaRPr>
          </a:p>
          <a:p>
            <a:pPr algn="ctr"/>
            <a:endParaRPr lang="pt-BR" sz="2400" dirty="0">
              <a:solidFill>
                <a:srgbClr val="4F81BD"/>
              </a:solidFill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E4916EB-BD27-42BB-A25C-9C7D5A2346EA}"/>
              </a:ext>
            </a:extLst>
          </p:cNvPr>
          <p:cNvGrpSpPr/>
          <p:nvPr/>
        </p:nvGrpSpPr>
        <p:grpSpPr>
          <a:xfrm>
            <a:off x="4038922" y="1022244"/>
            <a:ext cx="1633957" cy="1482182"/>
            <a:chOff x="3177801" y="1324864"/>
            <a:chExt cx="1633957" cy="1482182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3EF19AE-76EE-4C23-BBF0-823FA0148D90}"/>
                </a:ext>
              </a:extLst>
            </p:cNvPr>
            <p:cNvSpPr/>
            <p:nvPr/>
          </p:nvSpPr>
          <p:spPr>
            <a:xfrm>
              <a:off x="3177801" y="1324864"/>
              <a:ext cx="1633957" cy="1482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rgbClr val="0070C0"/>
                  </a:solidFill>
                </a:rPr>
                <a:t>Controller</a:t>
              </a:r>
            </a:p>
            <a:p>
              <a:pPr algn="ctr"/>
              <a:endParaRPr lang="pt-BR" sz="2400" b="1" dirty="0">
                <a:solidFill>
                  <a:srgbClr val="4F81BD"/>
                </a:solidFill>
              </a:endParaRPr>
            </a:p>
            <a:p>
              <a:pPr algn="ctr"/>
              <a:endParaRPr lang="pt-BR" sz="2400" b="1" dirty="0">
                <a:solidFill>
                  <a:srgbClr val="4F81BD"/>
                </a:solidFill>
              </a:endParaRP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Servlet</a:t>
              </a:r>
            </a:p>
          </p:txBody>
        </p:sp>
        <p:pic>
          <p:nvPicPr>
            <p:cNvPr id="2" name="Picture 4" descr="PVZ Gears | Complete Gear Design &amp; Analysis Solutions">
              <a:extLst>
                <a:ext uri="{FF2B5EF4-FFF2-40B4-BE49-F238E27FC236}">
                  <a16:creationId xmlns:a16="http://schemas.microsoft.com/office/drawing/2014/main" id="{02E716DF-845D-4B3F-B0A8-318227B69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499" y="1782162"/>
              <a:ext cx="815069" cy="72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140559-487C-4C6F-B135-227E6C1FF698}"/>
              </a:ext>
            </a:extLst>
          </p:cNvPr>
          <p:cNvSpPr txBox="1"/>
          <p:nvPr/>
        </p:nvSpPr>
        <p:spPr>
          <a:xfrm>
            <a:off x="5573052" y="5377224"/>
            <a:ext cx="129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agenda.jsp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2A9D77-F4CA-4A8B-A28D-3410F7D2D376}"/>
              </a:ext>
            </a:extLst>
          </p:cNvPr>
          <p:cNvSpPr txBox="1"/>
          <p:nvPr/>
        </p:nvSpPr>
        <p:spPr>
          <a:xfrm>
            <a:off x="5573052" y="6167622"/>
            <a:ext cx="100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style.css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0515D4-E8D4-4DBB-AAB7-3A75CF9465EF}"/>
              </a:ext>
            </a:extLst>
          </p:cNvPr>
          <p:cNvSpPr txBox="1"/>
          <p:nvPr/>
        </p:nvSpPr>
        <p:spPr>
          <a:xfrm>
            <a:off x="318299" y="157895"/>
            <a:ext cx="529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CRUD - READ</a:t>
            </a:r>
          </a:p>
        </p:txBody>
      </p:sp>
      <p:pic>
        <p:nvPicPr>
          <p:cNvPr id="56" name="Imagem 5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AA161A5-6497-40CA-98E2-0B3F72D1FA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85" y="5809580"/>
            <a:ext cx="413590" cy="569267"/>
          </a:xfrm>
          <a:prstGeom prst="rect">
            <a:avLst/>
          </a:prstGeom>
        </p:spPr>
      </p:pic>
      <p:pic>
        <p:nvPicPr>
          <p:cNvPr id="5" name="Picture 2" descr="Resultado de imagem para jsp">
            <a:extLst>
              <a:ext uri="{FF2B5EF4-FFF2-40B4-BE49-F238E27FC236}">
                <a16:creationId xmlns:a16="http://schemas.microsoft.com/office/drawing/2014/main" id="{6339B875-D885-4609-A6DB-9CC6DD8A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86" y="5441436"/>
            <a:ext cx="585799" cy="5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B734A685-0473-4D0C-B8EA-FDDD13DD37A7}"/>
              </a:ext>
            </a:extLst>
          </p:cNvPr>
          <p:cNvCxnSpPr>
            <a:cxnSpLocks/>
          </p:cNvCxnSpPr>
          <p:nvPr/>
        </p:nvCxnSpPr>
        <p:spPr>
          <a:xfrm flipH="1" flipV="1">
            <a:off x="5573052" y="5942291"/>
            <a:ext cx="760910" cy="25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2" descr="Arquivos PSD, vetores e gráficos de Database Backup Icons (PSD ...">
            <a:extLst>
              <a:ext uri="{FF2B5EF4-FFF2-40B4-BE49-F238E27FC236}">
                <a16:creationId xmlns:a16="http://schemas.microsoft.com/office/drawing/2014/main" id="{EBAC4382-4241-4C79-9F7B-CA19580E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552" y="4365104"/>
            <a:ext cx="1677307" cy="16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tângulo 64">
            <a:extLst>
              <a:ext uri="{FF2B5EF4-FFF2-40B4-BE49-F238E27FC236}">
                <a16:creationId xmlns:a16="http://schemas.microsoft.com/office/drawing/2014/main" id="{D7F56953-8102-4E23-927B-FA00686A5063}"/>
              </a:ext>
            </a:extLst>
          </p:cNvPr>
          <p:cNvSpPr/>
          <p:nvPr/>
        </p:nvSpPr>
        <p:spPr>
          <a:xfrm>
            <a:off x="8010776" y="331835"/>
            <a:ext cx="1821307" cy="29769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r>
              <a:rPr lang="pt-BR" sz="2400" b="1" dirty="0">
                <a:solidFill>
                  <a:srgbClr val="0070C0"/>
                </a:solidFill>
              </a:rPr>
              <a:t>Model</a:t>
            </a: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0070C0"/>
              </a:solidFill>
            </a:endParaRPr>
          </a:p>
          <a:p>
            <a:pPr algn="ctr"/>
            <a:endParaRPr lang="pt-BR" sz="2400" b="1" dirty="0">
              <a:solidFill>
                <a:srgbClr val="4F81BD"/>
              </a:solidFill>
            </a:endParaRPr>
          </a:p>
          <a:p>
            <a:pPr algn="ctr"/>
            <a:endParaRPr lang="pt-BR" sz="2400" b="1" dirty="0">
              <a:solidFill>
                <a:srgbClr val="4F81BD"/>
              </a:solidFill>
            </a:endParaRPr>
          </a:p>
          <a:p>
            <a:pPr algn="ctr"/>
            <a:endParaRPr lang="pt-BR" sz="2400" dirty="0">
              <a:solidFill>
                <a:srgbClr val="4F81BD"/>
              </a:solidFill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39D4987-82DD-4364-8837-0E024655F108}"/>
              </a:ext>
            </a:extLst>
          </p:cNvPr>
          <p:cNvSpPr/>
          <p:nvPr/>
        </p:nvSpPr>
        <p:spPr>
          <a:xfrm>
            <a:off x="8174436" y="824487"/>
            <a:ext cx="1509045" cy="102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JavaBeans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C2B247A7-757A-4A74-9D75-B5FF9F94F201}"/>
              </a:ext>
            </a:extLst>
          </p:cNvPr>
          <p:cNvSpPr/>
          <p:nvPr/>
        </p:nvSpPr>
        <p:spPr>
          <a:xfrm>
            <a:off x="8174436" y="2050886"/>
            <a:ext cx="1509045" cy="1022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D9B235D-163C-4A24-AA9B-10D33AF609AD}"/>
              </a:ext>
            </a:extLst>
          </p:cNvPr>
          <p:cNvGrpSpPr/>
          <p:nvPr/>
        </p:nvGrpSpPr>
        <p:grpSpPr>
          <a:xfrm>
            <a:off x="5527999" y="1785422"/>
            <a:ext cx="2826205" cy="811051"/>
            <a:chOff x="3532418" y="1674825"/>
            <a:chExt cx="2826205" cy="811051"/>
          </a:xfrm>
        </p:grpSpPr>
        <p:sp>
          <p:nvSpPr>
            <p:cNvPr id="75" name="Seta: para a Direita 74">
              <a:extLst>
                <a:ext uri="{FF2B5EF4-FFF2-40B4-BE49-F238E27FC236}">
                  <a16:creationId xmlns:a16="http://schemas.microsoft.com/office/drawing/2014/main" id="{D41AC597-E425-40CD-B575-D052916A9DCE}"/>
                </a:ext>
              </a:extLst>
            </p:cNvPr>
            <p:cNvSpPr/>
            <p:nvPr/>
          </p:nvSpPr>
          <p:spPr>
            <a:xfrm rot="823396">
              <a:off x="3532418" y="2085178"/>
              <a:ext cx="2826205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211747A7-AB69-448B-927E-551BAD1713AE}"/>
                </a:ext>
              </a:extLst>
            </p:cNvPr>
            <p:cNvSpPr/>
            <p:nvPr/>
          </p:nvSpPr>
          <p:spPr>
            <a:xfrm>
              <a:off x="4420426" y="1674825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9737F2D-78B9-47EB-9558-F1F7AEF68E22}"/>
              </a:ext>
            </a:extLst>
          </p:cNvPr>
          <p:cNvGrpSpPr/>
          <p:nvPr/>
        </p:nvGrpSpPr>
        <p:grpSpPr>
          <a:xfrm>
            <a:off x="5573051" y="855439"/>
            <a:ext cx="2678587" cy="752459"/>
            <a:chOff x="3589499" y="917000"/>
            <a:chExt cx="2678587" cy="752459"/>
          </a:xfrm>
        </p:grpSpPr>
        <p:sp>
          <p:nvSpPr>
            <p:cNvPr id="79" name="Seta: para a Direita 78">
              <a:extLst>
                <a:ext uri="{FF2B5EF4-FFF2-40B4-BE49-F238E27FC236}">
                  <a16:creationId xmlns:a16="http://schemas.microsoft.com/office/drawing/2014/main" id="{0D5D7268-EDC6-4D85-902D-A94187CF1D2C}"/>
                </a:ext>
              </a:extLst>
            </p:cNvPr>
            <p:cNvSpPr/>
            <p:nvPr/>
          </p:nvSpPr>
          <p:spPr>
            <a:xfrm rot="10800000">
              <a:off x="3589499" y="1268761"/>
              <a:ext cx="2678587" cy="40069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009E0FC1-6FF0-4F3C-A7AA-4196186A2FE0}"/>
                </a:ext>
              </a:extLst>
            </p:cNvPr>
            <p:cNvSpPr/>
            <p:nvPr/>
          </p:nvSpPr>
          <p:spPr>
            <a:xfrm>
              <a:off x="5589304" y="917000"/>
              <a:ext cx="504056" cy="5040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35F81D8-EBA7-4674-9BFF-B745671317B0}"/>
              </a:ext>
            </a:extLst>
          </p:cNvPr>
          <p:cNvGrpSpPr/>
          <p:nvPr/>
        </p:nvGrpSpPr>
        <p:grpSpPr>
          <a:xfrm>
            <a:off x="8076010" y="2992785"/>
            <a:ext cx="764280" cy="1482182"/>
            <a:chOff x="6092458" y="3054346"/>
            <a:chExt cx="764280" cy="1482182"/>
          </a:xfrm>
        </p:grpSpPr>
        <p:sp>
          <p:nvSpPr>
            <p:cNvPr id="71" name="Seta: para a Direita 70">
              <a:extLst>
                <a:ext uri="{FF2B5EF4-FFF2-40B4-BE49-F238E27FC236}">
                  <a16:creationId xmlns:a16="http://schemas.microsoft.com/office/drawing/2014/main" id="{8BF8A83F-44EE-4916-8D5C-05AB2268A831}"/>
                </a:ext>
              </a:extLst>
            </p:cNvPr>
            <p:cNvSpPr/>
            <p:nvPr/>
          </p:nvSpPr>
          <p:spPr>
            <a:xfrm rot="5400000">
              <a:off x="5915298" y="3595088"/>
              <a:ext cx="1482182" cy="40069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FF64F903-9D34-4CAF-8F61-ED7902D76AAD}"/>
                </a:ext>
              </a:extLst>
            </p:cNvPr>
            <p:cNvSpPr/>
            <p:nvPr/>
          </p:nvSpPr>
          <p:spPr>
            <a:xfrm>
              <a:off x="6092458" y="3289841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1040445-9572-46F1-8D1E-E4A2F8C112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284"/>
          <a:stretch/>
        </p:blipFill>
        <p:spPr>
          <a:xfrm>
            <a:off x="4911200" y="3701492"/>
            <a:ext cx="2248835" cy="1589829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B2E36603-1990-4313-A701-65F888665A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6848" y="3716268"/>
            <a:ext cx="2064312" cy="1589829"/>
          </a:xfrm>
          <a:prstGeom prst="rect">
            <a:avLst/>
          </a:prstGeom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4D08DFEB-B845-4C53-B587-396EC3253B47}"/>
              </a:ext>
            </a:extLst>
          </p:cNvPr>
          <p:cNvSpPr txBox="1"/>
          <p:nvPr/>
        </p:nvSpPr>
        <p:spPr>
          <a:xfrm>
            <a:off x="2894976" y="5370181"/>
            <a:ext cx="129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index.html</a:t>
            </a:r>
          </a:p>
        </p:txBody>
      </p:sp>
      <p:sp>
        <p:nvSpPr>
          <p:cNvPr id="73" name="Seta: de Cima para Baixo 72">
            <a:extLst>
              <a:ext uri="{FF2B5EF4-FFF2-40B4-BE49-F238E27FC236}">
                <a16:creationId xmlns:a16="http://schemas.microsoft.com/office/drawing/2014/main" id="{CD5CFE71-6E60-4BA7-B38D-49F3C6AA0DB1}"/>
              </a:ext>
            </a:extLst>
          </p:cNvPr>
          <p:cNvSpPr/>
          <p:nvPr/>
        </p:nvSpPr>
        <p:spPr>
          <a:xfrm>
            <a:off x="2705577" y="2355220"/>
            <a:ext cx="500954" cy="146496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ADD859A-F093-4BD9-8062-53199009868F}"/>
              </a:ext>
            </a:extLst>
          </p:cNvPr>
          <p:cNvGrpSpPr/>
          <p:nvPr/>
        </p:nvGrpSpPr>
        <p:grpSpPr>
          <a:xfrm>
            <a:off x="3501765" y="2401589"/>
            <a:ext cx="781250" cy="2207570"/>
            <a:chOff x="1518213" y="2463150"/>
            <a:chExt cx="781250" cy="2207570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FDC880B8-00DF-4767-BC1A-FB6733D9403B}"/>
                </a:ext>
              </a:extLst>
            </p:cNvPr>
            <p:cNvSpPr/>
            <p:nvPr/>
          </p:nvSpPr>
          <p:spPr>
            <a:xfrm rot="17131646">
              <a:off x="1256136" y="3105779"/>
              <a:ext cx="1685956" cy="400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AC5C273-70FF-4493-888A-16099A87CF58}"/>
                </a:ext>
              </a:extLst>
            </p:cNvPr>
            <p:cNvSpPr/>
            <p:nvPr/>
          </p:nvSpPr>
          <p:spPr>
            <a:xfrm>
              <a:off x="1518213" y="416666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84A1FD8-084A-4819-9700-F76A624DEE02}"/>
              </a:ext>
            </a:extLst>
          </p:cNvPr>
          <p:cNvGrpSpPr/>
          <p:nvPr/>
        </p:nvGrpSpPr>
        <p:grpSpPr>
          <a:xfrm>
            <a:off x="8962005" y="2960401"/>
            <a:ext cx="764280" cy="1572500"/>
            <a:chOff x="6978453" y="3021962"/>
            <a:chExt cx="764280" cy="1572500"/>
          </a:xfrm>
        </p:grpSpPr>
        <p:sp>
          <p:nvSpPr>
            <p:cNvPr id="85" name="Seta: para a Direita 84">
              <a:extLst>
                <a:ext uri="{FF2B5EF4-FFF2-40B4-BE49-F238E27FC236}">
                  <a16:creationId xmlns:a16="http://schemas.microsoft.com/office/drawing/2014/main" id="{87CD7A90-43F4-4682-88A6-746315248886}"/>
                </a:ext>
              </a:extLst>
            </p:cNvPr>
            <p:cNvSpPr/>
            <p:nvPr/>
          </p:nvSpPr>
          <p:spPr>
            <a:xfrm rot="16200000">
              <a:off x="6437711" y="3562704"/>
              <a:ext cx="1482182" cy="40069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9FC1BB67-C082-41F3-8978-6E344F6E803B}"/>
                </a:ext>
              </a:extLst>
            </p:cNvPr>
            <p:cNvSpPr/>
            <p:nvPr/>
          </p:nvSpPr>
          <p:spPr>
            <a:xfrm>
              <a:off x="7238677" y="4090406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42C1AB2-146F-410C-9EC9-99A1E3F5D5CC}"/>
              </a:ext>
            </a:extLst>
          </p:cNvPr>
          <p:cNvGrpSpPr/>
          <p:nvPr/>
        </p:nvGrpSpPr>
        <p:grpSpPr>
          <a:xfrm>
            <a:off x="9090746" y="1670237"/>
            <a:ext cx="761327" cy="805660"/>
            <a:chOff x="7107194" y="1731798"/>
            <a:chExt cx="761327" cy="805660"/>
          </a:xfrm>
        </p:grpSpPr>
        <p:sp>
          <p:nvSpPr>
            <p:cNvPr id="87" name="Seta: para a Direita 86">
              <a:extLst>
                <a:ext uri="{FF2B5EF4-FFF2-40B4-BE49-F238E27FC236}">
                  <a16:creationId xmlns:a16="http://schemas.microsoft.com/office/drawing/2014/main" id="{E23C06F7-281C-40D4-932A-3E36157867D3}"/>
                </a:ext>
              </a:extLst>
            </p:cNvPr>
            <p:cNvSpPr/>
            <p:nvPr/>
          </p:nvSpPr>
          <p:spPr>
            <a:xfrm rot="16200000">
              <a:off x="7055337" y="1783655"/>
              <a:ext cx="504411" cy="40069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009F227C-EE46-4E02-B280-43457F1EBEA4}"/>
                </a:ext>
              </a:extLst>
            </p:cNvPr>
            <p:cNvSpPr/>
            <p:nvPr/>
          </p:nvSpPr>
          <p:spPr>
            <a:xfrm>
              <a:off x="7364465" y="2033402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30AD0FD-21EA-4E12-9933-97A38727FF85}"/>
              </a:ext>
            </a:extLst>
          </p:cNvPr>
          <p:cNvGrpSpPr/>
          <p:nvPr/>
        </p:nvGrpSpPr>
        <p:grpSpPr>
          <a:xfrm>
            <a:off x="4999661" y="2359349"/>
            <a:ext cx="857643" cy="1608150"/>
            <a:chOff x="3016109" y="2420910"/>
            <a:chExt cx="857643" cy="1608150"/>
          </a:xfrm>
        </p:grpSpPr>
        <p:sp>
          <p:nvSpPr>
            <p:cNvPr id="49" name="Seta: para a Direita 48">
              <a:extLst>
                <a:ext uri="{FF2B5EF4-FFF2-40B4-BE49-F238E27FC236}">
                  <a16:creationId xmlns:a16="http://schemas.microsoft.com/office/drawing/2014/main" id="{13FC88A0-55C9-4E64-A5B9-42145BB121F9}"/>
                </a:ext>
              </a:extLst>
            </p:cNvPr>
            <p:cNvSpPr/>
            <p:nvPr/>
          </p:nvSpPr>
          <p:spPr>
            <a:xfrm rot="4411881">
              <a:off x="2869328" y="3024636"/>
              <a:ext cx="1608150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6DA74D38-A1BB-49B4-893D-7EE2C1D8D67C}"/>
                </a:ext>
              </a:extLst>
            </p:cNvPr>
            <p:cNvSpPr/>
            <p:nvPr/>
          </p:nvSpPr>
          <p:spPr>
            <a:xfrm>
              <a:off x="3016109" y="2631053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pic>
        <p:nvPicPr>
          <p:cNvPr id="3" name="Picture 2" descr="Ilustração de laptop teclado notebook netbook - Baixar PNG/SVG ...">
            <a:extLst>
              <a:ext uri="{FF2B5EF4-FFF2-40B4-BE49-F238E27FC236}">
                <a16:creationId xmlns:a16="http://schemas.microsoft.com/office/drawing/2014/main" id="{D584D920-FA25-A99C-DAB8-28FFEF309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527" y="882059"/>
            <a:ext cx="1774096" cy="177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eb Browser Kya Hai - वेब ब्राउज़र के कार्य, प्रकार एवं इतिहास। - हिंदी  सहायता">
            <a:extLst>
              <a:ext uri="{FF2B5EF4-FFF2-40B4-BE49-F238E27FC236}">
                <a16:creationId xmlns:a16="http://schemas.microsoft.com/office/drawing/2014/main" id="{085F8405-1C35-6A83-646B-DF86CC4A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698" y="1353926"/>
            <a:ext cx="1292858" cy="78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5443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2C1C66E-CD8C-4B73-8381-E4AD1C299F68}"/>
              </a:ext>
            </a:extLst>
          </p:cNvPr>
          <p:cNvSpPr/>
          <p:nvPr/>
        </p:nvSpPr>
        <p:spPr>
          <a:xfrm>
            <a:off x="2204880" y="3192022"/>
            <a:ext cx="5106989" cy="3422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r>
              <a:rPr lang="pt-BR" sz="2000" b="1" dirty="0">
                <a:solidFill>
                  <a:srgbClr val="0070C0"/>
                </a:solidFill>
              </a:rPr>
              <a:t>View</a:t>
            </a: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dirty="0">
              <a:solidFill>
                <a:srgbClr val="4F81BD"/>
              </a:solidFill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E4916EB-BD27-42BB-A25C-9C7D5A2346EA}"/>
              </a:ext>
            </a:extLst>
          </p:cNvPr>
          <p:cNvGrpSpPr/>
          <p:nvPr/>
        </p:nvGrpSpPr>
        <p:grpSpPr>
          <a:xfrm>
            <a:off x="3972455" y="1022244"/>
            <a:ext cx="1633957" cy="1482182"/>
            <a:chOff x="3177801" y="1324864"/>
            <a:chExt cx="1633957" cy="1482182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3EF19AE-76EE-4C23-BBF0-823FA0148D90}"/>
                </a:ext>
              </a:extLst>
            </p:cNvPr>
            <p:cNvSpPr/>
            <p:nvPr/>
          </p:nvSpPr>
          <p:spPr>
            <a:xfrm>
              <a:off x="3177801" y="1324864"/>
              <a:ext cx="1633957" cy="1482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rgbClr val="0070C0"/>
                  </a:solidFill>
                </a:rPr>
                <a:t>Controller</a:t>
              </a:r>
            </a:p>
            <a:p>
              <a:pPr algn="ctr"/>
              <a:endParaRPr lang="pt-BR" sz="2000" b="1" dirty="0">
                <a:solidFill>
                  <a:srgbClr val="4F81BD"/>
                </a:solidFill>
              </a:endParaRPr>
            </a:p>
            <a:p>
              <a:pPr algn="ctr"/>
              <a:endParaRPr lang="pt-BR" sz="2000" b="1" dirty="0">
                <a:solidFill>
                  <a:srgbClr val="4F81BD"/>
                </a:solidFill>
              </a:endParaRPr>
            </a:p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Servlet</a:t>
              </a:r>
            </a:p>
          </p:txBody>
        </p:sp>
        <p:pic>
          <p:nvPicPr>
            <p:cNvPr id="3" name="Picture 4" descr="PVZ Gears | Complete Gear Design &amp; Analysis Solutions">
              <a:extLst>
                <a:ext uri="{FF2B5EF4-FFF2-40B4-BE49-F238E27FC236}">
                  <a16:creationId xmlns:a16="http://schemas.microsoft.com/office/drawing/2014/main" id="{02E716DF-845D-4B3F-B0A8-318227B69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352" y="1711453"/>
              <a:ext cx="728890" cy="652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140559-487C-4C6F-B135-227E6C1FF698}"/>
              </a:ext>
            </a:extLst>
          </p:cNvPr>
          <p:cNvSpPr txBox="1"/>
          <p:nvPr/>
        </p:nvSpPr>
        <p:spPr>
          <a:xfrm>
            <a:off x="2360879" y="5314692"/>
            <a:ext cx="129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agenda.jsp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2A9D77-F4CA-4A8B-A28D-3410F7D2D376}"/>
              </a:ext>
            </a:extLst>
          </p:cNvPr>
          <p:cNvSpPr txBox="1"/>
          <p:nvPr/>
        </p:nvSpPr>
        <p:spPr>
          <a:xfrm>
            <a:off x="3768477" y="6269691"/>
            <a:ext cx="10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style.css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0515D4-E8D4-4DBB-AAB7-3A75CF9465EF}"/>
              </a:ext>
            </a:extLst>
          </p:cNvPr>
          <p:cNvSpPr txBox="1"/>
          <p:nvPr/>
        </p:nvSpPr>
        <p:spPr>
          <a:xfrm>
            <a:off x="313860" y="144461"/>
            <a:ext cx="529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CRUD - UPDATE</a:t>
            </a:r>
          </a:p>
        </p:txBody>
      </p:sp>
      <p:pic>
        <p:nvPicPr>
          <p:cNvPr id="56" name="Imagem 5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AA161A5-6497-40CA-98E2-0B3F72D1FA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70" y="5693388"/>
            <a:ext cx="413590" cy="569267"/>
          </a:xfrm>
          <a:prstGeom prst="rect">
            <a:avLst/>
          </a:prstGeom>
        </p:spPr>
      </p:pic>
      <p:pic>
        <p:nvPicPr>
          <p:cNvPr id="5" name="Picture 2" descr="Resultado de imagem para jsp">
            <a:extLst>
              <a:ext uri="{FF2B5EF4-FFF2-40B4-BE49-F238E27FC236}">
                <a16:creationId xmlns:a16="http://schemas.microsoft.com/office/drawing/2014/main" id="{6339B875-D885-4609-A6DB-9CC6DD8A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31" y="5689618"/>
            <a:ext cx="585799" cy="5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B734A685-0473-4D0C-B8EA-FDDD13DD37A7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2983912" y="5968434"/>
            <a:ext cx="942858" cy="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2" descr="Arquivos PSD, vetores e gráficos de Database Backup Icons (PSD ...">
            <a:extLst>
              <a:ext uri="{FF2B5EF4-FFF2-40B4-BE49-F238E27FC236}">
                <a16:creationId xmlns:a16="http://schemas.microsoft.com/office/drawing/2014/main" id="{EBAC4382-4241-4C79-9F7B-CA19580E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085" y="4365104"/>
            <a:ext cx="1677307" cy="16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tângulo 64">
            <a:extLst>
              <a:ext uri="{FF2B5EF4-FFF2-40B4-BE49-F238E27FC236}">
                <a16:creationId xmlns:a16="http://schemas.microsoft.com/office/drawing/2014/main" id="{D7F56953-8102-4E23-927B-FA00686A5063}"/>
              </a:ext>
            </a:extLst>
          </p:cNvPr>
          <p:cNvSpPr/>
          <p:nvPr/>
        </p:nvSpPr>
        <p:spPr>
          <a:xfrm>
            <a:off x="7944309" y="331835"/>
            <a:ext cx="1821307" cy="29769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r>
              <a:rPr lang="pt-BR" sz="2000" b="1" dirty="0">
                <a:solidFill>
                  <a:srgbClr val="0070C0"/>
                </a:solidFill>
              </a:rPr>
              <a:t>Model</a:t>
            </a: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dirty="0">
              <a:solidFill>
                <a:srgbClr val="4F81BD"/>
              </a:solidFill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39D4987-82DD-4364-8837-0E024655F108}"/>
              </a:ext>
            </a:extLst>
          </p:cNvPr>
          <p:cNvSpPr/>
          <p:nvPr/>
        </p:nvSpPr>
        <p:spPr>
          <a:xfrm>
            <a:off x="8107969" y="824487"/>
            <a:ext cx="1509045" cy="102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JavaBeans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C2B247A7-757A-4A74-9D75-B5FF9F94F201}"/>
              </a:ext>
            </a:extLst>
          </p:cNvPr>
          <p:cNvSpPr/>
          <p:nvPr/>
        </p:nvSpPr>
        <p:spPr>
          <a:xfrm>
            <a:off x="8107969" y="2050886"/>
            <a:ext cx="1509045" cy="1022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65D30863-AF75-4ACC-B44E-34C8EEFB8603}"/>
              </a:ext>
            </a:extLst>
          </p:cNvPr>
          <p:cNvGrpSpPr/>
          <p:nvPr/>
        </p:nvGrpSpPr>
        <p:grpSpPr>
          <a:xfrm>
            <a:off x="5554019" y="672954"/>
            <a:ext cx="2675090" cy="738032"/>
            <a:chOff x="3636934" y="734515"/>
            <a:chExt cx="2675090" cy="738032"/>
          </a:xfrm>
        </p:grpSpPr>
        <p:sp>
          <p:nvSpPr>
            <p:cNvPr id="75" name="Seta: para a Direita 74">
              <a:extLst>
                <a:ext uri="{FF2B5EF4-FFF2-40B4-BE49-F238E27FC236}">
                  <a16:creationId xmlns:a16="http://schemas.microsoft.com/office/drawing/2014/main" id="{D41AC597-E425-40CD-B575-D052916A9DCE}"/>
                </a:ext>
              </a:extLst>
            </p:cNvPr>
            <p:cNvSpPr/>
            <p:nvPr/>
          </p:nvSpPr>
          <p:spPr>
            <a:xfrm>
              <a:off x="3636934" y="1071849"/>
              <a:ext cx="2675090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211747A7-AB69-448B-927E-551BAD1713AE}"/>
                </a:ext>
              </a:extLst>
            </p:cNvPr>
            <p:cNvSpPr/>
            <p:nvPr/>
          </p:nvSpPr>
          <p:spPr>
            <a:xfrm>
              <a:off x="3829368" y="734515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3" name="Seta: de Cima para Baixo 72">
            <a:extLst>
              <a:ext uri="{FF2B5EF4-FFF2-40B4-BE49-F238E27FC236}">
                <a16:creationId xmlns:a16="http://schemas.microsoft.com/office/drawing/2014/main" id="{CD5CFE71-6E60-4BA7-B38D-49F3C6AA0DB1}"/>
              </a:ext>
            </a:extLst>
          </p:cNvPr>
          <p:cNvSpPr/>
          <p:nvPr/>
        </p:nvSpPr>
        <p:spPr>
          <a:xfrm>
            <a:off x="2561121" y="2627757"/>
            <a:ext cx="500954" cy="940093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2D0EA71-B913-441B-B6DF-191AB37F4835}"/>
              </a:ext>
            </a:extLst>
          </p:cNvPr>
          <p:cNvGrpSpPr/>
          <p:nvPr/>
        </p:nvGrpSpPr>
        <p:grpSpPr>
          <a:xfrm>
            <a:off x="8956785" y="2935391"/>
            <a:ext cx="771597" cy="1598443"/>
            <a:chOff x="7039700" y="2996952"/>
            <a:chExt cx="771597" cy="1598443"/>
          </a:xfrm>
        </p:grpSpPr>
        <p:sp>
          <p:nvSpPr>
            <p:cNvPr id="85" name="Seta: para a Direita 84">
              <a:extLst>
                <a:ext uri="{FF2B5EF4-FFF2-40B4-BE49-F238E27FC236}">
                  <a16:creationId xmlns:a16="http://schemas.microsoft.com/office/drawing/2014/main" id="{87CD7A90-43F4-4682-88A6-746315248886}"/>
                </a:ext>
              </a:extLst>
            </p:cNvPr>
            <p:cNvSpPr/>
            <p:nvPr/>
          </p:nvSpPr>
          <p:spPr>
            <a:xfrm rot="16200000">
              <a:off x="6498958" y="3537694"/>
              <a:ext cx="1482182" cy="40069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9FC1BB67-C082-41F3-8978-6E344F6E803B}"/>
                </a:ext>
              </a:extLst>
            </p:cNvPr>
            <p:cNvSpPr/>
            <p:nvPr/>
          </p:nvSpPr>
          <p:spPr>
            <a:xfrm>
              <a:off x="7307241" y="4091339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63B77B-38DF-4AFE-91E2-B3138DD8CE08}"/>
              </a:ext>
            </a:extLst>
          </p:cNvPr>
          <p:cNvGrpSpPr/>
          <p:nvPr/>
        </p:nvGrpSpPr>
        <p:grpSpPr>
          <a:xfrm>
            <a:off x="7982764" y="2949150"/>
            <a:ext cx="749962" cy="1520796"/>
            <a:chOff x="6065679" y="3010711"/>
            <a:chExt cx="749962" cy="1520796"/>
          </a:xfrm>
        </p:grpSpPr>
        <p:sp>
          <p:nvSpPr>
            <p:cNvPr id="71" name="Seta: para a Direita 70">
              <a:extLst>
                <a:ext uri="{FF2B5EF4-FFF2-40B4-BE49-F238E27FC236}">
                  <a16:creationId xmlns:a16="http://schemas.microsoft.com/office/drawing/2014/main" id="{8BF8A83F-44EE-4916-8D5C-05AB2268A831}"/>
                </a:ext>
              </a:extLst>
            </p:cNvPr>
            <p:cNvSpPr/>
            <p:nvPr/>
          </p:nvSpPr>
          <p:spPr>
            <a:xfrm rot="5400000">
              <a:off x="5874201" y="3590067"/>
              <a:ext cx="1482182" cy="40069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009F227C-EE46-4E02-B280-43457F1EBEA4}"/>
                </a:ext>
              </a:extLst>
            </p:cNvPr>
            <p:cNvSpPr/>
            <p:nvPr/>
          </p:nvSpPr>
          <p:spPr>
            <a:xfrm>
              <a:off x="6065679" y="3010711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16D59C22-6C54-42E8-928E-4470C72B5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487" y="3776003"/>
            <a:ext cx="2131214" cy="149777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94D7F04E-0296-4B22-B960-D4E59F53E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820" y="3776003"/>
            <a:ext cx="1952571" cy="1497770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A0535209-E2F7-4D8E-8D55-FE3CB396E836}"/>
              </a:ext>
            </a:extLst>
          </p:cNvPr>
          <p:cNvSpPr txBox="1"/>
          <p:nvPr/>
        </p:nvSpPr>
        <p:spPr>
          <a:xfrm>
            <a:off x="6336430" y="6264098"/>
            <a:ext cx="82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valida.js</a:t>
            </a:r>
          </a:p>
        </p:txBody>
      </p:sp>
      <p:pic>
        <p:nvPicPr>
          <p:cNvPr id="63" name="Imagem 6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4C7AA6B-244B-4C24-A18C-5FDDC6CB2B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47" y="5675534"/>
            <a:ext cx="585798" cy="585798"/>
          </a:xfrm>
          <a:prstGeom prst="rect">
            <a:avLst/>
          </a:prstGeom>
        </p:spPr>
      </p:pic>
      <p:pic>
        <p:nvPicPr>
          <p:cNvPr id="70" name="Picture 2" descr="Resultado de imagem para jsp">
            <a:extLst>
              <a:ext uri="{FF2B5EF4-FFF2-40B4-BE49-F238E27FC236}">
                <a16:creationId xmlns:a16="http://schemas.microsoft.com/office/drawing/2014/main" id="{94C2294C-4CDE-48EB-905C-6AF509D1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45" y="5679901"/>
            <a:ext cx="585799" cy="5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aixaDeTexto 83">
            <a:extLst>
              <a:ext uri="{FF2B5EF4-FFF2-40B4-BE49-F238E27FC236}">
                <a16:creationId xmlns:a16="http://schemas.microsoft.com/office/drawing/2014/main" id="{65E2BAC5-95AF-4B2A-BD16-A1A1E986D5CB}"/>
              </a:ext>
            </a:extLst>
          </p:cNvPr>
          <p:cNvSpPr txBox="1"/>
          <p:nvPr/>
        </p:nvSpPr>
        <p:spPr>
          <a:xfrm>
            <a:off x="4996722" y="5299207"/>
            <a:ext cx="129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editar.jsp</a:t>
            </a:r>
          </a:p>
        </p:txBody>
      </p: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C0E91369-E22C-4661-BF6D-001D00B9E5A7}"/>
              </a:ext>
            </a:extLst>
          </p:cNvPr>
          <p:cNvCxnSpPr>
            <a:cxnSpLocks/>
          </p:cNvCxnSpPr>
          <p:nvPr/>
        </p:nvCxnSpPr>
        <p:spPr>
          <a:xfrm flipH="1">
            <a:off x="4311005" y="6001336"/>
            <a:ext cx="874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EA7FCBE9-ED3B-41B0-9919-6B73484BEF9F}"/>
              </a:ext>
            </a:extLst>
          </p:cNvPr>
          <p:cNvCxnSpPr>
            <a:cxnSpLocks/>
          </p:cNvCxnSpPr>
          <p:nvPr/>
        </p:nvCxnSpPr>
        <p:spPr>
          <a:xfrm flipH="1">
            <a:off x="5606412" y="6001336"/>
            <a:ext cx="874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8FA1D30-E00B-48E2-B19F-7D2D63648E8D}"/>
              </a:ext>
            </a:extLst>
          </p:cNvPr>
          <p:cNvGrpSpPr/>
          <p:nvPr/>
        </p:nvGrpSpPr>
        <p:grpSpPr>
          <a:xfrm>
            <a:off x="4066257" y="2426280"/>
            <a:ext cx="504056" cy="1942360"/>
            <a:chOff x="2149172" y="2487841"/>
            <a:chExt cx="504056" cy="1942360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FDC880B8-00DF-4767-BC1A-FB6733D9403B}"/>
                </a:ext>
              </a:extLst>
            </p:cNvPr>
            <p:cNvSpPr/>
            <p:nvPr/>
          </p:nvSpPr>
          <p:spPr>
            <a:xfrm rot="16200000">
              <a:off x="1635539" y="3037689"/>
              <a:ext cx="1500394" cy="400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AC5C273-70FF-4493-888A-16099A87CF58}"/>
                </a:ext>
              </a:extLst>
            </p:cNvPr>
            <p:cNvSpPr/>
            <p:nvPr/>
          </p:nvSpPr>
          <p:spPr>
            <a:xfrm>
              <a:off x="2149172" y="3926145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C3E8ABE-26DF-44AF-BFED-A9332EF6040B}"/>
              </a:ext>
            </a:extLst>
          </p:cNvPr>
          <p:cNvGrpSpPr/>
          <p:nvPr/>
        </p:nvGrpSpPr>
        <p:grpSpPr>
          <a:xfrm>
            <a:off x="5534295" y="2086747"/>
            <a:ext cx="2709955" cy="667250"/>
            <a:chOff x="3617210" y="2148308"/>
            <a:chExt cx="2709955" cy="667250"/>
          </a:xfrm>
        </p:grpSpPr>
        <p:sp>
          <p:nvSpPr>
            <p:cNvPr id="72" name="Seta: para a Direita 71">
              <a:extLst>
                <a:ext uri="{FF2B5EF4-FFF2-40B4-BE49-F238E27FC236}">
                  <a16:creationId xmlns:a16="http://schemas.microsoft.com/office/drawing/2014/main" id="{517E76F4-6CC4-4AB2-9DED-C103C1FF138E}"/>
                </a:ext>
              </a:extLst>
            </p:cNvPr>
            <p:cNvSpPr/>
            <p:nvPr/>
          </p:nvSpPr>
          <p:spPr>
            <a:xfrm>
              <a:off x="3617210" y="2148308"/>
              <a:ext cx="2709955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CB1FED43-93D7-470A-902D-9C3EF4C8D4E0}"/>
                </a:ext>
              </a:extLst>
            </p:cNvPr>
            <p:cNvSpPr/>
            <p:nvPr/>
          </p:nvSpPr>
          <p:spPr>
            <a:xfrm>
              <a:off x="3879938" y="2311502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14141A4-F50C-4B14-93AB-0202A2D77DBD}"/>
              </a:ext>
            </a:extLst>
          </p:cNvPr>
          <p:cNvGrpSpPr/>
          <p:nvPr/>
        </p:nvGrpSpPr>
        <p:grpSpPr>
          <a:xfrm>
            <a:off x="5471059" y="1441944"/>
            <a:ext cx="2678587" cy="630279"/>
            <a:chOff x="3553974" y="1503505"/>
            <a:chExt cx="2678587" cy="630279"/>
          </a:xfrm>
        </p:grpSpPr>
        <p:sp>
          <p:nvSpPr>
            <p:cNvPr id="79" name="Seta: para a Direita 78">
              <a:extLst>
                <a:ext uri="{FF2B5EF4-FFF2-40B4-BE49-F238E27FC236}">
                  <a16:creationId xmlns:a16="http://schemas.microsoft.com/office/drawing/2014/main" id="{0D5D7268-EDC6-4D85-902D-A94187CF1D2C}"/>
                </a:ext>
              </a:extLst>
            </p:cNvPr>
            <p:cNvSpPr/>
            <p:nvPr/>
          </p:nvSpPr>
          <p:spPr>
            <a:xfrm rot="10800000">
              <a:off x="3553974" y="1503505"/>
              <a:ext cx="2678587" cy="40069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CD58B06A-AB89-4A1A-8075-6EAFB155BBB8}"/>
                </a:ext>
              </a:extLst>
            </p:cNvPr>
            <p:cNvSpPr/>
            <p:nvPr/>
          </p:nvSpPr>
          <p:spPr>
            <a:xfrm>
              <a:off x="5430229" y="1629728"/>
              <a:ext cx="504056" cy="5040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90B0CFE4-F775-4315-87A4-97ED98001803}"/>
              </a:ext>
            </a:extLst>
          </p:cNvPr>
          <p:cNvGrpSpPr/>
          <p:nvPr/>
        </p:nvGrpSpPr>
        <p:grpSpPr>
          <a:xfrm>
            <a:off x="9276006" y="1719174"/>
            <a:ext cx="778464" cy="693925"/>
            <a:chOff x="7358921" y="1780735"/>
            <a:chExt cx="778464" cy="693925"/>
          </a:xfrm>
        </p:grpSpPr>
        <p:sp>
          <p:nvSpPr>
            <p:cNvPr id="87" name="Seta: para a Direita 86">
              <a:extLst>
                <a:ext uri="{FF2B5EF4-FFF2-40B4-BE49-F238E27FC236}">
                  <a16:creationId xmlns:a16="http://schemas.microsoft.com/office/drawing/2014/main" id="{E23C06F7-281C-40D4-932A-3E36157867D3}"/>
                </a:ext>
              </a:extLst>
            </p:cNvPr>
            <p:cNvSpPr/>
            <p:nvPr/>
          </p:nvSpPr>
          <p:spPr>
            <a:xfrm rot="16200000">
              <a:off x="7307064" y="1832592"/>
              <a:ext cx="504411" cy="40069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859EF46-561B-47ED-9E09-0C44AE38A41D}"/>
                </a:ext>
              </a:extLst>
            </p:cNvPr>
            <p:cNvSpPr/>
            <p:nvPr/>
          </p:nvSpPr>
          <p:spPr>
            <a:xfrm>
              <a:off x="7633329" y="197060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ECD1E1E0-5322-4481-AA1D-CBD686281DE2}"/>
              </a:ext>
            </a:extLst>
          </p:cNvPr>
          <p:cNvGrpSpPr/>
          <p:nvPr/>
        </p:nvGrpSpPr>
        <p:grpSpPr>
          <a:xfrm>
            <a:off x="8129894" y="1433905"/>
            <a:ext cx="725228" cy="743007"/>
            <a:chOff x="6212809" y="1495466"/>
            <a:chExt cx="725228" cy="743007"/>
          </a:xfrm>
        </p:grpSpPr>
        <p:sp>
          <p:nvSpPr>
            <p:cNvPr id="93" name="Seta: para a Direita 92">
              <a:extLst>
                <a:ext uri="{FF2B5EF4-FFF2-40B4-BE49-F238E27FC236}">
                  <a16:creationId xmlns:a16="http://schemas.microsoft.com/office/drawing/2014/main" id="{5FC9CBA8-20BC-455C-BBBF-2E80315C4F0E}"/>
                </a:ext>
              </a:extLst>
            </p:cNvPr>
            <p:cNvSpPr/>
            <p:nvPr/>
          </p:nvSpPr>
          <p:spPr>
            <a:xfrm rot="5400000">
              <a:off x="6167668" y="1792635"/>
              <a:ext cx="490979" cy="40069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009E0FC1-6FF0-4F3C-A7AA-4196186A2FE0}"/>
                </a:ext>
              </a:extLst>
            </p:cNvPr>
            <p:cNvSpPr/>
            <p:nvPr/>
          </p:nvSpPr>
          <p:spPr>
            <a:xfrm>
              <a:off x="6433981" y="1495466"/>
              <a:ext cx="504056" cy="5040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E84A457-C514-421B-BCDF-5738D58F1883}"/>
              </a:ext>
            </a:extLst>
          </p:cNvPr>
          <p:cNvGrpSpPr/>
          <p:nvPr/>
        </p:nvGrpSpPr>
        <p:grpSpPr>
          <a:xfrm>
            <a:off x="4556701" y="2409843"/>
            <a:ext cx="844336" cy="1492345"/>
            <a:chOff x="2639616" y="2471404"/>
            <a:chExt cx="844336" cy="1492345"/>
          </a:xfrm>
        </p:grpSpPr>
        <p:sp>
          <p:nvSpPr>
            <p:cNvPr id="83" name="Seta: para a Direita 82">
              <a:extLst>
                <a:ext uri="{FF2B5EF4-FFF2-40B4-BE49-F238E27FC236}">
                  <a16:creationId xmlns:a16="http://schemas.microsoft.com/office/drawing/2014/main" id="{46DC445E-3366-4AD0-AC11-1E29BE895E96}"/>
                </a:ext>
              </a:extLst>
            </p:cNvPr>
            <p:cNvSpPr/>
            <p:nvPr/>
          </p:nvSpPr>
          <p:spPr>
            <a:xfrm rot="4448979">
              <a:off x="2537430" y="3017228"/>
              <a:ext cx="1492345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039533EC-38AE-4990-ADF8-70AA7047A8A0}"/>
                </a:ext>
              </a:extLst>
            </p:cNvPr>
            <p:cNvSpPr/>
            <p:nvPr/>
          </p:nvSpPr>
          <p:spPr>
            <a:xfrm>
              <a:off x="2639616" y="2497591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04" name="Elipse 103">
            <a:extLst>
              <a:ext uri="{FF2B5EF4-FFF2-40B4-BE49-F238E27FC236}">
                <a16:creationId xmlns:a16="http://schemas.microsoft.com/office/drawing/2014/main" id="{69005147-C5B2-4916-B419-68D0277A108F}"/>
              </a:ext>
            </a:extLst>
          </p:cNvPr>
          <p:cNvSpPr/>
          <p:nvPr/>
        </p:nvSpPr>
        <p:spPr>
          <a:xfrm>
            <a:off x="9550414" y="2399434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38269656-2FF5-457C-8C40-59B8C9CC1FCD}"/>
              </a:ext>
            </a:extLst>
          </p:cNvPr>
          <p:cNvGrpSpPr/>
          <p:nvPr/>
        </p:nvGrpSpPr>
        <p:grpSpPr>
          <a:xfrm>
            <a:off x="5778006" y="4857372"/>
            <a:ext cx="767202" cy="947769"/>
            <a:chOff x="3860921" y="4918933"/>
            <a:chExt cx="767202" cy="947769"/>
          </a:xfrm>
        </p:grpSpPr>
        <p:sp>
          <p:nvSpPr>
            <p:cNvPr id="120" name="Seta: para a Direita 119">
              <a:extLst>
                <a:ext uri="{FF2B5EF4-FFF2-40B4-BE49-F238E27FC236}">
                  <a16:creationId xmlns:a16="http://schemas.microsoft.com/office/drawing/2014/main" id="{0B85E037-516F-41EC-BAFD-08FB19787A20}"/>
                </a:ext>
              </a:extLst>
            </p:cNvPr>
            <p:cNvSpPr/>
            <p:nvPr/>
          </p:nvSpPr>
          <p:spPr>
            <a:xfrm rot="2982512">
              <a:off x="4141568" y="5380147"/>
              <a:ext cx="572412" cy="400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4AC76B22-3A61-4C4E-9AD2-5B4DCB406D48}"/>
                </a:ext>
              </a:extLst>
            </p:cNvPr>
            <p:cNvSpPr/>
            <p:nvPr/>
          </p:nvSpPr>
          <p:spPr>
            <a:xfrm>
              <a:off x="3860921" y="4918933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954A2A51-771C-4AD1-B2B7-1CD35CF24358}"/>
              </a:ext>
            </a:extLst>
          </p:cNvPr>
          <p:cNvGrpSpPr/>
          <p:nvPr/>
        </p:nvGrpSpPr>
        <p:grpSpPr>
          <a:xfrm>
            <a:off x="6511014" y="5068528"/>
            <a:ext cx="782399" cy="730526"/>
            <a:chOff x="4593929" y="5130089"/>
            <a:chExt cx="782399" cy="730526"/>
          </a:xfrm>
        </p:grpSpPr>
        <p:sp>
          <p:nvSpPr>
            <p:cNvPr id="123" name="Seta: para a Direita 122">
              <a:extLst>
                <a:ext uri="{FF2B5EF4-FFF2-40B4-BE49-F238E27FC236}">
                  <a16:creationId xmlns:a16="http://schemas.microsoft.com/office/drawing/2014/main" id="{E73A90E9-25B6-4984-9594-B3F10D17420B}"/>
                </a:ext>
              </a:extLst>
            </p:cNvPr>
            <p:cNvSpPr/>
            <p:nvPr/>
          </p:nvSpPr>
          <p:spPr>
            <a:xfrm rot="16200000">
              <a:off x="4501379" y="5222639"/>
              <a:ext cx="585797" cy="40069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C66D283F-F386-4192-A83E-BE9774B670C8}"/>
                </a:ext>
              </a:extLst>
            </p:cNvPr>
            <p:cNvSpPr/>
            <p:nvPr/>
          </p:nvSpPr>
          <p:spPr>
            <a:xfrm>
              <a:off x="4872272" y="5356559"/>
              <a:ext cx="504056" cy="5040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A3F568AF-2C4E-4EB4-A329-F0FD509C2DE5}"/>
              </a:ext>
            </a:extLst>
          </p:cNvPr>
          <p:cNvGrpSpPr/>
          <p:nvPr/>
        </p:nvGrpSpPr>
        <p:grpSpPr>
          <a:xfrm>
            <a:off x="5546104" y="2299539"/>
            <a:ext cx="1020677" cy="2040176"/>
            <a:chOff x="3629019" y="2361100"/>
            <a:chExt cx="1020677" cy="2040176"/>
          </a:xfrm>
        </p:grpSpPr>
        <p:sp>
          <p:nvSpPr>
            <p:cNvPr id="126" name="Seta: para a Direita 125">
              <a:extLst>
                <a:ext uri="{FF2B5EF4-FFF2-40B4-BE49-F238E27FC236}">
                  <a16:creationId xmlns:a16="http://schemas.microsoft.com/office/drawing/2014/main" id="{D461EEF9-F776-40BE-AD90-6ABDB4900793}"/>
                </a:ext>
              </a:extLst>
            </p:cNvPr>
            <p:cNvSpPr/>
            <p:nvPr/>
          </p:nvSpPr>
          <p:spPr>
            <a:xfrm rot="14392668">
              <a:off x="2930152" y="3059967"/>
              <a:ext cx="1798432" cy="400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CC205A0F-3018-4E12-B1C5-A833AD2EA1F6}"/>
                </a:ext>
              </a:extLst>
            </p:cNvPr>
            <p:cNvSpPr/>
            <p:nvPr/>
          </p:nvSpPr>
          <p:spPr>
            <a:xfrm>
              <a:off x="4145640" y="3897220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sp>
        <p:nvSpPr>
          <p:cNvPr id="128" name="Elipse 127">
            <a:extLst>
              <a:ext uri="{FF2B5EF4-FFF2-40B4-BE49-F238E27FC236}">
                <a16:creationId xmlns:a16="http://schemas.microsoft.com/office/drawing/2014/main" id="{2AC0C4C6-100D-47D4-963D-33A796737AD6}"/>
              </a:ext>
            </a:extLst>
          </p:cNvPr>
          <p:cNvSpPr/>
          <p:nvPr/>
        </p:nvSpPr>
        <p:spPr>
          <a:xfrm>
            <a:off x="6259025" y="668447"/>
            <a:ext cx="504056" cy="5040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CC6B95E4-E553-4146-9EA0-B040E7D774DC}"/>
              </a:ext>
            </a:extLst>
          </p:cNvPr>
          <p:cNvSpPr/>
          <p:nvPr/>
        </p:nvSpPr>
        <p:spPr>
          <a:xfrm>
            <a:off x="6322841" y="2249941"/>
            <a:ext cx="504056" cy="5040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408E1D52-B084-417E-B200-428A56EA33D6}"/>
              </a:ext>
            </a:extLst>
          </p:cNvPr>
          <p:cNvSpPr/>
          <p:nvPr/>
        </p:nvSpPr>
        <p:spPr>
          <a:xfrm>
            <a:off x="8758666" y="1438274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5A5A2359-F7B0-465E-A13A-11E60C69673A}"/>
              </a:ext>
            </a:extLst>
          </p:cNvPr>
          <p:cNvSpPr/>
          <p:nvPr/>
        </p:nvSpPr>
        <p:spPr>
          <a:xfrm>
            <a:off x="9569053" y="2897753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16</a:t>
            </a:r>
          </a:p>
        </p:txBody>
      </p: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66423DC8-5245-4A86-9E88-552635206C1A}"/>
              </a:ext>
            </a:extLst>
          </p:cNvPr>
          <p:cNvGrpSpPr/>
          <p:nvPr/>
        </p:nvGrpSpPr>
        <p:grpSpPr>
          <a:xfrm>
            <a:off x="3445195" y="1916245"/>
            <a:ext cx="732353" cy="2189961"/>
            <a:chOff x="1528110" y="1977806"/>
            <a:chExt cx="732353" cy="2189961"/>
          </a:xfrm>
        </p:grpSpPr>
        <p:sp>
          <p:nvSpPr>
            <p:cNvPr id="133" name="Seta: para a Direita 132">
              <a:extLst>
                <a:ext uri="{FF2B5EF4-FFF2-40B4-BE49-F238E27FC236}">
                  <a16:creationId xmlns:a16="http://schemas.microsoft.com/office/drawing/2014/main" id="{FA09CAD9-489E-4E92-97AE-5F3A5DC7BFD1}"/>
                </a:ext>
              </a:extLst>
            </p:cNvPr>
            <p:cNvSpPr/>
            <p:nvPr/>
          </p:nvSpPr>
          <p:spPr>
            <a:xfrm rot="7012727">
              <a:off x="781372" y="3020332"/>
              <a:ext cx="1894173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0727946D-7503-482F-ADB3-5E7F2231E1F9}"/>
                </a:ext>
              </a:extLst>
            </p:cNvPr>
            <p:cNvSpPr/>
            <p:nvPr/>
          </p:nvSpPr>
          <p:spPr>
            <a:xfrm>
              <a:off x="1756407" y="1977806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19</a:t>
              </a:r>
            </a:p>
          </p:txBody>
        </p:sp>
      </p:grpSp>
      <p:sp>
        <p:nvSpPr>
          <p:cNvPr id="135" name="Elipse 134">
            <a:extLst>
              <a:ext uri="{FF2B5EF4-FFF2-40B4-BE49-F238E27FC236}">
                <a16:creationId xmlns:a16="http://schemas.microsoft.com/office/drawing/2014/main" id="{B5D46769-36E2-4274-B324-7296148CA32F}"/>
              </a:ext>
            </a:extLst>
          </p:cNvPr>
          <p:cNvSpPr/>
          <p:nvPr/>
        </p:nvSpPr>
        <p:spPr>
          <a:xfrm>
            <a:off x="7969347" y="3462160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8" name="Picture 2" descr="Ilustração de laptop teclado notebook netbook - Baixar PNG/SVG ...">
            <a:extLst>
              <a:ext uri="{FF2B5EF4-FFF2-40B4-BE49-F238E27FC236}">
                <a16:creationId xmlns:a16="http://schemas.microsoft.com/office/drawing/2014/main" id="{C751472A-F4A2-87DF-8967-4D6EFAB64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476" y="1181391"/>
            <a:ext cx="1774096" cy="177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eb Browser Kya Hai - वेब ब्राउज़र के कार्य, प्रकार एवं इतिहास। - हिंदी  सहायता">
            <a:extLst>
              <a:ext uri="{FF2B5EF4-FFF2-40B4-BE49-F238E27FC236}">
                <a16:creationId xmlns:a16="http://schemas.microsoft.com/office/drawing/2014/main" id="{0CF3C2F2-843F-E1C9-DD1E-2F7520C0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47" y="1653258"/>
            <a:ext cx="1292858" cy="78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5510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8" grpId="0" animBg="1"/>
      <p:bldP spid="129" grpId="0" animBg="1"/>
      <p:bldP spid="130" grpId="0" animBg="1"/>
      <p:bldP spid="131" grpId="0" animBg="1"/>
      <p:bldP spid="1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B37685-8A4D-530E-040B-57C8C73AAAC4}"/>
              </a:ext>
            </a:extLst>
          </p:cNvPr>
          <p:cNvSpPr/>
          <p:nvPr/>
        </p:nvSpPr>
        <p:spPr>
          <a:xfrm>
            <a:off x="2325112" y="3069291"/>
            <a:ext cx="4021849" cy="3422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r>
              <a:rPr lang="pt-BR" sz="2000" b="1" dirty="0">
                <a:solidFill>
                  <a:srgbClr val="0070C0"/>
                </a:solidFill>
              </a:rPr>
              <a:t>View</a:t>
            </a: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dirty="0">
              <a:solidFill>
                <a:srgbClr val="4F81BD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72406B4-2DF1-ADE5-4EC9-84682E683006}"/>
              </a:ext>
            </a:extLst>
          </p:cNvPr>
          <p:cNvGrpSpPr/>
          <p:nvPr/>
        </p:nvGrpSpPr>
        <p:grpSpPr>
          <a:xfrm>
            <a:off x="4092687" y="899513"/>
            <a:ext cx="1633957" cy="1482182"/>
            <a:chOff x="3177801" y="1324864"/>
            <a:chExt cx="1633957" cy="148218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3410D58-8EE2-8747-E4F7-F6DC88BAE15D}"/>
                </a:ext>
              </a:extLst>
            </p:cNvPr>
            <p:cNvSpPr/>
            <p:nvPr/>
          </p:nvSpPr>
          <p:spPr>
            <a:xfrm>
              <a:off x="3177801" y="1324864"/>
              <a:ext cx="1633957" cy="1482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rgbClr val="0070C0"/>
                  </a:solidFill>
                </a:rPr>
                <a:t>Controller</a:t>
              </a:r>
            </a:p>
            <a:p>
              <a:pPr algn="ctr"/>
              <a:endParaRPr lang="pt-BR" sz="2000" b="1" dirty="0">
                <a:solidFill>
                  <a:srgbClr val="4F81BD"/>
                </a:solidFill>
              </a:endParaRPr>
            </a:p>
            <a:p>
              <a:pPr algn="ctr"/>
              <a:endParaRPr lang="pt-BR" sz="2000" b="1" dirty="0">
                <a:solidFill>
                  <a:srgbClr val="4F81BD"/>
                </a:solidFill>
              </a:endParaRPr>
            </a:p>
            <a:p>
              <a:pPr algn="ctr"/>
              <a:endParaRPr lang="pt-BR" b="1" dirty="0">
                <a:solidFill>
                  <a:schemeClr val="tx1"/>
                </a:solidFill>
              </a:endParaRPr>
            </a:p>
            <a:p>
              <a:pPr algn="ctr"/>
              <a:r>
                <a:rPr lang="pt-BR" b="1" dirty="0" err="1">
                  <a:solidFill>
                    <a:schemeClr val="tx1"/>
                  </a:solidFill>
                </a:rPr>
                <a:t>Servlet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 descr="PVZ Gears | Complete Gear Design &amp; Analysis Solutions">
              <a:extLst>
                <a:ext uri="{FF2B5EF4-FFF2-40B4-BE49-F238E27FC236}">
                  <a16:creationId xmlns:a16="http://schemas.microsoft.com/office/drawing/2014/main" id="{B6CCA786-97D3-7A9E-30CC-DC45E56D9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499" y="1782162"/>
              <a:ext cx="815069" cy="72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878E15-A7D2-23F1-C770-215F8A909259}"/>
              </a:ext>
            </a:extLst>
          </p:cNvPr>
          <p:cNvSpPr txBox="1"/>
          <p:nvPr/>
        </p:nvSpPr>
        <p:spPr>
          <a:xfrm>
            <a:off x="3896790" y="6028084"/>
            <a:ext cx="129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agenda.jsp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1D18BE-5AD1-0BC8-E312-4AAAF876EBE1}"/>
              </a:ext>
            </a:extLst>
          </p:cNvPr>
          <p:cNvSpPr txBox="1"/>
          <p:nvPr/>
        </p:nvSpPr>
        <p:spPr>
          <a:xfrm>
            <a:off x="2589137" y="6031732"/>
            <a:ext cx="10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style.css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AB8670-E9F9-32A8-834B-14B5752D5823}"/>
              </a:ext>
            </a:extLst>
          </p:cNvPr>
          <p:cNvSpPr txBox="1"/>
          <p:nvPr/>
        </p:nvSpPr>
        <p:spPr>
          <a:xfrm>
            <a:off x="267699" y="151537"/>
            <a:ext cx="529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CRUD - DELETE</a:t>
            </a:r>
          </a:p>
        </p:txBody>
      </p:sp>
      <p:pic>
        <p:nvPicPr>
          <p:cNvPr id="9" name="Imagem 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FFB81BA-FE79-D2FC-EE90-715A56C452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54" y="5462465"/>
            <a:ext cx="413590" cy="569267"/>
          </a:xfrm>
          <a:prstGeom prst="rect">
            <a:avLst/>
          </a:prstGeom>
        </p:spPr>
      </p:pic>
      <p:pic>
        <p:nvPicPr>
          <p:cNvPr id="10" name="Picture 2" descr="Resultado de imagem para jsp">
            <a:extLst>
              <a:ext uri="{FF2B5EF4-FFF2-40B4-BE49-F238E27FC236}">
                <a16:creationId xmlns:a16="http://schemas.microsoft.com/office/drawing/2014/main" id="{67BA396D-D944-6114-AC9F-E74809456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687" y="5454199"/>
            <a:ext cx="585799" cy="5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9E3D18-BC76-A494-9BB4-94CAAAB5534F}"/>
              </a:ext>
            </a:extLst>
          </p:cNvPr>
          <p:cNvCxnSpPr>
            <a:cxnSpLocks/>
          </p:cNvCxnSpPr>
          <p:nvPr/>
        </p:nvCxnSpPr>
        <p:spPr>
          <a:xfrm flipH="1">
            <a:off x="3158144" y="5740917"/>
            <a:ext cx="1004357" cy="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2" descr="Arquivos PSD, vetores e gráficos de Database Backup Icons (PSD ...">
            <a:extLst>
              <a:ext uri="{FF2B5EF4-FFF2-40B4-BE49-F238E27FC236}">
                <a16:creationId xmlns:a16="http://schemas.microsoft.com/office/drawing/2014/main" id="{C92957A0-1A78-9BDA-9CAB-F97A99581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17" y="4242373"/>
            <a:ext cx="1677307" cy="16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672DC8E-FFE7-5D48-4E9C-18504FFC2244}"/>
              </a:ext>
            </a:extLst>
          </p:cNvPr>
          <p:cNvSpPr/>
          <p:nvPr/>
        </p:nvSpPr>
        <p:spPr>
          <a:xfrm>
            <a:off x="8064541" y="209104"/>
            <a:ext cx="1821307" cy="29769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r>
              <a:rPr lang="pt-BR" sz="2000" b="1" dirty="0">
                <a:solidFill>
                  <a:srgbClr val="0070C0"/>
                </a:solidFill>
              </a:rPr>
              <a:t>Model</a:t>
            </a: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dirty="0">
              <a:solidFill>
                <a:srgbClr val="4F81BD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577AD3-CEF8-CCC3-AB01-677DA17752B5}"/>
              </a:ext>
            </a:extLst>
          </p:cNvPr>
          <p:cNvSpPr/>
          <p:nvPr/>
        </p:nvSpPr>
        <p:spPr>
          <a:xfrm>
            <a:off x="8228201" y="701756"/>
            <a:ext cx="1509045" cy="102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JavaBeans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333DBA-E6CC-B899-944B-7F03E1689582}"/>
              </a:ext>
            </a:extLst>
          </p:cNvPr>
          <p:cNvSpPr/>
          <p:nvPr/>
        </p:nvSpPr>
        <p:spPr>
          <a:xfrm>
            <a:off x="8228201" y="1928155"/>
            <a:ext cx="1509045" cy="1022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81F49A1-2C56-5629-538C-D81A337AEFE8}"/>
              </a:ext>
            </a:extLst>
          </p:cNvPr>
          <p:cNvGrpSpPr/>
          <p:nvPr/>
        </p:nvGrpSpPr>
        <p:grpSpPr>
          <a:xfrm>
            <a:off x="5635515" y="578288"/>
            <a:ext cx="2675090" cy="738032"/>
            <a:chOff x="3636934" y="734515"/>
            <a:chExt cx="2675090" cy="738032"/>
          </a:xfrm>
        </p:grpSpPr>
        <p:sp>
          <p:nvSpPr>
            <p:cNvPr id="17" name="Seta: para a Direita 16">
              <a:extLst>
                <a:ext uri="{FF2B5EF4-FFF2-40B4-BE49-F238E27FC236}">
                  <a16:creationId xmlns:a16="http://schemas.microsoft.com/office/drawing/2014/main" id="{ED4AD149-A88D-34A9-6912-5A1024757D68}"/>
                </a:ext>
              </a:extLst>
            </p:cNvPr>
            <p:cNvSpPr/>
            <p:nvPr/>
          </p:nvSpPr>
          <p:spPr>
            <a:xfrm>
              <a:off x="3636934" y="1071849"/>
              <a:ext cx="2675090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EC5FEFA-7366-7B7E-0057-E9147B1BADB7}"/>
                </a:ext>
              </a:extLst>
            </p:cNvPr>
            <p:cNvSpPr/>
            <p:nvPr/>
          </p:nvSpPr>
          <p:spPr>
            <a:xfrm>
              <a:off x="3829368" y="734515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3" name="Seta: de Cima para Baixo 22">
            <a:extLst>
              <a:ext uri="{FF2B5EF4-FFF2-40B4-BE49-F238E27FC236}">
                <a16:creationId xmlns:a16="http://schemas.microsoft.com/office/drawing/2014/main" id="{C1A2F6C4-C354-C821-3A21-B9305629ECA6}"/>
              </a:ext>
            </a:extLst>
          </p:cNvPr>
          <p:cNvSpPr/>
          <p:nvPr/>
        </p:nvSpPr>
        <p:spPr>
          <a:xfrm>
            <a:off x="2688370" y="2256048"/>
            <a:ext cx="500954" cy="940093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0B4B200-3363-7425-8289-4B080ED12989}"/>
              </a:ext>
            </a:extLst>
          </p:cNvPr>
          <p:cNvGrpSpPr/>
          <p:nvPr/>
        </p:nvGrpSpPr>
        <p:grpSpPr>
          <a:xfrm>
            <a:off x="8418805" y="2843228"/>
            <a:ext cx="749962" cy="1520796"/>
            <a:chOff x="6065679" y="3010711"/>
            <a:chExt cx="749962" cy="1520796"/>
          </a:xfrm>
        </p:grpSpPr>
        <p:sp>
          <p:nvSpPr>
            <p:cNvPr id="27" name="Seta: para a Direita 26">
              <a:extLst>
                <a:ext uri="{FF2B5EF4-FFF2-40B4-BE49-F238E27FC236}">
                  <a16:creationId xmlns:a16="http://schemas.microsoft.com/office/drawing/2014/main" id="{4255D878-6CD6-5F0B-D61D-FD65B9633394}"/>
                </a:ext>
              </a:extLst>
            </p:cNvPr>
            <p:cNvSpPr/>
            <p:nvPr/>
          </p:nvSpPr>
          <p:spPr>
            <a:xfrm rot="5400000">
              <a:off x="5874201" y="3590067"/>
              <a:ext cx="1482182" cy="40069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65EFFB0-8F6F-5595-B511-7F599D634B57}"/>
                </a:ext>
              </a:extLst>
            </p:cNvPr>
            <p:cNvSpPr/>
            <p:nvPr/>
          </p:nvSpPr>
          <p:spPr>
            <a:xfrm>
              <a:off x="6065679" y="3010711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8554D32-E1A0-6ABD-1935-C7C84DF19A3C}"/>
              </a:ext>
            </a:extLst>
          </p:cNvPr>
          <p:cNvSpPr txBox="1"/>
          <p:nvPr/>
        </p:nvSpPr>
        <p:spPr>
          <a:xfrm>
            <a:off x="4964588" y="5368114"/>
            <a:ext cx="1217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confirmador.js</a:t>
            </a:r>
          </a:p>
        </p:txBody>
      </p:sp>
      <p:pic>
        <p:nvPicPr>
          <p:cNvPr id="30" name="Imagem 2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113B0DE-0245-9063-C84E-2D36FD490A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29" y="4786416"/>
            <a:ext cx="585798" cy="585798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83AE2E0-24CA-3184-7855-2988386D3C3C}"/>
              </a:ext>
            </a:extLst>
          </p:cNvPr>
          <p:cNvGrpSpPr/>
          <p:nvPr/>
        </p:nvGrpSpPr>
        <p:grpSpPr>
          <a:xfrm>
            <a:off x="8380903" y="1516516"/>
            <a:ext cx="778464" cy="693925"/>
            <a:chOff x="7358921" y="1780735"/>
            <a:chExt cx="778464" cy="693925"/>
          </a:xfrm>
        </p:grpSpPr>
        <p:sp>
          <p:nvSpPr>
            <p:cNvPr id="32" name="Seta: para a Direita 31">
              <a:extLst>
                <a:ext uri="{FF2B5EF4-FFF2-40B4-BE49-F238E27FC236}">
                  <a16:creationId xmlns:a16="http://schemas.microsoft.com/office/drawing/2014/main" id="{525E367C-A5E9-1C96-E094-8AE6ED283A57}"/>
                </a:ext>
              </a:extLst>
            </p:cNvPr>
            <p:cNvSpPr/>
            <p:nvPr/>
          </p:nvSpPr>
          <p:spPr>
            <a:xfrm rot="16200000">
              <a:off x="7307064" y="1832592"/>
              <a:ext cx="504411" cy="40069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61DBBA3-F073-6259-6BBA-812E371ADBF3}"/>
                </a:ext>
              </a:extLst>
            </p:cNvPr>
            <p:cNvSpPr/>
            <p:nvPr/>
          </p:nvSpPr>
          <p:spPr>
            <a:xfrm>
              <a:off x="7633329" y="197060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6CDB7EDD-1B32-9C91-3646-FEF4A735409E}"/>
              </a:ext>
            </a:extLst>
          </p:cNvPr>
          <p:cNvGrpSpPr/>
          <p:nvPr/>
        </p:nvGrpSpPr>
        <p:grpSpPr>
          <a:xfrm>
            <a:off x="9252924" y="1321436"/>
            <a:ext cx="725228" cy="743007"/>
            <a:chOff x="6212809" y="1495466"/>
            <a:chExt cx="725228" cy="743007"/>
          </a:xfrm>
        </p:grpSpPr>
        <p:sp>
          <p:nvSpPr>
            <p:cNvPr id="35" name="Seta: para a Direita 34">
              <a:extLst>
                <a:ext uri="{FF2B5EF4-FFF2-40B4-BE49-F238E27FC236}">
                  <a16:creationId xmlns:a16="http://schemas.microsoft.com/office/drawing/2014/main" id="{7B81DD35-82FD-64DF-8C75-9FFE03DC8260}"/>
                </a:ext>
              </a:extLst>
            </p:cNvPr>
            <p:cNvSpPr/>
            <p:nvPr/>
          </p:nvSpPr>
          <p:spPr>
            <a:xfrm rot="5400000">
              <a:off x="6167668" y="1792635"/>
              <a:ext cx="490979" cy="40069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28DA049-F8C6-090D-0700-DD5403238E42}"/>
                </a:ext>
              </a:extLst>
            </p:cNvPr>
            <p:cNvSpPr/>
            <p:nvPr/>
          </p:nvSpPr>
          <p:spPr>
            <a:xfrm>
              <a:off x="6433981" y="1495466"/>
              <a:ext cx="504056" cy="5040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37" name="Grupo 8">
            <a:extLst>
              <a:ext uri="{FF2B5EF4-FFF2-40B4-BE49-F238E27FC236}">
                <a16:creationId xmlns:a16="http://schemas.microsoft.com/office/drawing/2014/main" id="{9F1C9CA6-15EE-E507-42D2-4AD57FF94AE2}"/>
              </a:ext>
            </a:extLst>
          </p:cNvPr>
          <p:cNvGrpSpPr/>
          <p:nvPr/>
        </p:nvGrpSpPr>
        <p:grpSpPr>
          <a:xfrm>
            <a:off x="5281184" y="2245939"/>
            <a:ext cx="742940" cy="2591881"/>
            <a:chOff x="3243867" y="2430231"/>
            <a:chExt cx="742940" cy="2591881"/>
          </a:xfrm>
        </p:grpSpPr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7A2CA1A6-2552-8AF9-B4C4-8467DA62B7E7}"/>
                </a:ext>
              </a:extLst>
            </p:cNvPr>
            <p:cNvSpPr/>
            <p:nvPr/>
          </p:nvSpPr>
          <p:spPr>
            <a:xfrm rot="16200000">
              <a:off x="2176035" y="3498063"/>
              <a:ext cx="2536362" cy="40069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F6207AC0-9F41-727C-8EFE-421CEF357A0A}"/>
                </a:ext>
              </a:extLst>
            </p:cNvPr>
            <p:cNvSpPr/>
            <p:nvPr/>
          </p:nvSpPr>
          <p:spPr>
            <a:xfrm>
              <a:off x="3482751" y="4518056"/>
              <a:ext cx="504056" cy="5040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40" name="Imagem 39">
            <a:extLst>
              <a:ext uri="{FF2B5EF4-FFF2-40B4-BE49-F238E27FC236}">
                <a16:creationId xmlns:a16="http://schemas.microsoft.com/office/drawing/2014/main" id="{DEB1DF30-9A83-3787-E757-1D942D3D3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6877" y="3508801"/>
            <a:ext cx="2333625" cy="1638300"/>
          </a:xfrm>
          <a:prstGeom prst="rect">
            <a:avLst/>
          </a:prstGeom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3ADE913-3900-1321-7D25-41A80B72622A}"/>
              </a:ext>
            </a:extLst>
          </p:cNvPr>
          <p:cNvCxnSpPr>
            <a:cxnSpLocks/>
          </p:cNvCxnSpPr>
          <p:nvPr/>
        </p:nvCxnSpPr>
        <p:spPr>
          <a:xfrm flipH="1">
            <a:off x="4582074" y="5145944"/>
            <a:ext cx="723380" cy="61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7">
            <a:extLst>
              <a:ext uri="{FF2B5EF4-FFF2-40B4-BE49-F238E27FC236}">
                <a16:creationId xmlns:a16="http://schemas.microsoft.com/office/drawing/2014/main" id="{9003C7C3-4AF8-6EC3-DD22-7ED55B8B6F29}"/>
              </a:ext>
            </a:extLst>
          </p:cNvPr>
          <p:cNvGrpSpPr/>
          <p:nvPr/>
        </p:nvGrpSpPr>
        <p:grpSpPr>
          <a:xfrm>
            <a:off x="4443827" y="4680328"/>
            <a:ext cx="853320" cy="504056"/>
            <a:chOff x="2406510" y="4864620"/>
            <a:chExt cx="853320" cy="504056"/>
          </a:xfrm>
        </p:grpSpPr>
        <p:sp>
          <p:nvSpPr>
            <p:cNvPr id="43" name="Seta: para a Direita 42">
              <a:extLst>
                <a:ext uri="{FF2B5EF4-FFF2-40B4-BE49-F238E27FC236}">
                  <a16:creationId xmlns:a16="http://schemas.microsoft.com/office/drawing/2014/main" id="{9D449395-F8CD-6943-81E1-432C7B324816}"/>
                </a:ext>
              </a:extLst>
            </p:cNvPr>
            <p:cNvSpPr/>
            <p:nvPr/>
          </p:nvSpPr>
          <p:spPr>
            <a:xfrm>
              <a:off x="2760955" y="4914843"/>
              <a:ext cx="498875" cy="400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B8743E9-4DA4-E88E-4E73-78EE97257C59}"/>
                </a:ext>
              </a:extLst>
            </p:cNvPr>
            <p:cNvSpPr/>
            <p:nvPr/>
          </p:nvSpPr>
          <p:spPr>
            <a:xfrm>
              <a:off x="2406510" y="4864620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5" name="Grupo 9">
            <a:extLst>
              <a:ext uri="{FF2B5EF4-FFF2-40B4-BE49-F238E27FC236}">
                <a16:creationId xmlns:a16="http://schemas.microsoft.com/office/drawing/2014/main" id="{53DAEA8C-7254-055F-4B83-2863004AEFF9}"/>
              </a:ext>
            </a:extLst>
          </p:cNvPr>
          <p:cNvGrpSpPr/>
          <p:nvPr/>
        </p:nvGrpSpPr>
        <p:grpSpPr>
          <a:xfrm>
            <a:off x="5654527" y="1835898"/>
            <a:ext cx="2709955" cy="668815"/>
            <a:chOff x="3617210" y="2020190"/>
            <a:chExt cx="2709955" cy="668815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4E92B996-28A8-2884-75F3-27F6F3E62B09}"/>
                </a:ext>
              </a:extLst>
            </p:cNvPr>
            <p:cNvSpPr/>
            <p:nvPr/>
          </p:nvSpPr>
          <p:spPr>
            <a:xfrm>
              <a:off x="3617210" y="2020190"/>
              <a:ext cx="2709955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E60CA4D-4F0D-FA92-2CEA-612870956BFB}"/>
                </a:ext>
              </a:extLst>
            </p:cNvPr>
            <p:cNvSpPr/>
            <p:nvPr/>
          </p:nvSpPr>
          <p:spPr>
            <a:xfrm>
              <a:off x="3767458" y="2184949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8" name="Grupo 10">
            <a:extLst>
              <a:ext uri="{FF2B5EF4-FFF2-40B4-BE49-F238E27FC236}">
                <a16:creationId xmlns:a16="http://schemas.microsoft.com/office/drawing/2014/main" id="{F2AA2646-416F-A093-F562-6DF29F4BB824}"/>
              </a:ext>
            </a:extLst>
          </p:cNvPr>
          <p:cNvGrpSpPr/>
          <p:nvPr/>
        </p:nvGrpSpPr>
        <p:grpSpPr>
          <a:xfrm>
            <a:off x="3784428" y="1798238"/>
            <a:ext cx="679755" cy="2017869"/>
            <a:chOff x="1747111" y="1982530"/>
            <a:chExt cx="679755" cy="2017869"/>
          </a:xfrm>
        </p:grpSpPr>
        <p:sp>
          <p:nvSpPr>
            <p:cNvPr id="49" name="Seta: para a Direita 48">
              <a:extLst>
                <a:ext uri="{FF2B5EF4-FFF2-40B4-BE49-F238E27FC236}">
                  <a16:creationId xmlns:a16="http://schemas.microsoft.com/office/drawing/2014/main" id="{B39670F8-1A3C-5F20-24AF-DD76F204999A}"/>
                </a:ext>
              </a:extLst>
            </p:cNvPr>
            <p:cNvSpPr/>
            <p:nvPr/>
          </p:nvSpPr>
          <p:spPr>
            <a:xfrm rot="7012727">
              <a:off x="1079232" y="2931823"/>
              <a:ext cx="1736455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E44AF566-81D6-E8F5-5D62-F5E57A1F05EA}"/>
                </a:ext>
              </a:extLst>
            </p:cNvPr>
            <p:cNvSpPr/>
            <p:nvPr/>
          </p:nvSpPr>
          <p:spPr>
            <a:xfrm>
              <a:off x="1922810" y="1982530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pic>
        <p:nvPicPr>
          <p:cNvPr id="51" name="Picture 2" descr="Ilustração de laptop teclado notebook netbook - Baixar PNG/SVG ...">
            <a:extLst>
              <a:ext uri="{FF2B5EF4-FFF2-40B4-BE49-F238E27FC236}">
                <a16:creationId xmlns:a16="http://schemas.microsoft.com/office/drawing/2014/main" id="{86404CE1-C21D-B40D-22C1-5BB593A2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83" y="809805"/>
            <a:ext cx="1774096" cy="177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Web Browser Kya Hai - वेब ब्राउज़र के कार्य, प्रकार एवं इतिहास। - हिंदी  सहायता">
            <a:extLst>
              <a:ext uri="{FF2B5EF4-FFF2-40B4-BE49-F238E27FC236}">
                <a16:creationId xmlns:a16="http://schemas.microsoft.com/office/drawing/2014/main" id="{1F6DC2AE-C8D8-94C4-623B-85466C72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154" y="1281672"/>
            <a:ext cx="1292858" cy="78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3668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2C1C66E-CD8C-4B73-8381-E4AD1C299F68}"/>
              </a:ext>
            </a:extLst>
          </p:cNvPr>
          <p:cNvSpPr/>
          <p:nvPr/>
        </p:nvSpPr>
        <p:spPr>
          <a:xfrm>
            <a:off x="2285245" y="3174523"/>
            <a:ext cx="4662246" cy="3422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r>
              <a:rPr lang="pt-BR" sz="2000" b="1" dirty="0">
                <a:solidFill>
                  <a:srgbClr val="0070C0"/>
                </a:solidFill>
              </a:rPr>
              <a:t>View</a:t>
            </a: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dirty="0">
              <a:solidFill>
                <a:srgbClr val="4F81BD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A1A351-3EFE-4A30-B5F9-D5072B92A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454" y="3688323"/>
            <a:ext cx="2343150" cy="1638300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E4916EB-BD27-42BB-A25C-9C7D5A2346EA}"/>
              </a:ext>
            </a:extLst>
          </p:cNvPr>
          <p:cNvGrpSpPr/>
          <p:nvPr/>
        </p:nvGrpSpPr>
        <p:grpSpPr>
          <a:xfrm>
            <a:off x="4052820" y="1004745"/>
            <a:ext cx="1633957" cy="1482182"/>
            <a:chOff x="3177801" y="1324864"/>
            <a:chExt cx="1633957" cy="1482182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3EF19AE-76EE-4C23-BBF0-823FA0148D90}"/>
                </a:ext>
              </a:extLst>
            </p:cNvPr>
            <p:cNvSpPr/>
            <p:nvPr/>
          </p:nvSpPr>
          <p:spPr>
            <a:xfrm>
              <a:off x="3177801" y="1324864"/>
              <a:ext cx="1633957" cy="1482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rgbClr val="0070C0"/>
                  </a:solidFill>
                </a:rPr>
                <a:t>Controller</a:t>
              </a:r>
            </a:p>
            <a:p>
              <a:pPr algn="ctr"/>
              <a:endParaRPr lang="pt-BR" sz="2000" b="1" dirty="0">
                <a:solidFill>
                  <a:srgbClr val="4F81BD"/>
                </a:solidFill>
              </a:endParaRPr>
            </a:p>
            <a:p>
              <a:pPr algn="ctr"/>
              <a:endParaRPr lang="pt-BR" sz="2000" b="1" dirty="0">
                <a:solidFill>
                  <a:srgbClr val="4F81BD"/>
                </a:solidFill>
              </a:endParaRPr>
            </a:p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Servlet</a:t>
              </a:r>
            </a:p>
          </p:txBody>
        </p:sp>
        <p:pic>
          <p:nvPicPr>
            <p:cNvPr id="2" name="Picture 4" descr="PVZ Gears | Complete Gear Design &amp; Analysis Solutions">
              <a:extLst>
                <a:ext uri="{FF2B5EF4-FFF2-40B4-BE49-F238E27FC236}">
                  <a16:creationId xmlns:a16="http://schemas.microsoft.com/office/drawing/2014/main" id="{02E716DF-845D-4B3F-B0A8-318227B69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499" y="1782162"/>
              <a:ext cx="815069" cy="72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140559-487C-4C6F-B135-227E6C1FF698}"/>
              </a:ext>
            </a:extLst>
          </p:cNvPr>
          <p:cNvSpPr txBox="1"/>
          <p:nvPr/>
        </p:nvSpPr>
        <p:spPr>
          <a:xfrm>
            <a:off x="3722837" y="6048834"/>
            <a:ext cx="129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agenda.jsp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2A9D77-F4CA-4A8B-A28D-3410F7D2D376}"/>
              </a:ext>
            </a:extLst>
          </p:cNvPr>
          <p:cNvSpPr txBox="1"/>
          <p:nvPr/>
        </p:nvSpPr>
        <p:spPr>
          <a:xfrm>
            <a:off x="2661388" y="6040568"/>
            <a:ext cx="10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style.css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0515D4-E8D4-4DBB-AAB7-3A75CF9465EF}"/>
              </a:ext>
            </a:extLst>
          </p:cNvPr>
          <p:cNvSpPr txBox="1"/>
          <p:nvPr/>
        </p:nvSpPr>
        <p:spPr>
          <a:xfrm>
            <a:off x="170529" y="64415"/>
            <a:ext cx="529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RELATÓRIO – PDF </a:t>
            </a:r>
          </a:p>
        </p:txBody>
      </p:sp>
      <p:pic>
        <p:nvPicPr>
          <p:cNvPr id="56" name="Imagem 5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AA161A5-6497-40CA-98E2-0B3F72D1FA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05" y="5471301"/>
            <a:ext cx="413590" cy="569267"/>
          </a:xfrm>
          <a:prstGeom prst="rect">
            <a:avLst/>
          </a:prstGeom>
        </p:spPr>
      </p:pic>
      <p:pic>
        <p:nvPicPr>
          <p:cNvPr id="5" name="Picture 2" descr="Resultado de imagem para jsp">
            <a:extLst>
              <a:ext uri="{FF2B5EF4-FFF2-40B4-BE49-F238E27FC236}">
                <a16:creationId xmlns:a16="http://schemas.microsoft.com/office/drawing/2014/main" id="{6339B875-D885-4609-A6DB-9CC6DD8A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096" y="5463035"/>
            <a:ext cx="585799" cy="5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B734A685-0473-4D0C-B8EA-FDDD13DD37A7}"/>
              </a:ext>
            </a:extLst>
          </p:cNvPr>
          <p:cNvCxnSpPr>
            <a:cxnSpLocks/>
          </p:cNvCxnSpPr>
          <p:nvPr/>
        </p:nvCxnSpPr>
        <p:spPr>
          <a:xfrm flipH="1">
            <a:off x="3230395" y="5755934"/>
            <a:ext cx="798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2" descr="Arquivos PSD, vetores e gráficos de Database Backup Icons (PSD ...">
            <a:extLst>
              <a:ext uri="{FF2B5EF4-FFF2-40B4-BE49-F238E27FC236}">
                <a16:creationId xmlns:a16="http://schemas.microsoft.com/office/drawing/2014/main" id="{EBAC4382-4241-4C79-9F7B-CA19580E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450" y="4347605"/>
            <a:ext cx="1677307" cy="16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tângulo 64">
            <a:extLst>
              <a:ext uri="{FF2B5EF4-FFF2-40B4-BE49-F238E27FC236}">
                <a16:creationId xmlns:a16="http://schemas.microsoft.com/office/drawing/2014/main" id="{D7F56953-8102-4E23-927B-FA00686A5063}"/>
              </a:ext>
            </a:extLst>
          </p:cNvPr>
          <p:cNvSpPr/>
          <p:nvPr/>
        </p:nvSpPr>
        <p:spPr>
          <a:xfrm>
            <a:off x="8024674" y="314336"/>
            <a:ext cx="1821307" cy="29769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r>
              <a:rPr lang="pt-BR" sz="2000" b="1" dirty="0">
                <a:solidFill>
                  <a:srgbClr val="0070C0"/>
                </a:solidFill>
              </a:rPr>
              <a:t>Model</a:t>
            </a: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0070C0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b="1" dirty="0">
              <a:solidFill>
                <a:srgbClr val="4F81BD"/>
              </a:solidFill>
            </a:endParaRPr>
          </a:p>
          <a:p>
            <a:pPr algn="ctr"/>
            <a:endParaRPr lang="pt-BR" sz="2000" dirty="0">
              <a:solidFill>
                <a:srgbClr val="4F81BD"/>
              </a:solidFill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39D4987-82DD-4364-8837-0E024655F108}"/>
              </a:ext>
            </a:extLst>
          </p:cNvPr>
          <p:cNvSpPr/>
          <p:nvPr/>
        </p:nvSpPr>
        <p:spPr>
          <a:xfrm>
            <a:off x="8188334" y="806988"/>
            <a:ext cx="1509045" cy="102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JavaBeans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C2B247A7-757A-4A74-9D75-B5FF9F94F201}"/>
              </a:ext>
            </a:extLst>
          </p:cNvPr>
          <p:cNvSpPr/>
          <p:nvPr/>
        </p:nvSpPr>
        <p:spPr>
          <a:xfrm>
            <a:off x="8188334" y="2033387"/>
            <a:ext cx="1509045" cy="1022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939F905-890C-042F-3B13-2B9B8C495AA3}"/>
              </a:ext>
            </a:extLst>
          </p:cNvPr>
          <p:cNvGrpSpPr/>
          <p:nvPr/>
        </p:nvGrpSpPr>
        <p:grpSpPr>
          <a:xfrm>
            <a:off x="5465114" y="1680649"/>
            <a:ext cx="2840948" cy="733187"/>
            <a:chOff x="5465114" y="1680649"/>
            <a:chExt cx="2840948" cy="733187"/>
          </a:xfrm>
        </p:grpSpPr>
        <p:sp>
          <p:nvSpPr>
            <p:cNvPr id="75" name="Seta: para a Direita 74">
              <a:extLst>
                <a:ext uri="{FF2B5EF4-FFF2-40B4-BE49-F238E27FC236}">
                  <a16:creationId xmlns:a16="http://schemas.microsoft.com/office/drawing/2014/main" id="{D41AC597-E425-40CD-B575-D052916A9DCE}"/>
                </a:ext>
              </a:extLst>
            </p:cNvPr>
            <p:cNvSpPr/>
            <p:nvPr/>
          </p:nvSpPr>
          <p:spPr>
            <a:xfrm>
              <a:off x="5581824" y="2013138"/>
              <a:ext cx="2724238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211747A7-AB69-448B-927E-551BAD1713AE}"/>
                </a:ext>
              </a:extLst>
            </p:cNvPr>
            <p:cNvSpPr/>
            <p:nvPr/>
          </p:nvSpPr>
          <p:spPr>
            <a:xfrm>
              <a:off x="5465114" y="1680649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3" name="Seta: de Cima para Baixo 72">
            <a:extLst>
              <a:ext uri="{FF2B5EF4-FFF2-40B4-BE49-F238E27FC236}">
                <a16:creationId xmlns:a16="http://schemas.microsoft.com/office/drawing/2014/main" id="{CD5CFE71-6E60-4BA7-B38D-49F3C6AA0DB1}"/>
              </a:ext>
            </a:extLst>
          </p:cNvPr>
          <p:cNvSpPr/>
          <p:nvPr/>
        </p:nvSpPr>
        <p:spPr>
          <a:xfrm>
            <a:off x="2695868" y="2325494"/>
            <a:ext cx="500954" cy="940093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B616B43-53AC-8264-13AA-50506AC0C80E}"/>
              </a:ext>
            </a:extLst>
          </p:cNvPr>
          <p:cNvGrpSpPr/>
          <p:nvPr/>
        </p:nvGrpSpPr>
        <p:grpSpPr>
          <a:xfrm>
            <a:off x="3330963" y="2297056"/>
            <a:ext cx="826482" cy="2167172"/>
            <a:chOff x="3330963" y="2297056"/>
            <a:chExt cx="826482" cy="2167172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FDC880B8-00DF-4767-BC1A-FB6733D9403B}"/>
                </a:ext>
              </a:extLst>
            </p:cNvPr>
            <p:cNvSpPr/>
            <p:nvPr/>
          </p:nvSpPr>
          <p:spPr>
            <a:xfrm rot="17335456">
              <a:off x="3078960" y="2974843"/>
              <a:ext cx="1756272" cy="400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AC5C273-70FF-4493-888A-16099A87CF58}"/>
                </a:ext>
              </a:extLst>
            </p:cNvPr>
            <p:cNvSpPr/>
            <p:nvPr/>
          </p:nvSpPr>
          <p:spPr>
            <a:xfrm>
              <a:off x="3330963" y="396017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31BAD58B-CD7F-44FF-8581-DAC1797050DC}"/>
              </a:ext>
            </a:extLst>
          </p:cNvPr>
          <p:cNvGrpSpPr/>
          <p:nvPr/>
        </p:nvGrpSpPr>
        <p:grpSpPr>
          <a:xfrm>
            <a:off x="5586949" y="891123"/>
            <a:ext cx="2678587" cy="699276"/>
            <a:chOff x="3589499" y="970183"/>
            <a:chExt cx="2678587" cy="699276"/>
          </a:xfrm>
        </p:grpSpPr>
        <p:sp>
          <p:nvSpPr>
            <p:cNvPr id="69" name="Seta: para a Direita 68">
              <a:extLst>
                <a:ext uri="{FF2B5EF4-FFF2-40B4-BE49-F238E27FC236}">
                  <a16:creationId xmlns:a16="http://schemas.microsoft.com/office/drawing/2014/main" id="{E720CD60-9048-4698-A03B-7BD3323861DB}"/>
                </a:ext>
              </a:extLst>
            </p:cNvPr>
            <p:cNvSpPr/>
            <p:nvPr/>
          </p:nvSpPr>
          <p:spPr>
            <a:xfrm rot="10800000">
              <a:off x="3589499" y="1268761"/>
              <a:ext cx="2678587" cy="40069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B1BF5E24-9E6E-4A9F-B840-A0E99CCA5C0A}"/>
                </a:ext>
              </a:extLst>
            </p:cNvPr>
            <p:cNvSpPr/>
            <p:nvPr/>
          </p:nvSpPr>
          <p:spPr>
            <a:xfrm>
              <a:off x="5755408" y="970183"/>
              <a:ext cx="504056" cy="5040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B56456FD-4778-4CA0-8327-C69B8F5B8BB0}"/>
              </a:ext>
            </a:extLst>
          </p:cNvPr>
          <p:cNvGrpSpPr/>
          <p:nvPr/>
        </p:nvGrpSpPr>
        <p:grpSpPr>
          <a:xfrm>
            <a:off x="8089908" y="2975286"/>
            <a:ext cx="764280" cy="1482182"/>
            <a:chOff x="6092458" y="3054346"/>
            <a:chExt cx="764280" cy="1482182"/>
          </a:xfrm>
        </p:grpSpPr>
        <p:sp>
          <p:nvSpPr>
            <p:cNvPr id="77" name="Seta: para a Direita 76">
              <a:extLst>
                <a:ext uri="{FF2B5EF4-FFF2-40B4-BE49-F238E27FC236}">
                  <a16:creationId xmlns:a16="http://schemas.microsoft.com/office/drawing/2014/main" id="{C986037B-0C72-4625-83A4-43A97A62D46E}"/>
                </a:ext>
              </a:extLst>
            </p:cNvPr>
            <p:cNvSpPr/>
            <p:nvPr/>
          </p:nvSpPr>
          <p:spPr>
            <a:xfrm rot="5400000">
              <a:off x="5915298" y="3595088"/>
              <a:ext cx="1482182" cy="40069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B3D40DA-BC1F-40D5-89E7-D94DE0BC324E}"/>
                </a:ext>
              </a:extLst>
            </p:cNvPr>
            <p:cNvSpPr/>
            <p:nvPr/>
          </p:nvSpPr>
          <p:spPr>
            <a:xfrm>
              <a:off x="6092458" y="3289841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59E144A8-3003-445A-97DF-35FEFB4CA9C4}"/>
              </a:ext>
            </a:extLst>
          </p:cNvPr>
          <p:cNvGrpSpPr/>
          <p:nvPr/>
        </p:nvGrpSpPr>
        <p:grpSpPr>
          <a:xfrm>
            <a:off x="8975903" y="2942902"/>
            <a:ext cx="764280" cy="1572500"/>
            <a:chOff x="6978453" y="3021962"/>
            <a:chExt cx="764280" cy="1572500"/>
          </a:xfrm>
        </p:grpSpPr>
        <p:sp>
          <p:nvSpPr>
            <p:cNvPr id="84" name="Seta: para a Direita 83">
              <a:extLst>
                <a:ext uri="{FF2B5EF4-FFF2-40B4-BE49-F238E27FC236}">
                  <a16:creationId xmlns:a16="http://schemas.microsoft.com/office/drawing/2014/main" id="{C80D1C7F-17AA-45DF-B3BA-878E6809B993}"/>
                </a:ext>
              </a:extLst>
            </p:cNvPr>
            <p:cNvSpPr/>
            <p:nvPr/>
          </p:nvSpPr>
          <p:spPr>
            <a:xfrm rot="16200000">
              <a:off x="6437711" y="3562704"/>
              <a:ext cx="1482182" cy="40069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7C451048-058E-4945-BA41-2061A060B0B6}"/>
                </a:ext>
              </a:extLst>
            </p:cNvPr>
            <p:cNvSpPr/>
            <p:nvPr/>
          </p:nvSpPr>
          <p:spPr>
            <a:xfrm>
              <a:off x="7238677" y="4090406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4C38C22F-F5FB-41DD-80C2-30CD0A6669AA}"/>
              </a:ext>
            </a:extLst>
          </p:cNvPr>
          <p:cNvGrpSpPr/>
          <p:nvPr/>
        </p:nvGrpSpPr>
        <p:grpSpPr>
          <a:xfrm>
            <a:off x="9104644" y="1652738"/>
            <a:ext cx="761327" cy="805660"/>
            <a:chOff x="7107194" y="1731798"/>
            <a:chExt cx="761327" cy="805660"/>
          </a:xfrm>
        </p:grpSpPr>
        <p:sp>
          <p:nvSpPr>
            <p:cNvPr id="91" name="Seta: para a Direita 90">
              <a:extLst>
                <a:ext uri="{FF2B5EF4-FFF2-40B4-BE49-F238E27FC236}">
                  <a16:creationId xmlns:a16="http://schemas.microsoft.com/office/drawing/2014/main" id="{D9A2DBF6-1845-40B1-A822-5350CDE37DFF}"/>
                </a:ext>
              </a:extLst>
            </p:cNvPr>
            <p:cNvSpPr/>
            <p:nvPr/>
          </p:nvSpPr>
          <p:spPr>
            <a:xfrm rot="16200000">
              <a:off x="7055337" y="1783655"/>
              <a:ext cx="504411" cy="40069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41F0678A-896C-41BF-86DE-DC6B9A7F039B}"/>
                </a:ext>
              </a:extLst>
            </p:cNvPr>
            <p:cNvSpPr/>
            <p:nvPr/>
          </p:nvSpPr>
          <p:spPr>
            <a:xfrm>
              <a:off x="7364465" y="2033402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53769E-2DFC-1CAB-A72F-467986F8A4D2}"/>
              </a:ext>
            </a:extLst>
          </p:cNvPr>
          <p:cNvGrpSpPr/>
          <p:nvPr/>
        </p:nvGrpSpPr>
        <p:grpSpPr>
          <a:xfrm>
            <a:off x="4806839" y="2399271"/>
            <a:ext cx="939096" cy="1718661"/>
            <a:chOff x="4806839" y="2399271"/>
            <a:chExt cx="939096" cy="1718661"/>
          </a:xfrm>
        </p:grpSpPr>
        <p:sp>
          <p:nvSpPr>
            <p:cNvPr id="83" name="Seta: para a Direita 82">
              <a:extLst>
                <a:ext uri="{FF2B5EF4-FFF2-40B4-BE49-F238E27FC236}">
                  <a16:creationId xmlns:a16="http://schemas.microsoft.com/office/drawing/2014/main" id="{46DC445E-3366-4AD0-AC11-1E29BE895E96}"/>
                </a:ext>
              </a:extLst>
            </p:cNvPr>
            <p:cNvSpPr/>
            <p:nvPr/>
          </p:nvSpPr>
          <p:spPr>
            <a:xfrm rot="4549769">
              <a:off x="4686255" y="3058253"/>
              <a:ext cx="1718661" cy="4006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84AE7BDE-B191-448B-90F3-070C5269262F}"/>
                </a:ext>
              </a:extLst>
            </p:cNvPr>
            <p:cNvSpPr/>
            <p:nvPr/>
          </p:nvSpPr>
          <p:spPr>
            <a:xfrm>
              <a:off x="4806839" y="2449555"/>
              <a:ext cx="504056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pic>
        <p:nvPicPr>
          <p:cNvPr id="1030" name="Picture 6" descr="Detetive Araraquara - Cursos de Detetive e Agente">
            <a:extLst>
              <a:ext uri="{FF2B5EF4-FFF2-40B4-BE49-F238E27FC236}">
                <a16:creationId xmlns:a16="http://schemas.microsoft.com/office/drawing/2014/main" id="{A9F6C331-08A4-4692-A1B6-7913857CA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322" y="4123057"/>
            <a:ext cx="1373096" cy="137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lustração de laptop teclado notebook netbook - Baixar PNG/SVG ...">
            <a:extLst>
              <a:ext uri="{FF2B5EF4-FFF2-40B4-BE49-F238E27FC236}">
                <a16:creationId xmlns:a16="http://schemas.microsoft.com/office/drawing/2014/main" id="{151A2CCC-4800-0256-9D2D-B019134A3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845807"/>
            <a:ext cx="1774096" cy="177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eb Browser Kya Hai - वेब ब्राउज़र के कार्य, प्रकार एवं इतिहास। - हिंदी  सहायता">
            <a:extLst>
              <a:ext uri="{FF2B5EF4-FFF2-40B4-BE49-F238E27FC236}">
                <a16:creationId xmlns:a16="http://schemas.microsoft.com/office/drawing/2014/main" id="{29EDAC78-19F9-08E6-4548-CD4271285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23" y="1317674"/>
            <a:ext cx="1292858" cy="78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183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A99A65-1CE4-4B95-9C0C-0CAB12FEC9DF}"/>
              </a:ext>
            </a:extLst>
          </p:cNvPr>
          <p:cNvSpPr txBox="1"/>
          <p:nvPr/>
        </p:nvSpPr>
        <p:spPr>
          <a:xfrm>
            <a:off x="106605" y="43178"/>
            <a:ext cx="499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Documentação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F3804B-4691-4DD6-BC54-EF956FE68990}"/>
              </a:ext>
            </a:extLst>
          </p:cNvPr>
          <p:cNvSpPr txBox="1"/>
          <p:nvPr/>
        </p:nvSpPr>
        <p:spPr>
          <a:xfrm>
            <a:off x="2379387" y="2011763"/>
            <a:ext cx="49938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Etapa 1</a:t>
            </a:r>
          </a:p>
          <a:p>
            <a:r>
              <a:rPr lang="pt-BR" sz="4400" b="1" dirty="0"/>
              <a:t>Banco de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E9AE0A-8AA2-410E-B47F-683FC74E87EC}"/>
              </a:ext>
            </a:extLst>
          </p:cNvPr>
          <p:cNvSpPr txBox="1"/>
          <p:nvPr/>
        </p:nvSpPr>
        <p:spPr>
          <a:xfrm>
            <a:off x="2379387" y="4653136"/>
            <a:ext cx="5950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Etapa 2</a:t>
            </a:r>
          </a:p>
          <a:p>
            <a:r>
              <a:rPr lang="pt-BR" sz="4400" b="1" dirty="0"/>
              <a:t>Código Fonte</a:t>
            </a:r>
          </a:p>
        </p:txBody>
      </p:sp>
      <p:pic>
        <p:nvPicPr>
          <p:cNvPr id="16" name="Picture 12" descr="Arquivos PSD, vetores e gráficos de Database Backup Icons (PSD ...">
            <a:extLst>
              <a:ext uri="{FF2B5EF4-FFF2-40B4-BE49-F238E27FC236}">
                <a16:creationId xmlns:a16="http://schemas.microsoft.com/office/drawing/2014/main" id="{B04BB250-584A-4DDC-AA8D-65666C7D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66" y="1896384"/>
            <a:ext cx="1677307" cy="16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esultado de imagem para eclipse logo">
            <a:extLst>
              <a:ext uri="{FF2B5EF4-FFF2-40B4-BE49-F238E27FC236}">
                <a16:creationId xmlns:a16="http://schemas.microsoft.com/office/drawing/2014/main" id="{C0C2983B-2A38-430C-BB42-D3A26D5A1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41" y="4557668"/>
            <a:ext cx="1754990" cy="164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65409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A99A65-1CE4-4B95-9C0C-0CAB12FEC9DF}"/>
              </a:ext>
            </a:extLst>
          </p:cNvPr>
          <p:cNvSpPr txBox="1"/>
          <p:nvPr/>
        </p:nvSpPr>
        <p:spPr>
          <a:xfrm>
            <a:off x="376708" y="119452"/>
            <a:ext cx="499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Documentação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07AC5C-F000-4614-A6B4-49BDB4E62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696" y="1702601"/>
            <a:ext cx="4140769" cy="2328045"/>
          </a:xfrm>
          <a:prstGeom prst="rect">
            <a:avLst/>
          </a:prstGeom>
        </p:spPr>
      </p:pic>
      <p:pic>
        <p:nvPicPr>
          <p:cNvPr id="7" name="Picture 2" descr="ícone Github, logo Livre de Social Colored Icons">
            <a:extLst>
              <a:ext uri="{FF2B5EF4-FFF2-40B4-BE49-F238E27FC236}">
                <a16:creationId xmlns:a16="http://schemas.microsoft.com/office/drawing/2014/main" id="{69435AA4-1A27-414A-9E9A-AF13EB1A2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844" y="4909501"/>
            <a:ext cx="1203148" cy="120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F3804B-4691-4DD6-BC54-EF956FE68990}"/>
              </a:ext>
            </a:extLst>
          </p:cNvPr>
          <p:cNvSpPr txBox="1"/>
          <p:nvPr/>
        </p:nvSpPr>
        <p:spPr>
          <a:xfrm>
            <a:off x="2479309" y="2085564"/>
            <a:ext cx="49938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Etapa 3</a:t>
            </a:r>
          </a:p>
          <a:p>
            <a:r>
              <a:rPr lang="pt-BR" sz="4400" b="1" dirty="0"/>
              <a:t>Javadoc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E9AE0A-8AA2-410E-B47F-683FC74E87EC}"/>
              </a:ext>
            </a:extLst>
          </p:cNvPr>
          <p:cNvSpPr txBox="1"/>
          <p:nvPr/>
        </p:nvSpPr>
        <p:spPr>
          <a:xfrm>
            <a:off x="2551973" y="4787800"/>
            <a:ext cx="21010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Etapa 4</a:t>
            </a:r>
          </a:p>
          <a:p>
            <a:r>
              <a:rPr lang="pt-BR" sz="4400" b="1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32871075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7EBEAB58-A9C9-4C21-B51D-5B6BAA45DF47}"/>
              </a:ext>
            </a:extLst>
          </p:cNvPr>
          <p:cNvCxnSpPr>
            <a:cxnSpLocks/>
          </p:cNvCxnSpPr>
          <p:nvPr/>
        </p:nvCxnSpPr>
        <p:spPr>
          <a:xfrm>
            <a:off x="8096118" y="3584997"/>
            <a:ext cx="662503" cy="123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477E374A-D537-458E-9E0F-197327C2FA61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812513" y="3432717"/>
            <a:ext cx="581758" cy="113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" descr="Imagem relacionada">
            <a:extLst>
              <a:ext uri="{FF2B5EF4-FFF2-40B4-BE49-F238E27FC236}">
                <a16:creationId xmlns:a16="http://schemas.microsoft.com/office/drawing/2014/main" id="{64D0E845-1239-4A53-8BF5-1DD2CA4C8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02" y="1523602"/>
            <a:ext cx="2497484" cy="249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EDFA638F-2130-4F05-8750-B74ABC7AD61F}"/>
              </a:ext>
            </a:extLst>
          </p:cNvPr>
          <p:cNvSpPr txBox="1"/>
          <p:nvPr/>
        </p:nvSpPr>
        <p:spPr>
          <a:xfrm>
            <a:off x="1792908" y="4609070"/>
            <a:ext cx="307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Requisição http ou https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49DEF6A-DFDD-4071-B5DD-06603931EEFC}"/>
              </a:ext>
            </a:extLst>
          </p:cNvPr>
          <p:cNvSpPr txBox="1"/>
          <p:nvPr/>
        </p:nvSpPr>
        <p:spPr>
          <a:xfrm>
            <a:off x="3436870" y="5087953"/>
            <a:ext cx="1311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Resposta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3C3FF3F-D501-43E5-AB99-18523FC19F8A}"/>
              </a:ext>
            </a:extLst>
          </p:cNvPr>
          <p:cNvCxnSpPr>
            <a:cxnSpLocks/>
          </p:cNvCxnSpPr>
          <p:nvPr/>
        </p:nvCxnSpPr>
        <p:spPr>
          <a:xfrm>
            <a:off x="4661007" y="4799921"/>
            <a:ext cx="1311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EB6B3E0-D8FC-45C5-9462-F42D1A3F6139}"/>
              </a:ext>
            </a:extLst>
          </p:cNvPr>
          <p:cNvCxnSpPr>
            <a:cxnSpLocks/>
          </p:cNvCxnSpPr>
          <p:nvPr/>
        </p:nvCxnSpPr>
        <p:spPr>
          <a:xfrm flipH="1">
            <a:off x="4661005" y="5266631"/>
            <a:ext cx="131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1A224F0A-CF33-40E2-B86D-DFB3AF07F6AC}"/>
              </a:ext>
            </a:extLst>
          </p:cNvPr>
          <p:cNvSpPr/>
          <p:nvPr/>
        </p:nvSpPr>
        <p:spPr>
          <a:xfrm>
            <a:off x="6068391" y="4569313"/>
            <a:ext cx="1488243" cy="92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6F5EF21E-3B9D-4000-B53A-06DE098529F8}"/>
              </a:ext>
            </a:extLst>
          </p:cNvPr>
          <p:cNvSpPr/>
          <p:nvPr/>
        </p:nvSpPr>
        <p:spPr>
          <a:xfrm>
            <a:off x="6068391" y="5657252"/>
            <a:ext cx="1488243" cy="9260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chemeClr val="tx1"/>
              </a:solidFill>
            </a:endParaRPr>
          </a:p>
        </p:txBody>
      </p:sp>
      <p:pic>
        <p:nvPicPr>
          <p:cNvPr id="47" name="Picture 4" descr="PVZ Gears | Complete Gear Design &amp; Analysis Solutions">
            <a:extLst>
              <a:ext uri="{FF2B5EF4-FFF2-40B4-BE49-F238E27FC236}">
                <a16:creationId xmlns:a16="http://schemas.microsoft.com/office/drawing/2014/main" id="{FBA0D7D9-E0D7-4480-840E-157EEA184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07" y="5191324"/>
            <a:ext cx="855211" cy="7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AB5F7F3-E530-43A5-A9FD-B68F04717894}"/>
              </a:ext>
            </a:extLst>
          </p:cNvPr>
          <p:cNvGrpSpPr/>
          <p:nvPr/>
        </p:nvGrpSpPr>
        <p:grpSpPr>
          <a:xfrm>
            <a:off x="1944482" y="2607277"/>
            <a:ext cx="2438400" cy="2438400"/>
            <a:chOff x="401131" y="1531041"/>
            <a:chExt cx="2438400" cy="2438400"/>
          </a:xfrm>
        </p:grpSpPr>
        <p:pic>
          <p:nvPicPr>
            <p:cNvPr id="36" name="Picture 2" descr="Ilustração de laptop teclado notebook netbook - Baixar PNG/SVG ...">
              <a:extLst>
                <a:ext uri="{FF2B5EF4-FFF2-40B4-BE49-F238E27FC236}">
                  <a16:creationId xmlns:a16="http://schemas.microsoft.com/office/drawing/2014/main" id="{B5185F95-70B7-461F-9513-7DC2EDC1F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31" y="1531041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44BAC336-7A08-4527-A761-4AA798128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5923"/>
            <a:stretch/>
          </p:blipFill>
          <p:spPr>
            <a:xfrm>
              <a:off x="811557" y="2243605"/>
              <a:ext cx="1617548" cy="929225"/>
            </a:xfrm>
            <a:prstGeom prst="rect">
              <a:avLst/>
            </a:prstGeom>
          </p:spPr>
        </p:pic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C6E7178-36BD-44C5-9658-DC01524385FE}"/>
              </a:ext>
            </a:extLst>
          </p:cNvPr>
          <p:cNvSpPr txBox="1"/>
          <p:nvPr/>
        </p:nvSpPr>
        <p:spPr>
          <a:xfrm>
            <a:off x="200197" y="233353"/>
            <a:ext cx="8409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Hospedagem de uma aplicação Java para WEB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8B6D7400-CAD0-402B-B2C3-5961E9605A14}"/>
              </a:ext>
            </a:extLst>
          </p:cNvPr>
          <p:cNvGrpSpPr/>
          <p:nvPr/>
        </p:nvGrpSpPr>
        <p:grpSpPr>
          <a:xfrm>
            <a:off x="6600269" y="5779419"/>
            <a:ext cx="926067" cy="765013"/>
            <a:chOff x="4237039" y="4020972"/>
            <a:chExt cx="2086574" cy="1723693"/>
          </a:xfrm>
        </p:grpSpPr>
        <p:pic>
          <p:nvPicPr>
            <p:cNvPr id="51" name="Picture 8" descr="The Apache Software Foundation · GitHub">
              <a:extLst>
                <a:ext uri="{FF2B5EF4-FFF2-40B4-BE49-F238E27FC236}">
                  <a16:creationId xmlns:a16="http://schemas.microsoft.com/office/drawing/2014/main" id="{3942E14C-5291-4A56-92E2-A048F9A8D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8578">
              <a:off x="4237039" y="4020972"/>
              <a:ext cx="1521111" cy="1521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Resultado de imagem para tomcat logo">
              <a:extLst>
                <a:ext uri="{FF2B5EF4-FFF2-40B4-BE49-F238E27FC236}">
                  <a16:creationId xmlns:a16="http://schemas.microsoft.com/office/drawing/2014/main" id="{E6A04CB1-9266-4EE5-B6FF-9005774AE6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193" y="4569718"/>
              <a:ext cx="1762420" cy="1174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4" name="Picture 2" descr="Resultado de imagem para duke java">
            <a:extLst>
              <a:ext uri="{FF2B5EF4-FFF2-40B4-BE49-F238E27FC236}">
                <a16:creationId xmlns:a16="http://schemas.microsoft.com/office/drawing/2014/main" id="{DF5F13D9-A228-40C6-AB36-C6CD6F2F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17" y="5867417"/>
            <a:ext cx="366463" cy="660022"/>
          </a:xfrm>
          <a:prstGeom prst="rect">
            <a:avLst/>
          </a:prstGeom>
          <a:noFill/>
          <a:effectLst>
            <a:outerShdw blurRad="63500" sx="104000" sy="104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Pagar por software é um crime contra a humanidade&quot; - A Verdade ...">
            <a:extLst>
              <a:ext uri="{FF2B5EF4-FFF2-40B4-BE49-F238E27FC236}">
                <a16:creationId xmlns:a16="http://schemas.microsoft.com/office/drawing/2014/main" id="{A77B82E9-C45E-476E-806A-0ADD5DFA8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" r="4485" b="6234"/>
          <a:stretch/>
        </p:blipFill>
        <p:spPr bwMode="auto">
          <a:xfrm>
            <a:off x="7806187" y="2121559"/>
            <a:ext cx="1068482" cy="11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772ACE3-978A-75FB-3022-14A21D1908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72" t="31830" r="70422"/>
          <a:stretch/>
        </p:blipFill>
        <p:spPr>
          <a:xfrm>
            <a:off x="8096119" y="4653136"/>
            <a:ext cx="1460716" cy="16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962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A99A65-1CE4-4B95-9C0C-0CAB12FEC9DF}"/>
              </a:ext>
            </a:extLst>
          </p:cNvPr>
          <p:cNvSpPr txBox="1"/>
          <p:nvPr/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Java EE (Enterprise Edition)</a:t>
            </a:r>
          </a:p>
        </p:txBody>
      </p:sp>
      <p:pic>
        <p:nvPicPr>
          <p:cNvPr id="8194" name="Picture 2" descr="Resultado de imagem para jsp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970" y="1768893"/>
            <a:ext cx="2809915" cy="280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VZ Gears | Complete Gear Design &amp; Analysis Solutions">
            <a:extLst>
              <a:ext uri="{FF2B5EF4-FFF2-40B4-BE49-F238E27FC236}">
                <a16:creationId xmlns:a16="http://schemas.microsoft.com/office/drawing/2014/main" id="{4E9EC34C-E8BD-4F06-8F0A-A67FC3A0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52" y="1722534"/>
            <a:ext cx="2924967" cy="261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2B0EA3-5B8C-4F97-95B1-ED97311A8626}"/>
              </a:ext>
            </a:extLst>
          </p:cNvPr>
          <p:cNvSpPr txBox="1"/>
          <p:nvPr/>
        </p:nvSpPr>
        <p:spPr>
          <a:xfrm>
            <a:off x="5153847" y="4339008"/>
            <a:ext cx="2427376" cy="85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0936">
              <a:spcAft>
                <a:spcPts val="600"/>
              </a:spcAft>
            </a:pPr>
            <a:r>
              <a:rPr lang="pt-BR" sz="4968" b="1" kern="1200"/>
              <a:t>Servlet</a:t>
            </a:r>
            <a:endParaRPr lang="pt-BR" sz="3600" b="1"/>
          </a:p>
        </p:txBody>
      </p:sp>
    </p:spTree>
    <p:extLst>
      <p:ext uri="{BB962C8B-B14F-4D97-AF65-F5344CB8AC3E}">
        <p14:creationId xmlns:p14="http://schemas.microsoft.com/office/powerpoint/2010/main" val="129488235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F57535C8-3C31-4299-AF93-5B304C702B1A}"/>
              </a:ext>
            </a:extLst>
          </p:cNvPr>
          <p:cNvGrpSpPr/>
          <p:nvPr/>
        </p:nvGrpSpPr>
        <p:grpSpPr>
          <a:xfrm>
            <a:off x="5097022" y="4359202"/>
            <a:ext cx="2086574" cy="1723693"/>
            <a:chOff x="4237039" y="4020972"/>
            <a:chExt cx="2086574" cy="1723693"/>
          </a:xfrm>
        </p:grpSpPr>
        <p:pic>
          <p:nvPicPr>
            <p:cNvPr id="11" name="Picture 8" descr="The Apache Software Foundation · GitHub">
              <a:extLst>
                <a:ext uri="{FF2B5EF4-FFF2-40B4-BE49-F238E27FC236}">
                  <a16:creationId xmlns:a16="http://schemas.microsoft.com/office/drawing/2014/main" id="{8BC998CE-4EBA-437C-8C76-0540A7067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8578">
              <a:off x="4237039" y="4020972"/>
              <a:ext cx="1521111" cy="1521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Resultado de imagem para tomcat logo">
              <a:extLst>
                <a:ext uri="{FF2B5EF4-FFF2-40B4-BE49-F238E27FC236}">
                  <a16:creationId xmlns:a16="http://schemas.microsoft.com/office/drawing/2014/main" id="{0EB8BDAE-33B4-4884-AC7F-8452CC032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193" y="4569718"/>
              <a:ext cx="1762420" cy="1174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0" descr="Mensagem do Mysql: host xxx is not allowed">
            <a:extLst>
              <a:ext uri="{FF2B5EF4-FFF2-40B4-BE49-F238E27FC236}">
                <a16:creationId xmlns:a16="http://schemas.microsoft.com/office/drawing/2014/main" id="{4C0CF241-C4FF-4B33-B49C-CC2F00DA2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332" y="4585194"/>
            <a:ext cx="1476747" cy="147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ACE85C-C751-4C2C-8245-435A5084211F}"/>
              </a:ext>
            </a:extLst>
          </p:cNvPr>
          <p:cNvSpPr txBox="1"/>
          <p:nvPr/>
        </p:nvSpPr>
        <p:spPr>
          <a:xfrm>
            <a:off x="2029398" y="559762"/>
            <a:ext cx="8747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Ambiente de desenvolvimento</a:t>
            </a:r>
          </a:p>
        </p:txBody>
      </p:sp>
      <p:pic>
        <p:nvPicPr>
          <p:cNvPr id="16" name="Picture 8" descr="Resultado de imagem para eclipse logo">
            <a:extLst>
              <a:ext uri="{FF2B5EF4-FFF2-40B4-BE49-F238E27FC236}">
                <a16:creationId xmlns:a16="http://schemas.microsoft.com/office/drawing/2014/main" id="{E1AFD023-EE68-46CA-B2F3-D0CD0409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814" y="4733533"/>
            <a:ext cx="1258739" cy="118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31EA51-1D9C-43CF-BA0A-0F5EE53E2389}"/>
              </a:ext>
            </a:extLst>
          </p:cNvPr>
          <p:cNvSpPr txBox="1"/>
          <p:nvPr/>
        </p:nvSpPr>
        <p:spPr>
          <a:xfrm>
            <a:off x="1775521" y="4861902"/>
            <a:ext cx="157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JDK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C8E9354-8187-4D9B-91FD-C8E845E0F608}"/>
              </a:ext>
            </a:extLst>
          </p:cNvPr>
          <p:cNvSpPr txBox="1"/>
          <p:nvPr/>
        </p:nvSpPr>
        <p:spPr>
          <a:xfrm>
            <a:off x="2135560" y="1700808"/>
            <a:ext cx="7307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JDK (Java Development Kit)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Eclipse IDE Enterprise Edition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tomcat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45040084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3" name="Freeform: Shape 411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A99A65-1CE4-4B95-9C0C-0CAB12FEC9DF}"/>
              </a:ext>
            </a:extLst>
          </p:cNvPr>
          <p:cNvSpPr txBox="1"/>
          <p:nvPr/>
        </p:nvSpPr>
        <p:spPr>
          <a:xfrm>
            <a:off x="1374898" y="2771085"/>
            <a:ext cx="2324409" cy="24321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Servlet</a:t>
            </a:r>
          </a:p>
        </p:txBody>
      </p:sp>
      <p:pic>
        <p:nvPicPr>
          <p:cNvPr id="4100" name="Picture 4" descr="PVZ Gears | Complete Gear Design &amp; Analysis Solutions">
            <a:extLst>
              <a:ext uri="{FF2B5EF4-FFF2-40B4-BE49-F238E27FC236}">
                <a16:creationId xmlns:a16="http://schemas.microsoft.com/office/drawing/2014/main" id="{4E9EC34C-E8BD-4F06-8F0A-A67FC3A0F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2"/>
          <a:stretch/>
        </p:blipFill>
        <p:spPr bwMode="auto">
          <a:xfrm>
            <a:off x="5591944" y="692696"/>
            <a:ext cx="5672123" cy="47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55740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E304C37-42DB-4A37-99E5-5B5CECF2D51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573143" y="2826454"/>
            <a:ext cx="1" cy="764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21BCC61-7C31-4B27-A4E2-B069AE320480}"/>
              </a:ext>
            </a:extLst>
          </p:cNvPr>
          <p:cNvCxnSpPr>
            <a:cxnSpLocks/>
          </p:cNvCxnSpPr>
          <p:nvPr/>
        </p:nvCxnSpPr>
        <p:spPr>
          <a:xfrm>
            <a:off x="4390197" y="2601205"/>
            <a:ext cx="39165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0E198DBC-3CD4-433E-97F7-14FA0FA6D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65787"/>
            <a:ext cx="2763213" cy="276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lustração de laptop teclado notebook netbook - Baixar PNG/SVG ...">
            <a:extLst>
              <a:ext uri="{FF2B5EF4-FFF2-40B4-BE49-F238E27FC236}">
                <a16:creationId xmlns:a16="http://schemas.microsoft.com/office/drawing/2014/main" id="{B9A20D79-E72D-4A91-96B5-274C5D2F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14" y="13348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EE99CF-1571-4B5E-8D49-28FDA736D0D6}"/>
              </a:ext>
            </a:extLst>
          </p:cNvPr>
          <p:cNvSpPr txBox="1"/>
          <p:nvPr/>
        </p:nvSpPr>
        <p:spPr>
          <a:xfrm>
            <a:off x="2420505" y="3630625"/>
            <a:ext cx="307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Requisição http ou https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466FE2-3618-4073-B06D-42030BD79E3A}"/>
              </a:ext>
            </a:extLst>
          </p:cNvPr>
          <p:cNvSpPr txBox="1"/>
          <p:nvPr/>
        </p:nvSpPr>
        <p:spPr>
          <a:xfrm>
            <a:off x="3847616" y="4067232"/>
            <a:ext cx="131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Resposta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4E0F73C-8CA5-46A6-BAE6-4B858EE87071}"/>
              </a:ext>
            </a:extLst>
          </p:cNvPr>
          <p:cNvCxnSpPr>
            <a:cxnSpLocks/>
          </p:cNvCxnSpPr>
          <p:nvPr/>
        </p:nvCxnSpPr>
        <p:spPr>
          <a:xfrm>
            <a:off x="5242237" y="3886719"/>
            <a:ext cx="1311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A4FB98C-DD90-4288-A51E-3C1CE891CDE3}"/>
              </a:ext>
            </a:extLst>
          </p:cNvPr>
          <p:cNvCxnSpPr>
            <a:cxnSpLocks/>
          </p:cNvCxnSpPr>
          <p:nvPr/>
        </p:nvCxnSpPr>
        <p:spPr>
          <a:xfrm flipH="1">
            <a:off x="5242237" y="4288186"/>
            <a:ext cx="131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26DEEC3-3E8D-4498-90D9-8FC32D9E2CE0}"/>
              </a:ext>
            </a:extLst>
          </p:cNvPr>
          <p:cNvSpPr/>
          <p:nvPr/>
        </p:nvSpPr>
        <p:spPr>
          <a:xfrm>
            <a:off x="6829022" y="3590868"/>
            <a:ext cx="1488243" cy="92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3EF19AE-76EE-4C23-BBF0-823FA0148D90}"/>
              </a:ext>
            </a:extLst>
          </p:cNvPr>
          <p:cNvSpPr/>
          <p:nvPr/>
        </p:nvSpPr>
        <p:spPr>
          <a:xfrm>
            <a:off x="6829022" y="4678807"/>
            <a:ext cx="1488243" cy="9260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Servlet</a:t>
            </a:r>
          </a:p>
        </p:txBody>
      </p:sp>
      <p:pic>
        <p:nvPicPr>
          <p:cNvPr id="24" name="Picture 4" descr="PVZ Gears | Complete Gear Design &amp; Analysis Solutions">
            <a:extLst>
              <a:ext uri="{FF2B5EF4-FFF2-40B4-BE49-F238E27FC236}">
                <a16:creationId xmlns:a16="http://schemas.microsoft.com/office/drawing/2014/main" id="{02E716DF-845D-4B3F-B0A8-318227B6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38" y="4212879"/>
            <a:ext cx="855211" cy="7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0A25A72-AD51-4049-BCFD-FF28BEB88C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923"/>
          <a:stretch/>
        </p:blipFill>
        <p:spPr>
          <a:xfrm>
            <a:off x="3056240" y="2047393"/>
            <a:ext cx="1617548" cy="9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6185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A99A65-1CE4-4B95-9C0C-0CAB12FEC9D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Server Pages</a:t>
            </a:r>
          </a:p>
        </p:txBody>
      </p:sp>
      <p:pic>
        <p:nvPicPr>
          <p:cNvPr id="3" name="Picture 2" descr="Resultado de imagem para jsp">
            <a:extLst>
              <a:ext uri="{FF2B5EF4-FFF2-40B4-BE49-F238E27FC236}">
                <a16:creationId xmlns:a16="http://schemas.microsoft.com/office/drawing/2014/main" id="{21EBE74A-8131-6C7D-C176-5CE1D9FF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4340" y="640774"/>
            <a:ext cx="5371804" cy="53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1708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430E2-8FF8-0708-E2B4-8AE27B3CC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46FB0E-FC94-75B3-F88A-F9A051203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21A6F8-0BC2-9D6C-981E-72D887C01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03A682-D10E-5945-D7D0-7F3954E14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0C2F0A-3D75-E8B4-A810-4FD3CD8A9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452CAEF-A089-348F-FEFE-82BB4A70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949C984-EC23-6AE0-58EB-FA3171C5E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719F25B-7505-C6CD-CEF3-2549BA347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61C1C3-B5E2-005E-A8E2-4F8A89C7335B}"/>
              </a:ext>
            </a:extLst>
          </p:cNvPr>
          <p:cNvSpPr txBox="1"/>
          <p:nvPr/>
        </p:nvSpPr>
        <p:spPr>
          <a:xfrm>
            <a:off x="3564859" y="2564904"/>
            <a:ext cx="5062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 err="1"/>
              <a:t>Servlet</a:t>
            </a:r>
            <a:r>
              <a:rPr lang="pt-BR" sz="6600" b="1" dirty="0"/>
              <a:t> x JSP</a:t>
            </a:r>
          </a:p>
        </p:txBody>
      </p:sp>
    </p:spTree>
    <p:extLst>
      <p:ext uri="{BB962C8B-B14F-4D97-AF65-F5344CB8AC3E}">
        <p14:creationId xmlns:p14="http://schemas.microsoft.com/office/powerpoint/2010/main" val="4078656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13968</TotalTime>
  <Words>3088</Words>
  <Application>Microsoft Office PowerPoint</Application>
  <PresentationFormat>Widescreen</PresentationFormat>
  <Paragraphs>637</Paragraphs>
  <Slides>37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Aptos</vt:lpstr>
      <vt:lpstr>Aptos Display</vt:lpstr>
      <vt:lpstr>Arial</vt:lpstr>
      <vt:lpstr>Arial</vt:lpstr>
      <vt:lpstr>Calibri</vt:lpstr>
      <vt:lpstr>Source Serif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SIRLENE APARECIDA DOS SANTOS SANCHES</cp:lastModifiedBy>
  <cp:revision>1010</cp:revision>
  <dcterms:created xsi:type="dcterms:W3CDTF">2014-06-27T17:53:55Z</dcterms:created>
  <dcterms:modified xsi:type="dcterms:W3CDTF">2024-03-22T01:07:57Z</dcterms:modified>
</cp:coreProperties>
</file>