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57" r:id="rId1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D6534-C742-354C-BB66-68810E77E9F5}" type="datetimeFigureOut">
              <a:t>24/03/2021</a:t>
            </a:fld>
            <a:endParaRPr lang="es-ES_tradnl"/>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378923-9E01-0C4E-A74A-18EDFE58FF23}" type="slidenum">
              <a:t>‹Nº›</a:t>
            </a:fld>
            <a:endParaRPr lang="es-ES_tradnl"/>
          </a:p>
        </p:txBody>
      </p:sp>
    </p:spTree>
    <p:extLst>
      <p:ext uri="{BB962C8B-B14F-4D97-AF65-F5344CB8AC3E}">
        <p14:creationId xmlns:p14="http://schemas.microsoft.com/office/powerpoint/2010/main" val="3498755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05298-8F91-C746-AB8F-A91C855DEE53}" type="datetimeFigureOut">
              <a:t>24/03/2021</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51E6A-0975-C048-85C4-E4638132C5DA}" type="slidenum">
              <a:t>‹Nº›</a:t>
            </a:fld>
            <a:endParaRPr lang="es-ES_tradnl"/>
          </a:p>
        </p:txBody>
      </p:sp>
    </p:spTree>
    <p:extLst>
      <p:ext uri="{BB962C8B-B14F-4D97-AF65-F5344CB8AC3E}">
        <p14:creationId xmlns:p14="http://schemas.microsoft.com/office/powerpoint/2010/main" val="33826733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01600" y="1555290"/>
            <a:ext cx="8902700" cy="558310"/>
          </a:xfrm>
        </p:spPr>
        <p:txBody>
          <a:bodyPr/>
          <a:lstStyle>
            <a:lvl1pPr algn="l">
              <a:defRPr sz="3400"/>
            </a:lvl1pPr>
          </a:lstStyle>
          <a:p>
            <a:r>
              <a:rPr lang="es-ES_tradnl"/>
              <a:t>Clic para editar título</a:t>
            </a:r>
          </a:p>
        </p:txBody>
      </p:sp>
      <p:sp>
        <p:nvSpPr>
          <p:cNvPr id="3" name="Marcador de fecha 2"/>
          <p:cNvSpPr>
            <a:spLocks noGrp="1"/>
          </p:cNvSpPr>
          <p:nvPr>
            <p:ph type="dt" sz="half" idx="10"/>
          </p:nvPr>
        </p:nvSpPr>
        <p:spPr/>
        <p:txBody>
          <a:bodyPr/>
          <a:lstStyle/>
          <a:p>
            <a:fld id="{456E474B-3F58-9C40-A6B3-4A73416EC76F}" type="datetime3">
              <a:t>24.03.21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rPr lang="es-ES_tradnl"/>
              <a:pPr/>
              <a:t>‹Nº›</a:t>
            </a:fld>
            <a:endParaRPr lang="es-ES_tradnl"/>
          </a:p>
        </p:txBody>
      </p:sp>
      <p:pic>
        <p:nvPicPr>
          <p:cNvPr id="6" name="Imagen 5" descr="Diapositiva logo principa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9800" y="2705947"/>
            <a:ext cx="2941320" cy="3474720"/>
          </a:xfrm>
          <a:prstGeom prst="rect">
            <a:avLst/>
          </a:prstGeom>
        </p:spPr>
      </p:pic>
      <p:sp>
        <p:nvSpPr>
          <p:cNvPr id="7" name="CuadroTexto 6"/>
          <p:cNvSpPr txBox="1"/>
          <p:nvPr userDrawn="1"/>
        </p:nvSpPr>
        <p:spPr>
          <a:xfrm>
            <a:off x="2271889" y="6180667"/>
            <a:ext cx="184666" cy="369332"/>
          </a:xfrm>
          <a:prstGeom prst="rect">
            <a:avLst/>
          </a:prstGeom>
          <a:noFill/>
        </p:spPr>
        <p:txBody>
          <a:bodyPr wrap="none" rtlCol="0">
            <a:spAutoFit/>
          </a:bodyPr>
          <a:lstStyle/>
          <a:p>
            <a:endParaRPr lang="es-ES_tradnl"/>
          </a:p>
        </p:txBody>
      </p:sp>
      <p:pic>
        <p:nvPicPr>
          <p:cNvPr id="8" name="Imagen 7" descr="Diapositiva ingsistema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2666" y="5350263"/>
            <a:ext cx="3990509" cy="812059"/>
          </a:xfrm>
          <a:prstGeom prst="rect">
            <a:avLst/>
          </a:prstGeom>
        </p:spPr>
      </p:pic>
      <p:sp>
        <p:nvSpPr>
          <p:cNvPr id="12" name="Marcador de texto 11"/>
          <p:cNvSpPr>
            <a:spLocks noGrp="1"/>
          </p:cNvSpPr>
          <p:nvPr>
            <p:ph type="body" sz="quarter" idx="13" hasCustomPrompt="1"/>
          </p:nvPr>
        </p:nvSpPr>
        <p:spPr>
          <a:xfrm>
            <a:off x="101600" y="2426758"/>
            <a:ext cx="4953530" cy="914400"/>
          </a:xfrm>
        </p:spPr>
        <p:txBody>
          <a:bodyPr/>
          <a:lstStyle>
            <a:lvl1pPr marL="0" indent="0">
              <a:buNone/>
              <a:defRPr sz="1800" b="1" baseline="0"/>
            </a:lvl1pPr>
          </a:lstStyle>
          <a:p>
            <a:pPr lvl="0"/>
            <a:r>
              <a:rPr lang="es-ES_tradnl"/>
              <a:t>Autor</a:t>
            </a:r>
          </a:p>
          <a:p>
            <a:pPr lvl="0"/>
            <a:r>
              <a:rPr lang="es-ES_tradnl"/>
              <a:t>Cargos, estudios u otra información 1</a:t>
            </a:r>
          </a:p>
          <a:p>
            <a:pPr lvl="0"/>
            <a:r>
              <a:rPr lang="es-ES_tradnl"/>
              <a:t>Cargos, estudios u otra información 2</a:t>
            </a:r>
          </a:p>
        </p:txBody>
      </p:sp>
    </p:spTree>
    <p:extLst>
      <p:ext uri="{BB962C8B-B14F-4D97-AF65-F5344CB8AC3E}">
        <p14:creationId xmlns:p14="http://schemas.microsoft.com/office/powerpoint/2010/main" val="156932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0"/>
            </a:lvl1pPr>
          </a:lstStyle>
          <a:p>
            <a:r>
              <a:rPr lang="es-ES_tradnl"/>
              <a:t>Clic para editar título</a:t>
            </a:r>
          </a:p>
        </p:txBody>
      </p:sp>
      <p:sp>
        <p:nvSpPr>
          <p:cNvPr id="3" name="Marcador de posición de imagen 2"/>
          <p:cNvSpPr>
            <a:spLocks noGrp="1"/>
          </p:cNvSpPr>
          <p:nvPr>
            <p:ph type="pic" idx="1"/>
          </p:nvPr>
        </p:nvSpPr>
        <p:spPr>
          <a:xfrm>
            <a:off x="1792288" y="917221"/>
            <a:ext cx="5486400" cy="38103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5A78907-2BAF-DD49-AEA9-4871CF3394D0}" type="datetime3">
              <a:t>24.03.21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37712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56E474B-3F58-9C40-A6B3-4A73416EC76F}" type="datetime3">
              <a:t>24.03.21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rPr lang="es-ES_tradnl"/>
              <a:pPr/>
              <a:t>‹Nº›</a:t>
            </a:fld>
            <a:endParaRPr lang="es-ES_tradnl"/>
          </a:p>
        </p:txBody>
      </p:sp>
      <p:sp>
        <p:nvSpPr>
          <p:cNvPr id="8" name="Título 1"/>
          <p:cNvSpPr txBox="1">
            <a:spLocks/>
          </p:cNvSpPr>
          <p:nvPr userDrawn="1"/>
        </p:nvSpPr>
        <p:spPr>
          <a:xfrm>
            <a:off x="101600" y="2907380"/>
            <a:ext cx="8902700" cy="44542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400" b="1" kern="1200" cap="all">
                <a:solidFill>
                  <a:srgbClr val="C00011"/>
                </a:solidFill>
                <a:latin typeface="+mj-lt"/>
                <a:ea typeface="+mj-ea"/>
                <a:cs typeface="+mj-cs"/>
              </a:defRPr>
            </a:lvl1pPr>
          </a:lstStyle>
          <a:p>
            <a:r>
              <a:rPr lang="es-ES_tradnl" sz="2600"/>
              <a:t>GRACIAS</a:t>
            </a:r>
          </a:p>
        </p:txBody>
      </p:sp>
      <p:sp>
        <p:nvSpPr>
          <p:cNvPr id="12" name="Marcador de texto 11"/>
          <p:cNvSpPr>
            <a:spLocks noGrp="1"/>
          </p:cNvSpPr>
          <p:nvPr>
            <p:ph type="body" sz="quarter" idx="13" hasCustomPrompt="1"/>
          </p:nvPr>
        </p:nvSpPr>
        <p:spPr>
          <a:xfrm>
            <a:off x="101600" y="3542421"/>
            <a:ext cx="8902699" cy="422801"/>
          </a:xfrm>
        </p:spPr>
        <p:txBody>
          <a:bodyP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s-ES_tradnl"/>
              <a:t>NOMBRE AUTOR</a:t>
            </a:r>
          </a:p>
        </p:txBody>
      </p:sp>
      <p:sp>
        <p:nvSpPr>
          <p:cNvPr id="14" name="Marcador de texto 13"/>
          <p:cNvSpPr>
            <a:spLocks noGrp="1"/>
          </p:cNvSpPr>
          <p:nvPr>
            <p:ph type="body" sz="quarter" idx="14" hasCustomPrompt="1"/>
          </p:nvPr>
        </p:nvSpPr>
        <p:spPr>
          <a:xfrm>
            <a:off x="101601" y="3965575"/>
            <a:ext cx="8902698" cy="366536"/>
          </a:xfrm>
        </p:spPr>
        <p:txBody>
          <a:bodyPr/>
          <a:lstStyle>
            <a:lvl1pPr marL="0" indent="0" algn="ctr">
              <a:buNone/>
              <a:defRPr sz="1600"/>
            </a:lvl1pPr>
          </a:lstStyle>
          <a:p>
            <a:pPr lvl="0"/>
            <a:r>
              <a:rPr lang="es-ES_tradnl"/>
              <a:t>Email autor</a:t>
            </a:r>
          </a:p>
        </p:txBody>
      </p:sp>
    </p:spTree>
    <p:extLst>
      <p:ext uri="{BB962C8B-B14F-4D97-AF65-F5344CB8AC3E}">
        <p14:creationId xmlns:p14="http://schemas.microsoft.com/office/powerpoint/2010/main" val="35012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74593B66-1C04-AC46-930F-FBBE61D032B0}" type="datetime3">
              <a:t>24.03.21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21960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03308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E62EFDE8-7EB4-6646-BACE-4A157103812E}" type="datetime3">
              <a:t>24.03.21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97960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101600" y="1600200"/>
            <a:ext cx="4286956" cy="4525963"/>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356100" cy="4525963"/>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F47C4522-085F-BA4F-891F-B1D61EE1B27D}" type="datetime3">
              <a:t>24.03.21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108900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101600" y="1535113"/>
            <a:ext cx="4395788" cy="639762"/>
          </a:xfrm>
        </p:spPr>
        <p:txBody>
          <a:bodyPr anchor="b"/>
          <a:lstStyle>
            <a:lvl1pPr marL="0" indent="0">
              <a:buNone/>
              <a:defRPr sz="2200" b="0">
                <a:solidFill>
                  <a:srgbClr val="C0001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01600" y="2174875"/>
            <a:ext cx="4395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359275" cy="639762"/>
          </a:xfrm>
        </p:spPr>
        <p:txBody>
          <a:bodyPr anchor="b"/>
          <a:lstStyle>
            <a:lvl1pPr marL="0" indent="0">
              <a:buNone/>
              <a:defRPr sz="2200" b="0">
                <a:solidFill>
                  <a:srgbClr val="C0001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3592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1DABA6E6-4DF2-DC44-9EB7-2753A1C16D2C}" type="datetime3">
              <a:t>24.03.21</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7111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6985B749-8A09-CE4E-A4F9-D8371D66B945}" type="datetime3">
              <a:t>24.03.21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35752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E05747F-1220-114D-B2D7-A4C19409BDD4}" type="datetime3">
              <a:t>24.03.21</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255717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1600" y="860778"/>
            <a:ext cx="3363913" cy="574322"/>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860778"/>
            <a:ext cx="5111750" cy="5265385"/>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101600" y="1435100"/>
            <a:ext cx="33639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00DC525-4F4B-E94D-BC44-B8040DFED965}" type="datetime3">
              <a:t>24.03.21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47E163D4-D484-AC4B-B1E7-22F25D50FAE6}" type="slidenum">
              <a:t>‹Nº›</a:t>
            </a:fld>
            <a:endParaRPr lang="es-ES_tradnl"/>
          </a:p>
        </p:txBody>
      </p:sp>
    </p:spTree>
    <p:extLst>
      <p:ext uri="{BB962C8B-B14F-4D97-AF65-F5344CB8AC3E}">
        <p14:creationId xmlns:p14="http://schemas.microsoft.com/office/powerpoint/2010/main" val="15148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descr="Diapositiva Pi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700" y="6418597"/>
            <a:ext cx="9180000" cy="453255"/>
          </a:xfrm>
          <a:prstGeom prst="rect">
            <a:avLst/>
          </a:prstGeom>
        </p:spPr>
      </p:pic>
      <p:pic>
        <p:nvPicPr>
          <p:cNvPr id="9" name="Imagen 8" descr="Diapositivas 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748" y="5024256"/>
            <a:ext cx="2663952" cy="1834896"/>
          </a:xfrm>
          <a:prstGeom prst="rect">
            <a:avLst/>
          </a:prstGeom>
        </p:spPr>
      </p:pic>
      <p:sp>
        <p:nvSpPr>
          <p:cNvPr id="3" name="Marcador de texto 2"/>
          <p:cNvSpPr>
            <a:spLocks noGrp="1"/>
          </p:cNvSpPr>
          <p:nvPr>
            <p:ph type="body" idx="1"/>
          </p:nvPr>
        </p:nvSpPr>
        <p:spPr>
          <a:xfrm>
            <a:off x="101600" y="1444979"/>
            <a:ext cx="8902700" cy="4525963"/>
          </a:xfrm>
          <a:prstGeom prst="rect">
            <a:avLst/>
          </a:prstGeom>
        </p:spPr>
        <p:txBody>
          <a:bodyPr vert="horz" lIns="91440" tIns="45720" rIns="91440" bIns="45720" rtlCol="0">
            <a:no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101600" y="6496050"/>
            <a:ext cx="1380067" cy="288000"/>
          </a:xfrm>
          <a:prstGeom prst="rect">
            <a:avLst/>
          </a:prstGeom>
        </p:spPr>
        <p:txBody>
          <a:bodyPr vert="horz" lIns="91440" tIns="45720" rIns="91440" bIns="45720" rtlCol="0" anchor="ctr"/>
          <a:lstStyle>
            <a:lvl1pPr algn="l">
              <a:defRPr sz="1200">
                <a:solidFill>
                  <a:schemeClr val="bg1"/>
                </a:solidFill>
              </a:defRPr>
            </a:lvl1pPr>
          </a:lstStyle>
          <a:p>
            <a:fld id="{456E474B-3F58-9C40-A6B3-4A73416EC76F}" type="datetime3">
              <a:t>24.03.21</a:t>
            </a:fld>
            <a:endParaRPr lang="es-ES_tradnl"/>
          </a:p>
        </p:txBody>
      </p:sp>
      <p:sp>
        <p:nvSpPr>
          <p:cNvPr id="5" name="Marcador de pie de página 4"/>
          <p:cNvSpPr>
            <a:spLocks noGrp="1"/>
          </p:cNvSpPr>
          <p:nvPr>
            <p:ph type="ftr" sz="quarter" idx="3"/>
          </p:nvPr>
        </p:nvSpPr>
        <p:spPr>
          <a:xfrm>
            <a:off x="3124200" y="64706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191500" y="6491437"/>
            <a:ext cx="812800" cy="287999"/>
          </a:xfrm>
          <a:prstGeom prst="rect">
            <a:avLst/>
          </a:prstGeom>
        </p:spPr>
        <p:txBody>
          <a:bodyPr vert="horz" lIns="91440" tIns="45720" rIns="91440" bIns="45720" rtlCol="0" anchor="ctr"/>
          <a:lstStyle>
            <a:lvl1pPr algn="r">
              <a:defRPr sz="1200">
                <a:solidFill>
                  <a:srgbClr val="FFFFFF"/>
                </a:solidFill>
              </a:defRPr>
            </a:lvl1pPr>
          </a:lstStyle>
          <a:p>
            <a:fld id="{47E163D4-D484-AC4B-B1E7-22F25D50FAE6}" type="slidenum">
              <a:rPr lang="es-ES_tradnl"/>
              <a:pPr/>
              <a:t>‹Nº›</a:t>
            </a:fld>
            <a:endParaRPr lang="es-ES_tradnl"/>
          </a:p>
        </p:txBody>
      </p:sp>
      <p:sp>
        <p:nvSpPr>
          <p:cNvPr id="2" name="Marcador de título 1"/>
          <p:cNvSpPr>
            <a:spLocks noGrp="1"/>
          </p:cNvSpPr>
          <p:nvPr>
            <p:ph type="title"/>
          </p:nvPr>
        </p:nvSpPr>
        <p:spPr>
          <a:xfrm>
            <a:off x="101600" y="810468"/>
            <a:ext cx="8902700" cy="445421"/>
          </a:xfrm>
          <a:prstGeom prst="rect">
            <a:avLst/>
          </a:prstGeom>
        </p:spPr>
        <p:txBody>
          <a:bodyPr vert="horz" lIns="91440" tIns="45720" rIns="91440" bIns="45720" rtlCol="0" anchor="ctr">
            <a:noAutofit/>
          </a:bodyPr>
          <a:lstStyle/>
          <a:p>
            <a:r>
              <a:rPr lang="es-ES_tradnl"/>
              <a:t>Clic para editar título</a:t>
            </a:r>
          </a:p>
        </p:txBody>
      </p:sp>
      <p:pic>
        <p:nvPicPr>
          <p:cNvPr id="7" name="Imagen 6" descr="Diapositiva Titul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
            <a:ext cx="9144000" cy="810469"/>
          </a:xfrm>
          <a:prstGeom prst="rect">
            <a:avLst/>
          </a:prstGeom>
        </p:spPr>
      </p:pic>
    </p:spTree>
    <p:extLst>
      <p:ext uri="{BB962C8B-B14F-4D97-AF65-F5344CB8AC3E}">
        <p14:creationId xmlns:p14="http://schemas.microsoft.com/office/powerpoint/2010/main" val="1507834788"/>
      </p:ext>
    </p:extLst>
  </p:cSld>
  <p:clrMap bg1="lt1" tx1="dk1" bg2="lt2" tx2="dk2" accent1="accent1" accent2="accent2" accent3="accent3" accent4="accent4" accent5="accent5" accent6="accent6" hlink="hlink" folHlink="folHlink"/>
  <p:sldLayoutIdLst>
    <p:sldLayoutId id="214748368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84" r:id="rId11"/>
  </p:sldLayoutIdLst>
  <p:hf hdr="0" ftr="0"/>
  <p:txStyles>
    <p:titleStyle>
      <a:lvl1pPr algn="ctr" defTabSz="457200" rtl="0" eaLnBrk="1" latinLnBrk="0" hangingPunct="1">
        <a:spcBef>
          <a:spcPct val="0"/>
        </a:spcBef>
        <a:buNone/>
        <a:defRPr sz="2400" b="1" kern="1200" cap="all">
          <a:solidFill>
            <a:srgbClr val="C00011"/>
          </a:solidFill>
          <a:latin typeface="+mj-lt"/>
          <a:ea typeface="+mj-ea"/>
          <a:cs typeface="+mj-cs"/>
        </a:defRPr>
      </a:lvl1pPr>
    </p:titleStyle>
    <p:bodyStyle>
      <a:lvl1pPr marL="342900" indent="-342900" algn="l" defTabSz="457200" rtl="0" eaLnBrk="1" latinLnBrk="0" hangingPunct="1">
        <a:spcBef>
          <a:spcPts val="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ts val="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ts val="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0E69D0-0EF8-496F-813B-978E61B5105B}"/>
              </a:ext>
            </a:extLst>
          </p:cNvPr>
          <p:cNvSpPr txBox="1"/>
          <p:nvPr/>
        </p:nvSpPr>
        <p:spPr>
          <a:xfrm>
            <a:off x="2066730" y="1113397"/>
            <a:ext cx="5010539"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Trabajo Grupal - Agilismo</a:t>
            </a:r>
          </a:p>
        </p:txBody>
      </p:sp>
      <p:sp>
        <p:nvSpPr>
          <p:cNvPr id="5" name="CuadroTexto 4">
            <a:extLst>
              <a:ext uri="{FF2B5EF4-FFF2-40B4-BE49-F238E27FC236}">
                <a16:creationId xmlns:a16="http://schemas.microsoft.com/office/drawing/2014/main" id="{0A8AC71C-9393-449B-97E6-9B0EDAA9FEF2}"/>
              </a:ext>
            </a:extLst>
          </p:cNvPr>
          <p:cNvSpPr txBox="1"/>
          <p:nvPr/>
        </p:nvSpPr>
        <p:spPr>
          <a:xfrm>
            <a:off x="408992" y="2921168"/>
            <a:ext cx="5010539" cy="1015663"/>
          </a:xfrm>
          <a:prstGeom prst="rect">
            <a:avLst/>
          </a:prstGeom>
          <a:noFill/>
        </p:spPr>
        <p:txBody>
          <a:bodyPr wrap="square" rtlCol="0">
            <a:spAutoFit/>
          </a:bodyPr>
          <a:lstStyle/>
          <a:p>
            <a:pPr algn="ctr"/>
            <a:r>
              <a:rPr lang="es-CO" sz="2000" b="1" dirty="0">
                <a:latin typeface="Times New Roman" panose="02020603050405020304" pitchFamily="18" charset="0"/>
                <a:cs typeface="Times New Roman" panose="02020603050405020304" pitchFamily="18" charset="0"/>
              </a:rPr>
              <a:t>Jorge Andrés Mojica Villamizar – 1151483</a:t>
            </a:r>
          </a:p>
          <a:p>
            <a:pPr algn="ctr"/>
            <a:r>
              <a:rPr lang="es-CO" sz="2000" b="1" dirty="0">
                <a:latin typeface="Times New Roman" panose="02020603050405020304" pitchFamily="18" charset="0"/>
                <a:cs typeface="Times New Roman" panose="02020603050405020304" pitchFamily="18" charset="0"/>
              </a:rPr>
              <a:t>Diego Alexander Navas Urbina – 1151510</a:t>
            </a:r>
          </a:p>
          <a:p>
            <a:pPr algn="ctr"/>
            <a:r>
              <a:rPr lang="es-CO" sz="2000" b="1" dirty="0">
                <a:latin typeface="Times New Roman" panose="02020603050405020304" pitchFamily="18" charset="0"/>
                <a:cs typeface="Times New Roman" panose="02020603050405020304" pitchFamily="18" charset="0"/>
              </a:rPr>
              <a:t>Andrés David Ariza Cáceres - 1151528</a:t>
            </a:r>
          </a:p>
        </p:txBody>
      </p:sp>
    </p:spTree>
    <p:extLst>
      <p:ext uri="{BB962C8B-B14F-4D97-AF65-F5344CB8AC3E}">
        <p14:creationId xmlns:p14="http://schemas.microsoft.com/office/powerpoint/2010/main" val="568248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10</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274153" y="1214931"/>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Preguntas de las Lecturas</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791633" y="2226749"/>
            <a:ext cx="7551479" cy="3416320"/>
          </a:xfrm>
          <a:prstGeom prst="rect">
            <a:avLst/>
          </a:prstGeom>
          <a:noFill/>
        </p:spPr>
        <p:txBody>
          <a:bodyPr wrap="square" rtlCol="0">
            <a:spAutoFit/>
          </a:bodyPr>
          <a:lstStyle/>
          <a:p>
            <a:pPr algn="just"/>
            <a:r>
              <a:rPr lang="es-ES" b="1" dirty="0">
                <a:latin typeface="Times New Roman" panose="02020603050405020304" pitchFamily="18" charset="0"/>
                <a:cs typeface="Times New Roman" panose="02020603050405020304" pitchFamily="18" charset="0"/>
              </a:rPr>
              <a:t>1) </a:t>
            </a:r>
            <a:r>
              <a:rPr lang="es-ES" dirty="0">
                <a:latin typeface="Times New Roman" panose="02020603050405020304" pitchFamily="18" charset="0"/>
                <a:cs typeface="Times New Roman" panose="02020603050405020304" pitchFamily="18" charset="0"/>
              </a:rPr>
              <a:t>¿Cuales son las técnicas y prácticas específicas que se pueden derivar de los principios ágiles?</a:t>
            </a:r>
          </a:p>
          <a:p>
            <a:pPr algn="just"/>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Todo el equipo de trabajo que conlleva un proyecto de desarrollo debe estar en comunicación constante, con motivación y apoyo necesario para que se sientan cómodos y su rendimiento sea de la mejor manera.</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Evitar la comunicación mediante terceros para mejorar la fluidez de comunicación dentro del equipo de desarrollo.</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Anteponer el producto y su funcionalidad antes de la excesiva documentación, considerando lo que podría ser elemental y útil.</a:t>
            </a:r>
          </a:p>
        </p:txBody>
      </p:sp>
    </p:spTree>
    <p:extLst>
      <p:ext uri="{BB962C8B-B14F-4D97-AF65-F5344CB8AC3E}">
        <p14:creationId xmlns:p14="http://schemas.microsoft.com/office/powerpoint/2010/main" val="331611065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11</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274153" y="1214931"/>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Preguntas de las Lecturas</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791631" y="2158106"/>
            <a:ext cx="7551479" cy="3693319"/>
          </a:xfrm>
          <a:prstGeom prst="rect">
            <a:avLst/>
          </a:prstGeom>
          <a:noFill/>
        </p:spPr>
        <p:txBody>
          <a:bodyPr wrap="square" rtlCol="0">
            <a:spAutoFit/>
          </a:bodyPr>
          <a:lstStyle/>
          <a:p>
            <a:pPr algn="just"/>
            <a:r>
              <a:rPr lang="es-ES" b="1" dirty="0">
                <a:latin typeface="Times New Roman" panose="02020603050405020304" pitchFamily="18" charset="0"/>
                <a:cs typeface="Times New Roman" panose="02020603050405020304" pitchFamily="18" charset="0"/>
              </a:rPr>
              <a:t>2) </a:t>
            </a:r>
            <a:r>
              <a:rPr lang="es-ES" dirty="0">
                <a:latin typeface="Times New Roman" panose="02020603050405020304" pitchFamily="18" charset="0"/>
                <a:cs typeface="Times New Roman" panose="02020603050405020304" pitchFamily="18" charset="0"/>
              </a:rPr>
              <a:t>¿Cuales son los objetivos que persiguen los métodos ágiles?</a:t>
            </a:r>
          </a:p>
          <a:p>
            <a:pPr algn="just"/>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s-ES" dirty="0">
                <a:latin typeface="Times New Roman" panose="02020603050405020304" pitchFamily="18" charset="0"/>
                <a:cs typeface="Times New Roman" panose="02020603050405020304" pitchFamily="18" charset="0"/>
              </a:rPr>
              <a:t>Reducir los tiempos de entrega del producto para que esté disponible en el mercado y para el cliente final, siendo este un resultado que satisface las necesidades y requisitos del cliente.</a:t>
            </a:r>
          </a:p>
          <a:p>
            <a:pPr marL="285750" indent="-285750" algn="just">
              <a:buFont typeface="Wingdings" panose="05000000000000000000" pitchFamily="2" charset="2"/>
              <a:buChar char="ü"/>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s-ES" dirty="0">
                <a:latin typeface="Times New Roman" panose="02020603050405020304" pitchFamily="18" charset="0"/>
                <a:cs typeface="Times New Roman" panose="02020603050405020304" pitchFamily="18" charset="0"/>
              </a:rPr>
              <a:t>Trabajar mediante iteraciones cortas permite refinar mejor el producto que se está generando. Además de acortar tiempos de plazo, se está aportando mayor valor al producto, esto se debe al constante </a:t>
            </a:r>
            <a:r>
              <a:rPr lang="es-ES" dirty="0" err="1">
                <a:latin typeface="Times New Roman" panose="02020603050405020304" pitchFamily="18" charset="0"/>
                <a:cs typeface="Times New Roman" panose="02020603050405020304" pitchFamily="18" charset="0"/>
              </a:rPr>
              <a:t>feedback</a:t>
            </a:r>
            <a:r>
              <a:rPr lang="es-ES" dirty="0">
                <a:latin typeface="Times New Roman" panose="02020603050405020304" pitchFamily="18" charset="0"/>
                <a:cs typeface="Times New Roman" panose="02020603050405020304" pitchFamily="18" charset="0"/>
              </a:rPr>
              <a:t> al que se somete el equipo.</a:t>
            </a:r>
          </a:p>
          <a:p>
            <a:pPr marL="285750" indent="-285750" algn="just">
              <a:buFont typeface="Wingdings" panose="05000000000000000000" pitchFamily="2" charset="2"/>
              <a:buChar char="ü"/>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s-ES" dirty="0">
                <a:latin typeface="Times New Roman" panose="02020603050405020304" pitchFamily="18" charset="0"/>
                <a:cs typeface="Times New Roman" panose="02020603050405020304" pitchFamily="18" charset="0"/>
              </a:rPr>
              <a:t>Fundamentar su uso en la adaptación al cambio y la predisposición que esto supone para los trabajadores.</a:t>
            </a:r>
          </a:p>
        </p:txBody>
      </p:sp>
    </p:spTree>
    <p:extLst>
      <p:ext uri="{BB962C8B-B14F-4D97-AF65-F5344CB8AC3E}">
        <p14:creationId xmlns:p14="http://schemas.microsoft.com/office/powerpoint/2010/main" val="322525037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12</a:t>
            </a:fld>
            <a:endParaRPr lang="es-ES_tradnl"/>
          </a:p>
        </p:txBody>
      </p:sp>
      <p:sp>
        <p:nvSpPr>
          <p:cNvPr id="8" name="CuadroTexto 7">
            <a:extLst>
              <a:ext uri="{FF2B5EF4-FFF2-40B4-BE49-F238E27FC236}">
                <a16:creationId xmlns:a16="http://schemas.microsoft.com/office/drawing/2014/main" id="{18885822-BDFA-4A5E-821D-7C3BA3DE2891}"/>
              </a:ext>
            </a:extLst>
          </p:cNvPr>
          <p:cNvSpPr txBox="1"/>
          <p:nvPr/>
        </p:nvSpPr>
        <p:spPr>
          <a:xfrm>
            <a:off x="791631" y="1965874"/>
            <a:ext cx="7551479" cy="4247317"/>
          </a:xfrm>
          <a:prstGeom prst="rect">
            <a:avLst/>
          </a:prstGeom>
          <a:noFill/>
        </p:spPr>
        <p:txBody>
          <a:bodyPr wrap="square" rtlCol="0">
            <a:spAutoFit/>
          </a:bodyPr>
          <a:lstStyle/>
          <a:p>
            <a:pPr algn="just"/>
            <a:r>
              <a:rPr lang="es-ES" b="1" dirty="0">
                <a:latin typeface="Times New Roman" panose="02020603050405020304" pitchFamily="18" charset="0"/>
                <a:cs typeface="Times New Roman" panose="02020603050405020304" pitchFamily="18" charset="0"/>
              </a:rPr>
              <a:t>3) </a:t>
            </a:r>
            <a:r>
              <a:rPr lang="es-ES" dirty="0">
                <a:latin typeface="Times New Roman" panose="02020603050405020304" pitchFamily="18" charset="0"/>
                <a:cs typeface="Times New Roman" panose="02020603050405020304" pitchFamily="18" charset="0"/>
              </a:rPr>
              <a:t>¿Qué problemas intenta resolver el agilismo en el contexto de desarrollo de software?</a:t>
            </a:r>
          </a:p>
          <a:p>
            <a:pPr algn="just"/>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b="1" dirty="0">
                <a:latin typeface="Times New Roman" panose="02020603050405020304" pitchFamily="18" charset="0"/>
                <a:cs typeface="Times New Roman" panose="02020603050405020304" pitchFamily="18" charset="0"/>
              </a:rPr>
              <a:t>Requisitos Fijos: </a:t>
            </a:r>
            <a:r>
              <a:rPr lang="es-ES" dirty="0">
                <a:latin typeface="Times New Roman" panose="02020603050405020304" pitchFamily="18" charset="0"/>
                <a:cs typeface="Times New Roman" panose="02020603050405020304" pitchFamily="18" charset="0"/>
              </a:rPr>
              <a:t>fue adoptada inicialmente por desarrolladores de software pero no siempre se ajustaba al proceso de desarrollo, en donde los requerimientos podrían cambiar durante el transcurso del proyecto.</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b="1" dirty="0">
                <a:latin typeface="Times New Roman" panose="02020603050405020304" pitchFamily="18" charset="0"/>
                <a:cs typeface="Times New Roman" panose="02020603050405020304" pitchFamily="18" charset="0"/>
              </a:rPr>
              <a:t>Participación del Negocio:</a:t>
            </a:r>
            <a:r>
              <a:rPr lang="es-ES" dirty="0">
                <a:latin typeface="Times New Roman" panose="02020603050405020304" pitchFamily="18" charset="0"/>
                <a:cs typeface="Times New Roman" panose="02020603050405020304" pitchFamily="18" charset="0"/>
              </a:rPr>
              <a:t> En el enfoque tradicional el negocio se mantenía lejos del equipo de desarrollo. Ellos eran consultados en las primeras etapas para definir requerimientos y se involucraban al final para probar el producto terminado.</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b="1" dirty="0">
                <a:latin typeface="Times New Roman" panose="02020603050405020304" pitchFamily="18" charset="0"/>
                <a:cs typeface="Times New Roman" panose="02020603050405020304" pitchFamily="18" charset="0"/>
              </a:rPr>
              <a:t>Entrega de Resultados:</a:t>
            </a:r>
            <a:r>
              <a:rPr lang="es-ES" dirty="0">
                <a:latin typeface="Times New Roman" panose="02020603050405020304" pitchFamily="18" charset="0"/>
                <a:cs typeface="Times New Roman" panose="02020603050405020304" pitchFamily="18" charset="0"/>
              </a:rPr>
              <a:t> Debido a que las entregas en las metodologías tradicionales no existía una interacción frecuente entre los interesados y el equipo del proyecto para evaluar los avances previamente estipulados.</a:t>
            </a:r>
          </a:p>
        </p:txBody>
      </p:sp>
      <p:sp>
        <p:nvSpPr>
          <p:cNvPr id="7" name="CuadroTexto 6">
            <a:extLst>
              <a:ext uri="{FF2B5EF4-FFF2-40B4-BE49-F238E27FC236}">
                <a16:creationId xmlns:a16="http://schemas.microsoft.com/office/drawing/2014/main" id="{E3F22ACD-E468-49C7-BB84-B0B7941237C2}"/>
              </a:ext>
            </a:extLst>
          </p:cNvPr>
          <p:cNvSpPr txBox="1"/>
          <p:nvPr/>
        </p:nvSpPr>
        <p:spPr>
          <a:xfrm>
            <a:off x="1274153" y="1214931"/>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Preguntas de las Lecturas</a:t>
            </a:r>
          </a:p>
        </p:txBody>
      </p:sp>
    </p:spTree>
    <p:extLst>
      <p:ext uri="{BB962C8B-B14F-4D97-AF65-F5344CB8AC3E}">
        <p14:creationId xmlns:p14="http://schemas.microsoft.com/office/powerpoint/2010/main" val="25641073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13</a:t>
            </a:fld>
            <a:endParaRPr lang="es-ES_tradnl"/>
          </a:p>
        </p:txBody>
      </p:sp>
      <p:sp>
        <p:nvSpPr>
          <p:cNvPr id="8" name="CuadroTexto 7">
            <a:extLst>
              <a:ext uri="{FF2B5EF4-FFF2-40B4-BE49-F238E27FC236}">
                <a16:creationId xmlns:a16="http://schemas.microsoft.com/office/drawing/2014/main" id="{18885822-BDFA-4A5E-821D-7C3BA3DE2891}"/>
              </a:ext>
            </a:extLst>
          </p:cNvPr>
          <p:cNvSpPr txBox="1"/>
          <p:nvPr/>
        </p:nvSpPr>
        <p:spPr>
          <a:xfrm>
            <a:off x="791631" y="1965874"/>
            <a:ext cx="7551479"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s-ES" dirty="0" err="1">
                <a:latin typeface="Times New Roman" panose="02020603050405020304" pitchFamily="18" charset="0"/>
                <a:cs typeface="Times New Roman" panose="02020603050405020304" pitchFamily="18" charset="0"/>
              </a:rPr>
              <a:t>Agilemanifesto</a:t>
            </a:r>
            <a:r>
              <a:rPr lang="es-ES" dirty="0">
                <a:latin typeface="Times New Roman" panose="02020603050405020304" pitchFamily="18" charset="0"/>
                <a:cs typeface="Times New Roman" panose="02020603050405020304" pitchFamily="18" charset="0"/>
              </a:rPr>
              <a:t>. (2001). Principios del Manifiesto Ágil. Recuperado de https://agilemanifesto.org/iso/es/principles.html</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Martinfowler</a:t>
            </a:r>
            <a:r>
              <a:rPr lang="en-US" dirty="0">
                <a:latin typeface="Times New Roman" panose="02020603050405020304" pitchFamily="18" charset="0"/>
                <a:cs typeface="Times New Roman" panose="02020603050405020304" pitchFamily="18" charset="0"/>
              </a:rPr>
              <a:t>.</a:t>
            </a:r>
            <a:r>
              <a:rPr lang="es-ES" dirty="0">
                <a:latin typeface="Times New Roman" panose="02020603050405020304" pitchFamily="18" charset="0"/>
                <a:cs typeface="Times New Roman" panose="02020603050405020304" pitchFamily="18" charset="0"/>
              </a:rPr>
              <a:t> (25 de agosto de 2018). </a:t>
            </a:r>
            <a:r>
              <a:rPr lang="en-US" dirty="0">
                <a:latin typeface="Times New Roman" panose="02020603050405020304" pitchFamily="18" charset="0"/>
                <a:cs typeface="Times New Roman" panose="02020603050405020304" pitchFamily="18" charset="0"/>
              </a:rPr>
              <a:t>The State of Agile Software in 2018</a:t>
            </a:r>
            <a:r>
              <a:rPr lang="es-ES" dirty="0">
                <a:latin typeface="Times New Roman" panose="02020603050405020304" pitchFamily="18" charset="0"/>
                <a:cs typeface="Times New Roman" panose="02020603050405020304" pitchFamily="18" charset="0"/>
              </a:rPr>
              <a:t>. Recuperado de https://martinfowler.com/articles/agile-aus-2018.html</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Universidad Cesar Vallejo. (2015). Ciclo de vida del software – Implementación y </a:t>
            </a:r>
            <a:r>
              <a:rPr lang="es-ES" dirty="0" err="1">
                <a:latin typeface="Times New Roman" panose="02020603050405020304" pitchFamily="18" charset="0"/>
                <a:cs typeface="Times New Roman" panose="02020603050405020304" pitchFamily="18" charset="0"/>
              </a:rPr>
              <a:t>Debugging</a:t>
            </a:r>
            <a:r>
              <a:rPr lang="es-ES" dirty="0">
                <a:latin typeface="Times New Roman" panose="02020603050405020304" pitchFamily="18" charset="0"/>
                <a:cs typeface="Times New Roman" panose="02020603050405020304" pitchFamily="18" charset="0"/>
              </a:rPr>
              <a:t>. Trujillo, Perú. Lectores MP Ediciones</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err="1">
                <a:latin typeface="Times New Roman" panose="02020603050405020304" pitchFamily="18" charset="0"/>
                <a:cs typeface="Times New Roman" panose="02020603050405020304" pitchFamily="18" charset="0"/>
              </a:rPr>
              <a:t>Viewnext</a:t>
            </a:r>
            <a:r>
              <a:rPr lang="es-ES" dirty="0">
                <a:latin typeface="Times New Roman" panose="02020603050405020304" pitchFamily="18" charset="0"/>
                <a:cs typeface="Times New Roman" panose="02020603050405020304" pitchFamily="18" charset="0"/>
              </a:rPr>
              <a:t>.(29 de noviembre de 2018). ¿Qué ventajas aporta el Extreme </a:t>
            </a:r>
            <a:r>
              <a:rPr lang="es-ES" dirty="0" err="1">
                <a:latin typeface="Times New Roman" panose="02020603050405020304" pitchFamily="18" charset="0"/>
                <a:cs typeface="Times New Roman" panose="02020603050405020304" pitchFamily="18" charset="0"/>
              </a:rPr>
              <a:t>Programming</a:t>
            </a:r>
            <a:r>
              <a:rPr lang="es-ES" dirty="0">
                <a:latin typeface="Times New Roman" panose="02020603050405020304" pitchFamily="18" charset="0"/>
                <a:cs typeface="Times New Roman" panose="02020603050405020304" pitchFamily="18" charset="0"/>
              </a:rPr>
              <a:t>?. Recuperado de https://www.viewnext.com/ventajas-extreme-programming/#:~:text=Ventajas%20de%20la%20programaci%C3%B3n%20extrema&amp;text=Es%20muy%20eficiente%20durante%20el,los%20desarrolladores%20y%20los%20clientes</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E3F22ACD-E468-49C7-BB84-B0B7941237C2}"/>
              </a:ext>
            </a:extLst>
          </p:cNvPr>
          <p:cNvSpPr txBox="1"/>
          <p:nvPr/>
        </p:nvSpPr>
        <p:spPr>
          <a:xfrm>
            <a:off x="1274153" y="1214931"/>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Referencias Bibliográficas</a:t>
            </a:r>
          </a:p>
        </p:txBody>
      </p:sp>
    </p:spTree>
    <p:extLst>
      <p:ext uri="{BB962C8B-B14F-4D97-AF65-F5344CB8AC3E}">
        <p14:creationId xmlns:p14="http://schemas.microsoft.com/office/powerpoint/2010/main" val="2082176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56E474B-3F58-9C40-A6B3-4A73416EC76F}" type="datetime3">
              <a:t>24.03.21</a:t>
            </a:fld>
            <a:endParaRPr lang="es-ES_tradnl"/>
          </a:p>
        </p:txBody>
      </p:sp>
      <p:sp>
        <p:nvSpPr>
          <p:cNvPr id="3" name="Marcador de número de diapositiva 2"/>
          <p:cNvSpPr>
            <a:spLocks noGrp="1"/>
          </p:cNvSpPr>
          <p:nvPr>
            <p:ph type="sldNum" sz="quarter" idx="12"/>
          </p:nvPr>
        </p:nvSpPr>
        <p:spPr/>
        <p:txBody>
          <a:bodyPr/>
          <a:lstStyle/>
          <a:p>
            <a:fld id="{47E163D4-D484-AC4B-B1E7-22F25D50FAE6}" type="slidenum">
              <a:rPr lang="es-ES_tradnl"/>
              <a:pPr/>
              <a:t>14</a:t>
            </a:fld>
            <a:endParaRPr lang="es-ES_tradnl"/>
          </a:p>
        </p:txBody>
      </p:sp>
    </p:spTree>
    <p:extLst>
      <p:ext uri="{BB962C8B-B14F-4D97-AF65-F5344CB8AC3E}">
        <p14:creationId xmlns:p14="http://schemas.microsoft.com/office/powerpoint/2010/main" val="1820461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2</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947765" y="1038752"/>
            <a:ext cx="5248469" cy="584775"/>
          </a:xfrm>
          <a:prstGeom prst="rect">
            <a:avLst/>
          </a:prstGeom>
          <a:noFill/>
        </p:spPr>
        <p:txBody>
          <a:bodyPr wrap="square" rtlCol="0">
            <a:spAutoFit/>
          </a:bodyPr>
          <a:lstStyle/>
          <a:p>
            <a:pPr algn="ctr"/>
            <a:r>
              <a:rPr lang="es-CO" sz="3200" b="1" dirty="0" err="1">
                <a:latin typeface="Times New Roman" panose="02020603050405020304" pitchFamily="18" charset="0"/>
                <a:cs typeface="Times New Roman" panose="02020603050405020304" pitchFamily="18" charset="0"/>
              </a:rPr>
              <a:t>eXtreme</a:t>
            </a:r>
            <a:r>
              <a:rPr lang="es-CO" sz="3200" b="1" dirty="0">
                <a:latin typeface="Times New Roman" panose="02020603050405020304" pitchFamily="18" charset="0"/>
                <a:cs typeface="Times New Roman" panose="02020603050405020304" pitchFamily="18" charset="0"/>
              </a:rPr>
              <a:t> </a:t>
            </a:r>
            <a:r>
              <a:rPr lang="es-CO" sz="3200" b="1" dirty="0" err="1">
                <a:latin typeface="Times New Roman" panose="02020603050405020304" pitchFamily="18" charset="0"/>
                <a:cs typeface="Times New Roman" panose="02020603050405020304" pitchFamily="18" charset="0"/>
              </a:rPr>
              <a:t>Programming</a:t>
            </a:r>
            <a:r>
              <a:rPr lang="es-CO" sz="3200" b="1" dirty="0">
                <a:latin typeface="Times New Roman" panose="02020603050405020304" pitchFamily="18" charset="0"/>
                <a:cs typeface="Times New Roman" panose="02020603050405020304" pitchFamily="18" charset="0"/>
              </a:rPr>
              <a:t> (XP)</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691532" y="1717934"/>
            <a:ext cx="7760933" cy="2308324"/>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La metodología de la Programación Extrema, también llamada XP, es una metodología que tiene su origen en 1996, de la mano de Kent Beck, Ward Cunningham y Ron Jeffries.</a:t>
            </a:r>
          </a:p>
          <a:p>
            <a:pPr algn="just"/>
            <a:endParaRPr lang="es-ES"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Es una metodología ágil centrada en potenciar las relaciones interpersonales como clave para el éxito en desarrollo de software, promoviendo el trabajo en equipo, preocupándose por el aprendizaje de los desarrolladores, teniendo una comunicación constante con el cliente  y propiciando un buen clima de trabajo.</a:t>
            </a:r>
            <a:endParaRPr lang="es-CO" dirty="0">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D28EC555-EAC6-4BEF-9CE1-5D3A55B0F22E}"/>
              </a:ext>
            </a:extLst>
          </p:cNvPr>
          <p:cNvPicPr>
            <a:picLocks noChangeAspect="1"/>
          </p:cNvPicPr>
          <p:nvPr/>
        </p:nvPicPr>
        <p:blipFill rotWithShape="1">
          <a:blip r:embed="rId2"/>
          <a:srcRect l="10168" r="1805"/>
          <a:stretch/>
        </p:blipFill>
        <p:spPr>
          <a:xfrm>
            <a:off x="2510667" y="4120665"/>
            <a:ext cx="4122661" cy="2249225"/>
          </a:xfrm>
          <a:prstGeom prst="rect">
            <a:avLst/>
          </a:prstGeom>
        </p:spPr>
      </p:pic>
    </p:spTree>
    <p:extLst>
      <p:ext uri="{BB962C8B-B14F-4D97-AF65-F5344CB8AC3E}">
        <p14:creationId xmlns:p14="http://schemas.microsoft.com/office/powerpoint/2010/main" val="138812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3</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348271" y="1038752"/>
            <a:ext cx="6447453" cy="584775"/>
          </a:xfrm>
          <a:prstGeom prst="rect">
            <a:avLst/>
          </a:prstGeom>
          <a:noFill/>
        </p:spPr>
        <p:txBody>
          <a:bodyPr wrap="square" rtlCol="0">
            <a:spAutoFit/>
          </a:bodyPr>
          <a:lstStyle/>
          <a:p>
            <a:pPr algn="ctr"/>
            <a:r>
              <a:rPr lang="es-ES" sz="3200" b="1" dirty="0">
                <a:latin typeface="Times New Roman" panose="02020603050405020304" pitchFamily="18" charset="0"/>
                <a:cs typeface="Times New Roman" panose="02020603050405020304" pitchFamily="18" charset="0"/>
              </a:rPr>
              <a:t>Bases de la Programación </a:t>
            </a:r>
            <a:r>
              <a:rPr lang="es-ES" sz="3200" b="1" dirty="0" err="1">
                <a:latin typeface="Times New Roman" panose="02020603050405020304" pitchFamily="18" charset="0"/>
                <a:cs typeface="Times New Roman" panose="02020603050405020304" pitchFamily="18" charset="0"/>
              </a:rPr>
              <a:t>eXtrema</a:t>
            </a:r>
            <a:endParaRPr lang="es-CO" sz="3200" b="1"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8885822-BDFA-4A5E-821D-7C3BA3DE2891}"/>
              </a:ext>
            </a:extLst>
          </p:cNvPr>
          <p:cNvSpPr txBox="1"/>
          <p:nvPr/>
        </p:nvSpPr>
        <p:spPr>
          <a:xfrm>
            <a:off x="434407" y="1789549"/>
            <a:ext cx="5807773" cy="4247317"/>
          </a:xfrm>
          <a:prstGeom prst="rect">
            <a:avLst/>
          </a:prstGeom>
          <a:noFill/>
        </p:spPr>
        <p:txBody>
          <a:bodyPr wrap="square" rtlCol="0">
            <a:spAutoFit/>
          </a:bodyPr>
          <a:lstStyle/>
          <a:p>
            <a:pPr marL="342900" indent="-342900" algn="just">
              <a:buFont typeface="+mj-lt"/>
              <a:buAutoNum type="arabicParenR"/>
            </a:pPr>
            <a:r>
              <a:rPr lang="es-ES" b="1" dirty="0">
                <a:latin typeface="Times New Roman" panose="02020603050405020304" pitchFamily="18" charset="0"/>
                <a:cs typeface="Times New Roman" panose="02020603050405020304" pitchFamily="18" charset="0"/>
              </a:rPr>
              <a:t>Comunicación: </a:t>
            </a:r>
            <a:r>
              <a:rPr lang="es-ES" dirty="0">
                <a:latin typeface="Times New Roman" panose="02020603050405020304" pitchFamily="18" charset="0"/>
                <a:cs typeface="Times New Roman" panose="02020603050405020304" pitchFamily="18" charset="0"/>
              </a:rPr>
              <a:t>En XP, todo es trabajado en equipo: desde el relevamiento y análisis hasta el código fuente desarrollado. Todo se conversa cara a cara.</a:t>
            </a: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ES" b="1" dirty="0">
                <a:latin typeface="Times New Roman" panose="02020603050405020304" pitchFamily="18" charset="0"/>
                <a:cs typeface="Times New Roman" panose="02020603050405020304" pitchFamily="18" charset="0"/>
              </a:rPr>
              <a:t>Simplicidad: </a:t>
            </a:r>
            <a:r>
              <a:rPr lang="es-ES" dirty="0">
                <a:latin typeface="Times New Roman" panose="02020603050405020304" pitchFamily="18" charset="0"/>
                <a:cs typeface="Times New Roman" panose="02020603050405020304" pitchFamily="18" charset="0"/>
              </a:rPr>
              <a:t>Se pretende desarrollar solo lo necesario y no perder tiempo en detalles que no sean requeridos en el momento.</a:t>
            </a: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CO" b="1" dirty="0">
                <a:latin typeface="Times New Roman" panose="02020603050405020304" pitchFamily="18" charset="0"/>
                <a:cs typeface="Times New Roman" panose="02020603050405020304" pitchFamily="18" charset="0"/>
              </a:rPr>
              <a:t>Retroalimentación:</a:t>
            </a:r>
            <a:r>
              <a:rPr lang="es-CO" dirty="0">
                <a:latin typeface="Times New Roman" panose="02020603050405020304" pitchFamily="18" charset="0"/>
                <a:cs typeface="Times New Roman" panose="02020603050405020304" pitchFamily="18" charset="0"/>
              </a:rPr>
              <a:t> Se requiere de un </a:t>
            </a:r>
            <a:r>
              <a:rPr lang="es-ES" dirty="0" err="1">
                <a:latin typeface="Times New Roman" panose="02020603050405020304" pitchFamily="18" charset="0"/>
                <a:cs typeface="Times New Roman" panose="02020603050405020304" pitchFamily="18" charset="0"/>
              </a:rPr>
              <a:t>feedback</a:t>
            </a:r>
            <a:r>
              <a:rPr lang="es-ES" dirty="0">
                <a:latin typeface="Times New Roman" panose="02020603050405020304" pitchFamily="18" charset="0"/>
                <a:cs typeface="Times New Roman" panose="02020603050405020304" pitchFamily="18" charset="0"/>
              </a:rPr>
              <a:t> continuo, a fin de conocer los requerimientos del cliente e implementar los cambios tan pronto como sea posible.</a:t>
            </a:r>
          </a:p>
        </p:txBody>
      </p:sp>
      <p:pic>
        <p:nvPicPr>
          <p:cNvPr id="2" name="Imagen 1">
            <a:extLst>
              <a:ext uri="{FF2B5EF4-FFF2-40B4-BE49-F238E27FC236}">
                <a16:creationId xmlns:a16="http://schemas.microsoft.com/office/drawing/2014/main" id="{5F3540D7-49E2-4C63-8F88-7DA93B3DE4AF}"/>
              </a:ext>
            </a:extLst>
          </p:cNvPr>
          <p:cNvPicPr>
            <a:picLocks noChangeAspect="1"/>
          </p:cNvPicPr>
          <p:nvPr/>
        </p:nvPicPr>
        <p:blipFill rotWithShape="1">
          <a:blip r:embed="rId2"/>
          <a:srcRect b="8542"/>
          <a:stretch/>
        </p:blipFill>
        <p:spPr>
          <a:xfrm>
            <a:off x="7070271" y="1772232"/>
            <a:ext cx="1450907" cy="1429041"/>
          </a:xfrm>
          <a:prstGeom prst="rect">
            <a:avLst/>
          </a:prstGeom>
        </p:spPr>
      </p:pic>
      <p:pic>
        <p:nvPicPr>
          <p:cNvPr id="3" name="Imagen 2">
            <a:extLst>
              <a:ext uri="{FF2B5EF4-FFF2-40B4-BE49-F238E27FC236}">
                <a16:creationId xmlns:a16="http://schemas.microsoft.com/office/drawing/2014/main" id="{BF0047F5-53B3-451D-A548-F9E8875F43F9}"/>
              </a:ext>
            </a:extLst>
          </p:cNvPr>
          <p:cNvPicPr>
            <a:picLocks noChangeAspect="1"/>
          </p:cNvPicPr>
          <p:nvPr/>
        </p:nvPicPr>
        <p:blipFill rotWithShape="1">
          <a:blip r:embed="rId3"/>
          <a:srcRect l="19946" t="24449" r="19376" b="23633"/>
          <a:stretch/>
        </p:blipFill>
        <p:spPr>
          <a:xfrm>
            <a:off x="7090846" y="3201273"/>
            <a:ext cx="1354707" cy="1350461"/>
          </a:xfrm>
          <a:prstGeom prst="rect">
            <a:avLst/>
          </a:prstGeom>
        </p:spPr>
      </p:pic>
      <p:pic>
        <p:nvPicPr>
          <p:cNvPr id="10" name="Imagen 9">
            <a:extLst>
              <a:ext uri="{FF2B5EF4-FFF2-40B4-BE49-F238E27FC236}">
                <a16:creationId xmlns:a16="http://schemas.microsoft.com/office/drawing/2014/main" id="{32D158C4-2FBA-4A2D-9CC9-47375B284858}"/>
              </a:ext>
            </a:extLst>
          </p:cNvPr>
          <p:cNvPicPr>
            <a:picLocks noChangeAspect="1"/>
          </p:cNvPicPr>
          <p:nvPr/>
        </p:nvPicPr>
        <p:blipFill rotWithShape="1">
          <a:blip r:embed="rId4"/>
          <a:srcRect l="27415" t="32653" r="27007" b="34122"/>
          <a:stretch/>
        </p:blipFill>
        <p:spPr>
          <a:xfrm>
            <a:off x="7044185" y="4630314"/>
            <a:ext cx="1448030" cy="1055578"/>
          </a:xfrm>
          <a:prstGeom prst="rect">
            <a:avLst/>
          </a:prstGeom>
        </p:spPr>
      </p:pic>
      <p:pic>
        <p:nvPicPr>
          <p:cNvPr id="11" name="Imagen 10">
            <a:extLst>
              <a:ext uri="{FF2B5EF4-FFF2-40B4-BE49-F238E27FC236}">
                <a16:creationId xmlns:a16="http://schemas.microsoft.com/office/drawing/2014/main" id="{5955D75C-AF88-4366-9011-3012AB9F6E72}"/>
              </a:ext>
            </a:extLst>
          </p:cNvPr>
          <p:cNvPicPr>
            <a:picLocks noChangeAspect="1"/>
          </p:cNvPicPr>
          <p:nvPr/>
        </p:nvPicPr>
        <p:blipFill rotWithShape="1">
          <a:blip r:embed="rId4"/>
          <a:srcRect l="27415" t="81279" r="27007" b="11974"/>
          <a:stretch/>
        </p:blipFill>
        <p:spPr>
          <a:xfrm>
            <a:off x="7044184" y="5682783"/>
            <a:ext cx="1448030" cy="214354"/>
          </a:xfrm>
          <a:prstGeom prst="rect">
            <a:avLst/>
          </a:prstGeom>
        </p:spPr>
      </p:pic>
    </p:spTree>
    <p:extLst>
      <p:ext uri="{BB962C8B-B14F-4D97-AF65-F5344CB8AC3E}">
        <p14:creationId xmlns:p14="http://schemas.microsoft.com/office/powerpoint/2010/main" val="14609240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4</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348271" y="1038752"/>
            <a:ext cx="6447453" cy="584775"/>
          </a:xfrm>
          <a:prstGeom prst="rect">
            <a:avLst/>
          </a:prstGeom>
          <a:noFill/>
        </p:spPr>
        <p:txBody>
          <a:bodyPr wrap="square" rtlCol="0">
            <a:spAutoFit/>
          </a:bodyPr>
          <a:lstStyle/>
          <a:p>
            <a:pPr algn="ctr"/>
            <a:r>
              <a:rPr lang="es-ES" sz="3200" b="1" dirty="0">
                <a:latin typeface="Times New Roman" panose="02020603050405020304" pitchFamily="18" charset="0"/>
                <a:cs typeface="Times New Roman" panose="02020603050405020304" pitchFamily="18" charset="0"/>
              </a:rPr>
              <a:t>Bases de la Programación </a:t>
            </a:r>
            <a:r>
              <a:rPr lang="es-ES" sz="3200" b="1" dirty="0" err="1">
                <a:latin typeface="Times New Roman" panose="02020603050405020304" pitchFamily="18" charset="0"/>
                <a:cs typeface="Times New Roman" panose="02020603050405020304" pitchFamily="18" charset="0"/>
              </a:rPr>
              <a:t>eXtrema</a:t>
            </a:r>
            <a:endParaRPr lang="es-CO" sz="3200" b="1"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8885822-BDFA-4A5E-821D-7C3BA3DE2891}"/>
              </a:ext>
            </a:extLst>
          </p:cNvPr>
          <p:cNvSpPr txBox="1"/>
          <p:nvPr/>
        </p:nvSpPr>
        <p:spPr>
          <a:xfrm>
            <a:off x="481059" y="2422783"/>
            <a:ext cx="5024001" cy="2862322"/>
          </a:xfrm>
          <a:prstGeom prst="rect">
            <a:avLst/>
          </a:prstGeom>
          <a:noFill/>
        </p:spPr>
        <p:txBody>
          <a:bodyPr wrap="square" rtlCol="0">
            <a:spAutoFit/>
          </a:bodyPr>
          <a:lstStyle/>
          <a:p>
            <a:pPr algn="just"/>
            <a:r>
              <a:rPr lang="es-CO" b="1" dirty="0">
                <a:latin typeface="Times New Roman" panose="02020603050405020304" pitchFamily="18" charset="0"/>
                <a:cs typeface="Times New Roman" panose="02020603050405020304" pitchFamily="18" charset="0"/>
              </a:rPr>
              <a:t>4)   Respeto: </a:t>
            </a:r>
            <a:r>
              <a:rPr lang="es-ES" dirty="0">
                <a:latin typeface="Times New Roman" panose="02020603050405020304" pitchFamily="18" charset="0"/>
                <a:cs typeface="Times New Roman" panose="02020603050405020304" pitchFamily="18" charset="0"/>
              </a:rPr>
              <a:t>El equipo respeta la idoneidad del cliente como tal y el cliente, a la vez, respeta la idoneidad del equipo.</a:t>
            </a: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s-ES" dirty="0">
              <a:latin typeface="Times New Roman" panose="02020603050405020304" pitchFamily="18" charset="0"/>
              <a:cs typeface="Times New Roman" panose="02020603050405020304" pitchFamily="18" charset="0"/>
            </a:endParaRPr>
          </a:p>
          <a:p>
            <a:pPr algn="just"/>
            <a:r>
              <a:rPr lang="es-ES" b="1" dirty="0">
                <a:latin typeface="Times New Roman" panose="02020603050405020304" pitchFamily="18" charset="0"/>
                <a:cs typeface="Times New Roman" panose="02020603050405020304" pitchFamily="18" charset="0"/>
              </a:rPr>
              <a:t>5)   Coraje: </a:t>
            </a:r>
            <a:r>
              <a:rPr lang="es-ES" dirty="0">
                <a:latin typeface="Times New Roman" panose="02020603050405020304" pitchFamily="18" charset="0"/>
                <a:cs typeface="Times New Roman" panose="02020603050405020304" pitchFamily="18" charset="0"/>
              </a:rPr>
              <a:t>Se dice que en XP un equipo debe tener el valor para decir la verdad sobre el avance del proyecto y las estimaciones del mismo, planificando el éxito en vez de buscar excusas sobre los errores.</a:t>
            </a:r>
            <a:endParaRPr lang="es-CO"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6A943D22-EE1A-438B-ABB0-2CCEB1EAFD8F}"/>
              </a:ext>
            </a:extLst>
          </p:cNvPr>
          <p:cNvPicPr>
            <a:picLocks noChangeAspect="1"/>
          </p:cNvPicPr>
          <p:nvPr/>
        </p:nvPicPr>
        <p:blipFill rotWithShape="1">
          <a:blip r:embed="rId2"/>
          <a:srcRect l="5548" t="22767" r="5548" b="24335"/>
          <a:stretch/>
        </p:blipFill>
        <p:spPr>
          <a:xfrm>
            <a:off x="6018244" y="2422783"/>
            <a:ext cx="2015413" cy="1259634"/>
          </a:xfrm>
          <a:prstGeom prst="rect">
            <a:avLst/>
          </a:prstGeom>
        </p:spPr>
      </p:pic>
      <p:pic>
        <p:nvPicPr>
          <p:cNvPr id="10" name="Imagen 9">
            <a:extLst>
              <a:ext uri="{FF2B5EF4-FFF2-40B4-BE49-F238E27FC236}">
                <a16:creationId xmlns:a16="http://schemas.microsoft.com/office/drawing/2014/main" id="{0B32720C-BB61-41FA-A21D-35E53563A4F5}"/>
              </a:ext>
            </a:extLst>
          </p:cNvPr>
          <p:cNvPicPr>
            <a:picLocks noChangeAspect="1"/>
          </p:cNvPicPr>
          <p:nvPr/>
        </p:nvPicPr>
        <p:blipFill rotWithShape="1">
          <a:blip r:embed="rId3"/>
          <a:srcRect l="17895" t="11859" r="17895" b="10229"/>
          <a:stretch/>
        </p:blipFill>
        <p:spPr>
          <a:xfrm>
            <a:off x="6456784" y="3834165"/>
            <a:ext cx="1138333" cy="1450940"/>
          </a:xfrm>
          <a:prstGeom prst="rect">
            <a:avLst/>
          </a:prstGeom>
        </p:spPr>
      </p:pic>
    </p:spTree>
    <p:extLst>
      <p:ext uri="{BB962C8B-B14F-4D97-AF65-F5344CB8AC3E}">
        <p14:creationId xmlns:p14="http://schemas.microsoft.com/office/powerpoint/2010/main" val="16651351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5</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947765" y="1038752"/>
            <a:ext cx="5248469"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¿Porqué elegir XP?</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691532" y="3733347"/>
            <a:ext cx="7760933" cy="2308324"/>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Es muy eficiente durante las fases que utiliza, su tasa de error es muy pequeña, facilita los cambios, trabaja bajo ciclos iterativos, origina una programación muy organizada y la satisfacción del programador, además de fomentar la comunicación entre los desarrolladores y los clientes.</a:t>
            </a:r>
          </a:p>
          <a:p>
            <a:pPr algn="just"/>
            <a:endParaRPr lang="es-ES"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También se puede aplicar a cualquier lenguaje de programación, el cliente tiene el control sobre las prioridades, durante todo el proyecto se puede realizar diversas pruebas y, sobre todo, permite ahorrar mucho tiempo y dinero.</a:t>
            </a:r>
            <a:endParaRPr lang="es-CO"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1825D8E9-2AC0-4432-9BE0-D5D0155E2B7C}"/>
              </a:ext>
            </a:extLst>
          </p:cNvPr>
          <p:cNvPicPr>
            <a:picLocks noChangeAspect="1"/>
          </p:cNvPicPr>
          <p:nvPr/>
        </p:nvPicPr>
        <p:blipFill rotWithShape="1">
          <a:blip r:embed="rId2"/>
          <a:srcRect l="2551" r="4183"/>
          <a:stretch/>
        </p:blipFill>
        <p:spPr>
          <a:xfrm>
            <a:off x="2724656" y="1691036"/>
            <a:ext cx="3694683" cy="1974802"/>
          </a:xfrm>
          <a:prstGeom prst="rect">
            <a:avLst/>
          </a:prstGeom>
        </p:spPr>
      </p:pic>
    </p:spTree>
    <p:extLst>
      <p:ext uri="{BB962C8B-B14F-4D97-AF65-F5344CB8AC3E}">
        <p14:creationId xmlns:p14="http://schemas.microsoft.com/office/powerpoint/2010/main" val="2953680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6</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947765" y="1038752"/>
            <a:ext cx="5248469"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Ciclo de Vida Iterativo</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904522" y="4222731"/>
            <a:ext cx="7314133" cy="2031325"/>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Es un modelo que busca reducir el riesgo que surge entre las necesidades del usuario y el producto final por malos entendidos durante la etapa de solicitud de requerimientos.</a:t>
            </a:r>
          </a:p>
          <a:p>
            <a:pPr algn="just"/>
            <a:endParaRPr lang="es-ES"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Es por esto que se suele utilizar en proyectos en los que los requerimientos no están claros de parte del usuario, por lo que se hace necesaria la creación de distintos prototipos para presentarlos y conseguir la conformidad del cliente.</a:t>
            </a:r>
          </a:p>
        </p:txBody>
      </p:sp>
      <p:pic>
        <p:nvPicPr>
          <p:cNvPr id="9" name="Imagen 8">
            <a:extLst>
              <a:ext uri="{FF2B5EF4-FFF2-40B4-BE49-F238E27FC236}">
                <a16:creationId xmlns:a16="http://schemas.microsoft.com/office/drawing/2014/main" id="{69F18626-5FDF-4E45-8225-98D31712CB72}"/>
              </a:ext>
            </a:extLst>
          </p:cNvPr>
          <p:cNvPicPr>
            <a:picLocks noChangeAspect="1"/>
          </p:cNvPicPr>
          <p:nvPr/>
        </p:nvPicPr>
        <p:blipFill>
          <a:blip r:embed="rId2"/>
          <a:stretch>
            <a:fillRect/>
          </a:stretch>
        </p:blipFill>
        <p:spPr>
          <a:xfrm>
            <a:off x="2259150" y="1770798"/>
            <a:ext cx="4604879" cy="2306680"/>
          </a:xfrm>
          <a:prstGeom prst="rect">
            <a:avLst/>
          </a:prstGeom>
        </p:spPr>
      </p:pic>
    </p:spTree>
    <p:extLst>
      <p:ext uri="{BB962C8B-B14F-4D97-AF65-F5344CB8AC3E}">
        <p14:creationId xmlns:p14="http://schemas.microsoft.com/office/powerpoint/2010/main" val="1856770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7</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947765" y="1038752"/>
            <a:ext cx="5248469"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Ciclo de Vida Iterativo</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609797" y="2394700"/>
            <a:ext cx="4972149" cy="3416320"/>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Es la iteración de varios ciclos de vida en cascada. Al final de cada iteración se le entrega al cliente una versión mejorada o con mayores funcionalidades del producto. El cliente es quien luego de cada iteración, evalúa el producto y lo corrige o propone mejoras. Estas iteraciones se repetirán hasta obtener un producto que satisfaga al cliente.</a:t>
            </a:r>
          </a:p>
          <a:p>
            <a:pPr algn="just"/>
            <a:endParaRPr lang="es-ES"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Un proyecto se beneficia de hacer uso de un ciclo de vida iterativo cuando la complejidad es alta,  los cambios son frecuentes y existe la necesidad de acomodar visiones diferentes de los interesados.</a:t>
            </a:r>
            <a:endParaRPr lang="es-CO" dirty="0">
              <a:latin typeface="Times New Roman" panose="02020603050405020304" pitchFamily="18" charset="0"/>
              <a:cs typeface="Times New Roman" panose="02020603050405020304" pitchFamily="18" charset="0"/>
            </a:endParaRPr>
          </a:p>
        </p:txBody>
      </p:sp>
      <p:pic>
        <p:nvPicPr>
          <p:cNvPr id="2" name="Imagen 1">
            <a:extLst>
              <a:ext uri="{FF2B5EF4-FFF2-40B4-BE49-F238E27FC236}">
                <a16:creationId xmlns:a16="http://schemas.microsoft.com/office/drawing/2014/main" id="{5C02C0EB-00DA-4F0E-96A4-CBF8775AF12A}"/>
              </a:ext>
            </a:extLst>
          </p:cNvPr>
          <p:cNvPicPr>
            <a:picLocks noChangeAspect="1"/>
          </p:cNvPicPr>
          <p:nvPr/>
        </p:nvPicPr>
        <p:blipFill rotWithShape="1">
          <a:blip r:embed="rId2"/>
          <a:srcRect l="27987" t="6357" r="30738" b="32351"/>
          <a:stretch/>
        </p:blipFill>
        <p:spPr>
          <a:xfrm>
            <a:off x="5858264" y="2770837"/>
            <a:ext cx="2675939" cy="2664046"/>
          </a:xfrm>
          <a:prstGeom prst="rect">
            <a:avLst/>
          </a:prstGeom>
        </p:spPr>
      </p:pic>
    </p:spTree>
    <p:extLst>
      <p:ext uri="{BB962C8B-B14F-4D97-AF65-F5344CB8AC3E}">
        <p14:creationId xmlns:p14="http://schemas.microsoft.com/office/powerpoint/2010/main" val="25385864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8</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278781" y="1038752"/>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Ventajas del Ciclo de Vida Iterativo</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519501" y="1853525"/>
            <a:ext cx="6724064" cy="4247317"/>
          </a:xfrm>
          <a:prstGeom prst="rect">
            <a:avLst/>
          </a:prstGeom>
          <a:noFill/>
        </p:spPr>
        <p:txBody>
          <a:bodyPr wrap="square" rtlCol="0">
            <a:spAutoFit/>
          </a:bodyPr>
          <a:lstStyle/>
          <a:p>
            <a:pPr algn="just"/>
            <a:r>
              <a:rPr lang="es-ES" b="1" dirty="0">
                <a:latin typeface="Times New Roman" panose="02020603050405020304" pitchFamily="18" charset="0"/>
                <a:cs typeface="Times New Roman" panose="02020603050405020304" pitchFamily="18" charset="0"/>
              </a:rPr>
              <a:t>Análisis de avances: </a:t>
            </a:r>
            <a:r>
              <a:rPr lang="es-ES" dirty="0">
                <a:latin typeface="Times New Roman" panose="02020603050405020304" pitchFamily="18" charset="0"/>
                <a:cs typeface="Times New Roman" panose="02020603050405020304" pitchFamily="18" charset="0"/>
              </a:rPr>
              <a:t>al fraccionar el proyecto en etapas, el equipo de trabajo tiene la posibilidad de analizar los resultados en cada una de ellas e incorporar mejoras para la entrega final.</a:t>
            </a:r>
          </a:p>
          <a:p>
            <a:pPr algn="just"/>
            <a:endParaRPr lang="es-ES" dirty="0">
              <a:latin typeface="Times New Roman" panose="02020603050405020304" pitchFamily="18" charset="0"/>
              <a:cs typeface="Times New Roman" panose="02020603050405020304" pitchFamily="18" charset="0"/>
            </a:endParaRPr>
          </a:p>
          <a:p>
            <a:pPr algn="just"/>
            <a:r>
              <a:rPr lang="es-ES" b="1" dirty="0">
                <a:latin typeface="Times New Roman" panose="02020603050405020304" pitchFamily="18" charset="0"/>
                <a:cs typeface="Times New Roman" panose="02020603050405020304" pitchFamily="18" charset="0"/>
              </a:rPr>
              <a:t>Manejo de riesgos: </a:t>
            </a:r>
            <a:r>
              <a:rPr lang="es-ES" dirty="0">
                <a:latin typeface="Times New Roman" panose="02020603050405020304" pitchFamily="18" charset="0"/>
                <a:cs typeface="Times New Roman" panose="02020603050405020304" pitchFamily="18" charset="0"/>
              </a:rPr>
              <a:t>este modelo de planificación por secciones también permite la evaluación de riesgos que pueden irrumpir durante la ejecución del proceso.</a:t>
            </a:r>
          </a:p>
          <a:p>
            <a:pPr algn="just"/>
            <a:endParaRPr lang="es-ES" dirty="0">
              <a:latin typeface="Times New Roman" panose="02020603050405020304" pitchFamily="18" charset="0"/>
              <a:cs typeface="Times New Roman" panose="02020603050405020304" pitchFamily="18" charset="0"/>
            </a:endParaRPr>
          </a:p>
          <a:p>
            <a:pPr algn="just"/>
            <a:r>
              <a:rPr lang="es-ES" b="1" dirty="0">
                <a:latin typeface="Times New Roman" panose="02020603050405020304" pitchFamily="18" charset="0"/>
                <a:cs typeface="Times New Roman" panose="02020603050405020304" pitchFamily="18" charset="0"/>
              </a:rPr>
              <a:t>Retroalimentación:</a:t>
            </a:r>
            <a:r>
              <a:rPr lang="es-ES" dirty="0">
                <a:latin typeface="Times New Roman" panose="02020603050405020304" pitchFamily="18" charset="0"/>
                <a:cs typeface="Times New Roman" panose="02020603050405020304" pitchFamily="18" charset="0"/>
              </a:rPr>
              <a:t> Todo lo que deba analizarse o corregirse debe ir en consonancia con los objetivos propuestos y la satisfacción del destinatario.</a:t>
            </a:r>
          </a:p>
          <a:p>
            <a:pPr algn="just"/>
            <a:endParaRPr lang="es-ES" dirty="0">
              <a:latin typeface="Times New Roman" panose="02020603050405020304" pitchFamily="18" charset="0"/>
              <a:cs typeface="Times New Roman" panose="02020603050405020304" pitchFamily="18" charset="0"/>
            </a:endParaRPr>
          </a:p>
          <a:p>
            <a:pPr algn="just"/>
            <a:r>
              <a:rPr lang="es-ES" b="1" dirty="0">
                <a:latin typeface="Times New Roman" panose="02020603050405020304" pitchFamily="18" charset="0"/>
                <a:cs typeface="Times New Roman" panose="02020603050405020304" pitchFamily="18" charset="0"/>
              </a:rPr>
              <a:t>Flexibilidad: </a:t>
            </a:r>
            <a:r>
              <a:rPr lang="es-ES" dirty="0">
                <a:latin typeface="Times New Roman" panose="02020603050405020304" pitchFamily="18" charset="0"/>
                <a:cs typeface="Times New Roman" panose="02020603050405020304" pitchFamily="18" charset="0"/>
              </a:rPr>
              <a:t>no sólo en cuanto a la introducción de cambios, sino también en las situaciones en que los objetivos no hayan sido claramente definidos desde el inicio.</a:t>
            </a:r>
          </a:p>
        </p:txBody>
      </p:sp>
      <p:pic>
        <p:nvPicPr>
          <p:cNvPr id="1026" name="Picture 2" descr="PostgreSQL: Ventajas y Desventajas">
            <a:extLst>
              <a:ext uri="{FF2B5EF4-FFF2-40B4-BE49-F238E27FC236}">
                <a16:creationId xmlns:a16="http://schemas.microsoft.com/office/drawing/2014/main" id="{B742B86C-DFF9-4D7B-A834-4BCCABA80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565" y="3231808"/>
            <a:ext cx="1614979" cy="14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34256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5ACACDB-EA2E-354D-B6B5-978EAE165E52}" type="datetime3">
              <a:t>24.03.21</a:t>
            </a:fld>
            <a:endParaRPr lang="es-ES_tradnl"/>
          </a:p>
        </p:txBody>
      </p:sp>
      <p:sp>
        <p:nvSpPr>
          <p:cNvPr id="5" name="Marcador de número de diapositiva 4"/>
          <p:cNvSpPr>
            <a:spLocks noGrp="1"/>
          </p:cNvSpPr>
          <p:nvPr>
            <p:ph type="sldNum" sz="quarter" idx="12"/>
          </p:nvPr>
        </p:nvSpPr>
        <p:spPr/>
        <p:txBody>
          <a:bodyPr/>
          <a:lstStyle/>
          <a:p>
            <a:fld id="{47E163D4-D484-AC4B-B1E7-22F25D50FAE6}" type="slidenum">
              <a:t>9</a:t>
            </a:fld>
            <a:endParaRPr lang="es-ES_tradnl"/>
          </a:p>
        </p:txBody>
      </p:sp>
      <p:sp>
        <p:nvSpPr>
          <p:cNvPr id="6" name="CuadroTexto 5">
            <a:extLst>
              <a:ext uri="{FF2B5EF4-FFF2-40B4-BE49-F238E27FC236}">
                <a16:creationId xmlns:a16="http://schemas.microsoft.com/office/drawing/2014/main" id="{CA6627D6-5E47-4A15-9576-BBE102B0C451}"/>
              </a:ext>
            </a:extLst>
          </p:cNvPr>
          <p:cNvSpPr txBox="1"/>
          <p:nvPr/>
        </p:nvSpPr>
        <p:spPr>
          <a:xfrm>
            <a:off x="1274153" y="1214931"/>
            <a:ext cx="6586437"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Preguntas de las Lecturas</a:t>
            </a:r>
          </a:p>
        </p:txBody>
      </p:sp>
      <p:sp>
        <p:nvSpPr>
          <p:cNvPr id="8" name="CuadroTexto 7">
            <a:extLst>
              <a:ext uri="{FF2B5EF4-FFF2-40B4-BE49-F238E27FC236}">
                <a16:creationId xmlns:a16="http://schemas.microsoft.com/office/drawing/2014/main" id="{18885822-BDFA-4A5E-821D-7C3BA3DE2891}"/>
              </a:ext>
            </a:extLst>
          </p:cNvPr>
          <p:cNvSpPr txBox="1"/>
          <p:nvPr/>
        </p:nvSpPr>
        <p:spPr>
          <a:xfrm>
            <a:off x="791633" y="2226749"/>
            <a:ext cx="7551479" cy="3416320"/>
          </a:xfrm>
          <a:prstGeom prst="rect">
            <a:avLst/>
          </a:prstGeom>
          <a:noFill/>
        </p:spPr>
        <p:txBody>
          <a:bodyPr wrap="square" rtlCol="0">
            <a:spAutoFit/>
          </a:bodyPr>
          <a:lstStyle/>
          <a:p>
            <a:pPr algn="just"/>
            <a:r>
              <a:rPr lang="es-ES" b="1" dirty="0">
                <a:latin typeface="Times New Roman" panose="02020603050405020304" pitchFamily="18" charset="0"/>
                <a:cs typeface="Times New Roman" panose="02020603050405020304" pitchFamily="18" charset="0"/>
              </a:rPr>
              <a:t>1) </a:t>
            </a:r>
            <a:r>
              <a:rPr lang="es-ES" dirty="0">
                <a:latin typeface="Times New Roman" panose="02020603050405020304" pitchFamily="18" charset="0"/>
                <a:cs typeface="Times New Roman" panose="02020603050405020304" pitchFamily="18" charset="0"/>
              </a:rPr>
              <a:t>¿Cuales son las técnicas y prácticas específicas que se pueden derivar de los principios ágiles?</a:t>
            </a:r>
          </a:p>
          <a:p>
            <a:pPr algn="just"/>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Entrega evolutiva y constante del software que dé solución a los requerimientos del cliente, comenzando desde una etapa temprana del desarrollo hasta la finalización del mismo.</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Reunión frecuente con los </a:t>
            </a:r>
            <a:r>
              <a:rPr lang="es-ES" dirty="0" err="1">
                <a:latin typeface="Times New Roman" panose="02020603050405020304" pitchFamily="18" charset="0"/>
                <a:cs typeface="Times New Roman" panose="02020603050405020304" pitchFamily="18" charset="0"/>
              </a:rPr>
              <a:t>stakeholders</a:t>
            </a:r>
            <a:r>
              <a:rPr lang="es-ES" dirty="0">
                <a:latin typeface="Times New Roman" panose="02020603050405020304" pitchFamily="18" charset="0"/>
                <a:cs typeface="Times New Roman" panose="02020603050405020304" pitchFamily="18" charset="0"/>
              </a:rPr>
              <a:t> para socializar los requisitos del software y verificar si existe alguna novedad o cambio.</a:t>
            </a:r>
          </a:p>
          <a:p>
            <a:pPr marL="285750" indent="-285750" algn="just">
              <a:buFont typeface="Wingdings" panose="05000000000000000000" pitchFamily="2" charset="2"/>
              <a:buChar char="Ø"/>
            </a:pPr>
            <a:endParaRPr lang="es-E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s-ES" dirty="0">
                <a:latin typeface="Times New Roman" panose="02020603050405020304" pitchFamily="18" charset="0"/>
                <a:cs typeface="Times New Roman" panose="02020603050405020304" pitchFamily="18" charset="0"/>
              </a:rPr>
              <a:t>Responder de forma ágil y efectiva a los imprevistos que puedan haberse desarrollado en el plan inicial.</a:t>
            </a:r>
          </a:p>
        </p:txBody>
      </p:sp>
    </p:spTree>
    <p:extLst>
      <p:ext uri="{BB962C8B-B14F-4D97-AF65-F5344CB8AC3E}">
        <p14:creationId xmlns:p14="http://schemas.microsoft.com/office/powerpoint/2010/main" val="1835737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1251</Words>
  <Application>Microsoft Office PowerPoint</Application>
  <PresentationFormat>Presentación en pantalla (4:3)</PresentationFormat>
  <Paragraphs>110</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Boris Perez</dc:creator>
  <cp:lastModifiedBy>Jorge  Andres Mojica  Villamizar</cp:lastModifiedBy>
  <cp:revision>37</cp:revision>
  <dcterms:created xsi:type="dcterms:W3CDTF">2014-08-04T20:02:07Z</dcterms:created>
  <dcterms:modified xsi:type="dcterms:W3CDTF">2021-03-24T21:45:24Z</dcterms:modified>
</cp:coreProperties>
</file>