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61" r:id="rId3"/>
    <p:sldId id="258" r:id="rId4"/>
    <p:sldId id="260" r:id="rId5"/>
    <p:sldId id="259" r:id="rId6"/>
    <p:sldId id="257" r:id="rId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AD6534-C742-354C-BB66-68810E77E9F5}" type="datetimeFigureOut">
              <a:t>26/03/2021</a:t>
            </a:fld>
            <a:endParaRPr lang="es-ES_tradnl"/>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378923-9E01-0C4E-A74A-18EDFE58FF23}" type="slidenum">
              <a:t>‹Nº›</a:t>
            </a:fld>
            <a:endParaRPr lang="es-ES_tradnl"/>
          </a:p>
        </p:txBody>
      </p:sp>
    </p:spTree>
    <p:extLst>
      <p:ext uri="{BB962C8B-B14F-4D97-AF65-F5344CB8AC3E}">
        <p14:creationId xmlns:p14="http://schemas.microsoft.com/office/powerpoint/2010/main" val="3498755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905298-8F91-C746-AB8F-A91C855DEE53}" type="datetimeFigureOut">
              <a:t>26/03/2021</a:t>
            </a:fld>
            <a:endParaRPr lang="es-ES_tradnl"/>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51E6A-0975-C048-85C4-E4638132C5DA}" type="slidenum">
              <a:t>‹Nº›</a:t>
            </a:fld>
            <a:endParaRPr lang="es-ES_tradnl"/>
          </a:p>
        </p:txBody>
      </p:sp>
    </p:spTree>
    <p:extLst>
      <p:ext uri="{BB962C8B-B14F-4D97-AF65-F5344CB8AC3E}">
        <p14:creationId xmlns:p14="http://schemas.microsoft.com/office/powerpoint/2010/main" val="33826733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01600" y="1555290"/>
            <a:ext cx="8902700" cy="558310"/>
          </a:xfrm>
        </p:spPr>
        <p:txBody>
          <a:bodyPr/>
          <a:lstStyle>
            <a:lvl1pPr algn="l">
              <a:defRPr sz="3400"/>
            </a:lvl1pPr>
          </a:lstStyle>
          <a:p>
            <a:r>
              <a:rPr lang="es-ES_tradnl"/>
              <a:t>Clic para editar título</a:t>
            </a:r>
          </a:p>
        </p:txBody>
      </p:sp>
      <p:sp>
        <p:nvSpPr>
          <p:cNvPr id="3" name="Marcador de fecha 2"/>
          <p:cNvSpPr>
            <a:spLocks noGrp="1"/>
          </p:cNvSpPr>
          <p:nvPr>
            <p:ph type="dt" sz="half" idx="10"/>
          </p:nvPr>
        </p:nvSpPr>
        <p:spPr/>
        <p:txBody>
          <a:bodyPr/>
          <a:lstStyle/>
          <a:p>
            <a:fld id="{456E474B-3F58-9C40-A6B3-4A73416EC76F}" type="datetime3">
              <a:t>26.03.21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rPr lang="es-ES_tradnl"/>
              <a:pPr/>
              <a:t>‹Nº›</a:t>
            </a:fld>
            <a:endParaRPr lang="es-ES_tradnl"/>
          </a:p>
        </p:txBody>
      </p:sp>
      <p:pic>
        <p:nvPicPr>
          <p:cNvPr id="6" name="Imagen 5" descr="Diapositiva logo princip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9800" y="2705947"/>
            <a:ext cx="2941320" cy="3474720"/>
          </a:xfrm>
          <a:prstGeom prst="rect">
            <a:avLst/>
          </a:prstGeom>
        </p:spPr>
      </p:pic>
      <p:sp>
        <p:nvSpPr>
          <p:cNvPr id="7" name="CuadroTexto 6"/>
          <p:cNvSpPr txBox="1"/>
          <p:nvPr userDrawn="1"/>
        </p:nvSpPr>
        <p:spPr>
          <a:xfrm>
            <a:off x="2271889" y="6180667"/>
            <a:ext cx="184666" cy="369332"/>
          </a:xfrm>
          <a:prstGeom prst="rect">
            <a:avLst/>
          </a:prstGeom>
          <a:noFill/>
        </p:spPr>
        <p:txBody>
          <a:bodyPr wrap="none" rtlCol="0">
            <a:spAutoFit/>
          </a:bodyPr>
          <a:lstStyle/>
          <a:p>
            <a:endParaRPr lang="es-ES_tradnl"/>
          </a:p>
        </p:txBody>
      </p:sp>
      <p:pic>
        <p:nvPicPr>
          <p:cNvPr id="8" name="Imagen 7" descr="Diapositiva ingsistema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2666" y="5350263"/>
            <a:ext cx="3990509" cy="812059"/>
          </a:xfrm>
          <a:prstGeom prst="rect">
            <a:avLst/>
          </a:prstGeom>
        </p:spPr>
      </p:pic>
      <p:sp>
        <p:nvSpPr>
          <p:cNvPr id="12" name="Marcador de texto 11"/>
          <p:cNvSpPr>
            <a:spLocks noGrp="1"/>
          </p:cNvSpPr>
          <p:nvPr>
            <p:ph type="body" sz="quarter" idx="13" hasCustomPrompt="1"/>
          </p:nvPr>
        </p:nvSpPr>
        <p:spPr>
          <a:xfrm>
            <a:off x="101600" y="2426758"/>
            <a:ext cx="4953530" cy="914400"/>
          </a:xfrm>
        </p:spPr>
        <p:txBody>
          <a:bodyPr/>
          <a:lstStyle>
            <a:lvl1pPr marL="0" indent="0">
              <a:buNone/>
              <a:defRPr sz="1800" b="1" baseline="0"/>
            </a:lvl1pPr>
          </a:lstStyle>
          <a:p>
            <a:pPr lvl="0"/>
            <a:r>
              <a:rPr lang="es-ES_tradnl"/>
              <a:t>Autor</a:t>
            </a:r>
          </a:p>
          <a:p>
            <a:pPr lvl="0"/>
            <a:r>
              <a:rPr lang="es-ES_tradnl"/>
              <a:t>Cargos, estudios u otra información 1</a:t>
            </a:r>
          </a:p>
          <a:p>
            <a:pPr lvl="0"/>
            <a:r>
              <a:rPr lang="es-ES_tradnl"/>
              <a:t>Cargos, estudios u otra información 2</a:t>
            </a:r>
          </a:p>
        </p:txBody>
      </p:sp>
    </p:spTree>
    <p:extLst>
      <p:ext uri="{BB962C8B-B14F-4D97-AF65-F5344CB8AC3E}">
        <p14:creationId xmlns:p14="http://schemas.microsoft.com/office/powerpoint/2010/main" val="156932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0"/>
            </a:lvl1pPr>
          </a:lstStyle>
          <a:p>
            <a:r>
              <a:rPr lang="es-ES_tradnl"/>
              <a:t>Clic para editar título</a:t>
            </a:r>
          </a:p>
        </p:txBody>
      </p:sp>
      <p:sp>
        <p:nvSpPr>
          <p:cNvPr id="3" name="Marcador de posición de imagen 2"/>
          <p:cNvSpPr>
            <a:spLocks noGrp="1"/>
          </p:cNvSpPr>
          <p:nvPr>
            <p:ph type="pic" idx="1"/>
          </p:nvPr>
        </p:nvSpPr>
        <p:spPr>
          <a:xfrm>
            <a:off x="1792288" y="917221"/>
            <a:ext cx="5486400" cy="38103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5A78907-2BAF-DD49-AEA9-4871CF3394D0}" type="datetime3">
              <a:t>26.03.21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37712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56E474B-3F58-9C40-A6B3-4A73416EC76F}" type="datetime3">
              <a:t>26.03.21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rPr lang="es-ES_tradnl"/>
              <a:pPr/>
              <a:t>‹Nº›</a:t>
            </a:fld>
            <a:endParaRPr lang="es-ES_tradnl"/>
          </a:p>
        </p:txBody>
      </p:sp>
      <p:sp>
        <p:nvSpPr>
          <p:cNvPr id="8" name="Título 1"/>
          <p:cNvSpPr txBox="1">
            <a:spLocks/>
          </p:cNvSpPr>
          <p:nvPr userDrawn="1"/>
        </p:nvSpPr>
        <p:spPr>
          <a:xfrm>
            <a:off x="101600" y="2907380"/>
            <a:ext cx="8902700" cy="44542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400" b="1" kern="1200" cap="all">
                <a:solidFill>
                  <a:srgbClr val="C00011"/>
                </a:solidFill>
                <a:latin typeface="+mj-lt"/>
                <a:ea typeface="+mj-ea"/>
                <a:cs typeface="+mj-cs"/>
              </a:defRPr>
            </a:lvl1pPr>
          </a:lstStyle>
          <a:p>
            <a:r>
              <a:rPr lang="es-ES_tradnl" sz="2600"/>
              <a:t>GRACIAS</a:t>
            </a:r>
          </a:p>
        </p:txBody>
      </p:sp>
      <p:sp>
        <p:nvSpPr>
          <p:cNvPr id="12" name="Marcador de texto 11"/>
          <p:cNvSpPr>
            <a:spLocks noGrp="1"/>
          </p:cNvSpPr>
          <p:nvPr>
            <p:ph type="body" sz="quarter" idx="13" hasCustomPrompt="1"/>
          </p:nvPr>
        </p:nvSpPr>
        <p:spPr>
          <a:xfrm>
            <a:off x="101600" y="3542421"/>
            <a:ext cx="8902699" cy="422801"/>
          </a:xfrm>
        </p:spPr>
        <p:txBody>
          <a:bodyPr/>
          <a:lstStyle>
            <a:lvl1pPr marL="0" indent="0" algn="ctr">
              <a:buNone/>
              <a:defRPr b="1"/>
            </a:lvl1pPr>
            <a:lvl2pPr marL="457200" indent="0">
              <a:buNone/>
              <a:defRPr/>
            </a:lvl2pPr>
            <a:lvl3pPr marL="914400" indent="0">
              <a:buNone/>
              <a:defRPr/>
            </a:lvl3pPr>
            <a:lvl4pPr marL="1371600" indent="0">
              <a:buNone/>
              <a:defRPr/>
            </a:lvl4pPr>
            <a:lvl5pPr marL="1828800" indent="0">
              <a:buNone/>
              <a:defRPr/>
            </a:lvl5pPr>
          </a:lstStyle>
          <a:p>
            <a:pPr lvl="0"/>
            <a:r>
              <a:rPr lang="es-ES_tradnl"/>
              <a:t>NOMBRE AUTOR</a:t>
            </a:r>
          </a:p>
        </p:txBody>
      </p:sp>
      <p:sp>
        <p:nvSpPr>
          <p:cNvPr id="14" name="Marcador de texto 13"/>
          <p:cNvSpPr>
            <a:spLocks noGrp="1"/>
          </p:cNvSpPr>
          <p:nvPr>
            <p:ph type="body" sz="quarter" idx="14" hasCustomPrompt="1"/>
          </p:nvPr>
        </p:nvSpPr>
        <p:spPr>
          <a:xfrm>
            <a:off x="101601" y="3965575"/>
            <a:ext cx="8902698" cy="366536"/>
          </a:xfrm>
        </p:spPr>
        <p:txBody>
          <a:bodyPr/>
          <a:lstStyle>
            <a:lvl1pPr marL="0" indent="0" algn="ctr">
              <a:buNone/>
              <a:defRPr sz="1600"/>
            </a:lvl1pPr>
          </a:lstStyle>
          <a:p>
            <a:pPr lvl="0"/>
            <a:r>
              <a:rPr lang="es-ES_tradnl"/>
              <a:t>Email autor</a:t>
            </a:r>
          </a:p>
        </p:txBody>
      </p:sp>
    </p:spTree>
    <p:extLst>
      <p:ext uri="{BB962C8B-B14F-4D97-AF65-F5344CB8AC3E}">
        <p14:creationId xmlns:p14="http://schemas.microsoft.com/office/powerpoint/2010/main" val="35012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74593B66-1C04-AC46-930F-FBBE61D032B0}" type="datetime3">
              <a:t>26.03.21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21960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5ACACDB-EA2E-354D-B6B5-978EAE165E52}" type="datetime3">
              <a:t>26.03.21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03308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E62EFDE8-7EB4-6646-BACE-4A157103812E}" type="datetime3">
              <a:t>26.03.21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97960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101600" y="1600200"/>
            <a:ext cx="4286956" cy="4525963"/>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356100" cy="4525963"/>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F47C4522-085F-BA4F-891F-B1D61EE1B27D}" type="datetime3">
              <a:t>26.03.21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108900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101600" y="1535113"/>
            <a:ext cx="4395788" cy="639762"/>
          </a:xfrm>
        </p:spPr>
        <p:txBody>
          <a:bodyPr anchor="b"/>
          <a:lstStyle>
            <a:lvl1pPr marL="0" indent="0">
              <a:buNone/>
              <a:defRPr sz="2200" b="0">
                <a:solidFill>
                  <a:srgbClr val="C0001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01600" y="2174875"/>
            <a:ext cx="4395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359275" cy="639762"/>
          </a:xfrm>
        </p:spPr>
        <p:txBody>
          <a:bodyPr anchor="b"/>
          <a:lstStyle>
            <a:lvl1pPr marL="0" indent="0">
              <a:buNone/>
              <a:defRPr sz="2200" b="0">
                <a:solidFill>
                  <a:srgbClr val="C0001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3592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1DABA6E6-4DF2-DC44-9EB7-2753A1C16D2C}" type="datetime3">
              <a:t>26.03.21</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7111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6985B749-8A09-CE4E-A4F9-D8371D66B945}" type="datetime3">
              <a:t>26.03.21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57523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E05747F-1220-114D-B2D7-A4C19409BDD4}" type="datetime3">
              <a:t>26.03.21</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255717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1600" y="860778"/>
            <a:ext cx="3363913" cy="574322"/>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860778"/>
            <a:ext cx="5111750" cy="5265385"/>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101600" y="1435100"/>
            <a:ext cx="33639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00DC525-4F4B-E94D-BC44-B8040DFED965}" type="datetime3">
              <a:t>26.03.21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15148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descr="Diapositiva Pi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700" y="6418597"/>
            <a:ext cx="9180000" cy="453255"/>
          </a:xfrm>
          <a:prstGeom prst="rect">
            <a:avLst/>
          </a:prstGeom>
        </p:spPr>
      </p:pic>
      <p:pic>
        <p:nvPicPr>
          <p:cNvPr id="9" name="Imagen 8" descr="Diapositivas 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748" y="5024256"/>
            <a:ext cx="2663952" cy="1834896"/>
          </a:xfrm>
          <a:prstGeom prst="rect">
            <a:avLst/>
          </a:prstGeom>
        </p:spPr>
      </p:pic>
      <p:sp>
        <p:nvSpPr>
          <p:cNvPr id="3" name="Marcador de texto 2"/>
          <p:cNvSpPr>
            <a:spLocks noGrp="1"/>
          </p:cNvSpPr>
          <p:nvPr>
            <p:ph type="body" idx="1"/>
          </p:nvPr>
        </p:nvSpPr>
        <p:spPr>
          <a:xfrm>
            <a:off x="101600" y="1444979"/>
            <a:ext cx="8902700" cy="4525963"/>
          </a:xfrm>
          <a:prstGeom prst="rect">
            <a:avLst/>
          </a:prstGeom>
        </p:spPr>
        <p:txBody>
          <a:bodyPr vert="horz" lIns="91440" tIns="45720" rIns="91440" bIns="45720" rtlCol="0">
            <a:no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101600" y="6496050"/>
            <a:ext cx="1380067" cy="288000"/>
          </a:xfrm>
          <a:prstGeom prst="rect">
            <a:avLst/>
          </a:prstGeom>
        </p:spPr>
        <p:txBody>
          <a:bodyPr vert="horz" lIns="91440" tIns="45720" rIns="91440" bIns="45720" rtlCol="0" anchor="ctr"/>
          <a:lstStyle>
            <a:lvl1pPr algn="l">
              <a:defRPr sz="1200">
                <a:solidFill>
                  <a:schemeClr val="bg1"/>
                </a:solidFill>
              </a:defRPr>
            </a:lvl1pPr>
          </a:lstStyle>
          <a:p>
            <a:fld id="{456E474B-3F58-9C40-A6B3-4A73416EC76F}" type="datetime3">
              <a:t>26.03.21</a:t>
            </a:fld>
            <a:endParaRPr lang="es-ES_tradnl"/>
          </a:p>
        </p:txBody>
      </p:sp>
      <p:sp>
        <p:nvSpPr>
          <p:cNvPr id="5" name="Marcador de pie de página 4"/>
          <p:cNvSpPr>
            <a:spLocks noGrp="1"/>
          </p:cNvSpPr>
          <p:nvPr>
            <p:ph type="ftr" sz="quarter" idx="3"/>
          </p:nvPr>
        </p:nvSpPr>
        <p:spPr>
          <a:xfrm>
            <a:off x="3124200" y="64706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191500" y="6491437"/>
            <a:ext cx="812800" cy="287999"/>
          </a:xfrm>
          <a:prstGeom prst="rect">
            <a:avLst/>
          </a:prstGeom>
        </p:spPr>
        <p:txBody>
          <a:bodyPr vert="horz" lIns="91440" tIns="45720" rIns="91440" bIns="45720" rtlCol="0" anchor="ctr"/>
          <a:lstStyle>
            <a:lvl1pPr algn="r">
              <a:defRPr sz="1200">
                <a:solidFill>
                  <a:srgbClr val="FFFFFF"/>
                </a:solidFill>
              </a:defRPr>
            </a:lvl1pPr>
          </a:lstStyle>
          <a:p>
            <a:fld id="{47E163D4-D484-AC4B-B1E7-22F25D50FAE6}" type="slidenum">
              <a:rPr lang="es-ES_tradnl"/>
              <a:pPr/>
              <a:t>‹Nº›</a:t>
            </a:fld>
            <a:endParaRPr lang="es-ES_tradnl"/>
          </a:p>
        </p:txBody>
      </p:sp>
      <p:sp>
        <p:nvSpPr>
          <p:cNvPr id="2" name="Marcador de título 1"/>
          <p:cNvSpPr>
            <a:spLocks noGrp="1"/>
          </p:cNvSpPr>
          <p:nvPr>
            <p:ph type="title"/>
          </p:nvPr>
        </p:nvSpPr>
        <p:spPr>
          <a:xfrm>
            <a:off x="101600" y="810468"/>
            <a:ext cx="8902700" cy="445421"/>
          </a:xfrm>
          <a:prstGeom prst="rect">
            <a:avLst/>
          </a:prstGeom>
        </p:spPr>
        <p:txBody>
          <a:bodyPr vert="horz" lIns="91440" tIns="45720" rIns="91440" bIns="45720" rtlCol="0" anchor="ctr">
            <a:noAutofit/>
          </a:bodyPr>
          <a:lstStyle/>
          <a:p>
            <a:r>
              <a:rPr lang="es-ES_tradnl"/>
              <a:t>Clic para editar título</a:t>
            </a:r>
          </a:p>
        </p:txBody>
      </p:sp>
      <p:pic>
        <p:nvPicPr>
          <p:cNvPr id="7" name="Imagen 6" descr="Diapositiva Titulo.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1"/>
            <a:ext cx="9144000" cy="810469"/>
          </a:xfrm>
          <a:prstGeom prst="rect">
            <a:avLst/>
          </a:prstGeom>
        </p:spPr>
      </p:pic>
    </p:spTree>
    <p:extLst>
      <p:ext uri="{BB962C8B-B14F-4D97-AF65-F5344CB8AC3E}">
        <p14:creationId xmlns:p14="http://schemas.microsoft.com/office/powerpoint/2010/main" val="1507834788"/>
      </p:ext>
    </p:extLst>
  </p:cSld>
  <p:clrMap bg1="lt1" tx1="dk1" bg2="lt2" tx2="dk2" accent1="accent1" accent2="accent2" accent3="accent3" accent4="accent4" accent5="accent5" accent6="accent6" hlink="hlink" folHlink="folHlink"/>
  <p:sldLayoutIdLst>
    <p:sldLayoutId id="214748368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84" r:id="rId11"/>
  </p:sldLayoutIdLst>
  <p:hf hdr="0" ftr="0"/>
  <p:txStyles>
    <p:titleStyle>
      <a:lvl1pPr algn="ctr" defTabSz="457200" rtl="0" eaLnBrk="1" latinLnBrk="0" hangingPunct="1">
        <a:spcBef>
          <a:spcPct val="0"/>
        </a:spcBef>
        <a:buNone/>
        <a:defRPr sz="2400" b="1" kern="1200" cap="all">
          <a:solidFill>
            <a:srgbClr val="C00011"/>
          </a:solidFill>
          <a:latin typeface="+mj-lt"/>
          <a:ea typeface="+mj-ea"/>
          <a:cs typeface="+mj-cs"/>
        </a:defRPr>
      </a:lvl1pPr>
    </p:titleStyle>
    <p:bodyStyle>
      <a:lvl1pPr marL="342900" indent="-342900" algn="l" defTabSz="457200" rtl="0" eaLnBrk="1" latinLnBrk="0" hangingPunct="1">
        <a:spcBef>
          <a:spcPts val="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ts val="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ts val="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ts val="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eNda2dM6/caso-de-estudio-modulo-de-gesti%C3%B3n-de-procesos"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0E69D0-0EF8-496F-813B-978E61B5105B}"/>
              </a:ext>
            </a:extLst>
          </p:cNvPr>
          <p:cNvSpPr txBox="1"/>
          <p:nvPr/>
        </p:nvSpPr>
        <p:spPr>
          <a:xfrm>
            <a:off x="2066730" y="1113397"/>
            <a:ext cx="5010539"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Caso de Estudio</a:t>
            </a:r>
          </a:p>
        </p:txBody>
      </p:sp>
      <p:sp>
        <p:nvSpPr>
          <p:cNvPr id="5" name="CuadroTexto 4">
            <a:extLst>
              <a:ext uri="{FF2B5EF4-FFF2-40B4-BE49-F238E27FC236}">
                <a16:creationId xmlns:a16="http://schemas.microsoft.com/office/drawing/2014/main" id="{0A8AC71C-9393-449B-97E6-9B0EDAA9FEF2}"/>
              </a:ext>
            </a:extLst>
          </p:cNvPr>
          <p:cNvSpPr txBox="1"/>
          <p:nvPr/>
        </p:nvSpPr>
        <p:spPr>
          <a:xfrm>
            <a:off x="408992" y="2921168"/>
            <a:ext cx="5010539" cy="1015663"/>
          </a:xfrm>
          <a:prstGeom prst="rect">
            <a:avLst/>
          </a:prstGeom>
          <a:noFill/>
        </p:spPr>
        <p:txBody>
          <a:bodyPr wrap="square" rtlCol="0">
            <a:spAutoFit/>
          </a:bodyPr>
          <a:lstStyle/>
          <a:p>
            <a:pPr algn="ctr"/>
            <a:r>
              <a:rPr lang="es-CO" sz="2000" b="1" dirty="0">
                <a:latin typeface="Times New Roman" panose="02020603050405020304" pitchFamily="18" charset="0"/>
                <a:cs typeface="Times New Roman" panose="02020603050405020304" pitchFamily="18" charset="0"/>
              </a:rPr>
              <a:t>Jorge Andrés Mojica Villamizar – 1151483</a:t>
            </a:r>
          </a:p>
          <a:p>
            <a:pPr algn="ctr"/>
            <a:r>
              <a:rPr lang="es-CO" sz="2000" b="1" dirty="0">
                <a:latin typeface="Times New Roman" panose="02020603050405020304" pitchFamily="18" charset="0"/>
                <a:cs typeface="Times New Roman" panose="02020603050405020304" pitchFamily="18" charset="0"/>
              </a:rPr>
              <a:t>Diego Alexander Navas Urbina – 1151510</a:t>
            </a:r>
          </a:p>
          <a:p>
            <a:pPr algn="ctr"/>
            <a:r>
              <a:rPr lang="es-CO" sz="2000" b="1" dirty="0">
                <a:latin typeface="Times New Roman" panose="02020603050405020304" pitchFamily="18" charset="0"/>
                <a:cs typeface="Times New Roman" panose="02020603050405020304" pitchFamily="18" charset="0"/>
              </a:rPr>
              <a:t>Andrés David Ariza Cáceres - 1151528</a:t>
            </a:r>
          </a:p>
        </p:txBody>
      </p:sp>
    </p:spTree>
    <p:extLst>
      <p:ext uri="{BB962C8B-B14F-4D97-AF65-F5344CB8AC3E}">
        <p14:creationId xmlns:p14="http://schemas.microsoft.com/office/powerpoint/2010/main" val="568248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E68DD737-430C-4A84-9257-50A200A673AC}"/>
              </a:ext>
            </a:extLst>
          </p:cNvPr>
          <p:cNvSpPr>
            <a:spLocks noGrp="1"/>
          </p:cNvSpPr>
          <p:nvPr>
            <p:ph type="dt" sz="half" idx="10"/>
          </p:nvPr>
        </p:nvSpPr>
        <p:spPr/>
        <p:txBody>
          <a:bodyPr/>
          <a:lstStyle/>
          <a:p>
            <a:fld id="{6985B749-8A09-CE4E-A4F9-D8371D66B945}" type="datetime3">
              <a:rPr lang="es-CO" smtClean="0"/>
              <a:t>26.03.21</a:t>
            </a:fld>
            <a:endParaRPr lang="es-ES_tradnl"/>
          </a:p>
        </p:txBody>
      </p:sp>
      <p:sp>
        <p:nvSpPr>
          <p:cNvPr id="4" name="Marcador de número de diapositiva 3">
            <a:extLst>
              <a:ext uri="{FF2B5EF4-FFF2-40B4-BE49-F238E27FC236}">
                <a16:creationId xmlns:a16="http://schemas.microsoft.com/office/drawing/2014/main" id="{59C2E65E-CFD2-4CA2-8DA0-BA842404B2ED}"/>
              </a:ext>
            </a:extLst>
          </p:cNvPr>
          <p:cNvSpPr>
            <a:spLocks noGrp="1"/>
          </p:cNvSpPr>
          <p:nvPr>
            <p:ph type="sldNum" sz="quarter" idx="12"/>
          </p:nvPr>
        </p:nvSpPr>
        <p:spPr/>
        <p:txBody>
          <a:bodyPr/>
          <a:lstStyle/>
          <a:p>
            <a:fld id="{47E163D4-D484-AC4B-B1E7-22F25D50FAE6}" type="slidenum">
              <a:rPr lang="es-CO" smtClean="0"/>
              <a:t>2</a:t>
            </a:fld>
            <a:endParaRPr lang="es-CO"/>
          </a:p>
        </p:txBody>
      </p:sp>
      <p:sp>
        <p:nvSpPr>
          <p:cNvPr id="7" name="CuadroTexto 6">
            <a:extLst>
              <a:ext uri="{FF2B5EF4-FFF2-40B4-BE49-F238E27FC236}">
                <a16:creationId xmlns:a16="http://schemas.microsoft.com/office/drawing/2014/main" id="{9B76DA18-0B34-483F-8050-0ADA0B5A6061}"/>
              </a:ext>
            </a:extLst>
          </p:cNvPr>
          <p:cNvSpPr txBox="1"/>
          <p:nvPr/>
        </p:nvSpPr>
        <p:spPr>
          <a:xfrm>
            <a:off x="0" y="788993"/>
            <a:ext cx="4413381"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Metodología de Trabajo</a:t>
            </a:r>
          </a:p>
        </p:txBody>
      </p:sp>
      <p:pic>
        <p:nvPicPr>
          <p:cNvPr id="8" name="Imagen 7">
            <a:extLst>
              <a:ext uri="{FF2B5EF4-FFF2-40B4-BE49-F238E27FC236}">
                <a16:creationId xmlns:a16="http://schemas.microsoft.com/office/drawing/2014/main" id="{DB16E7BD-9788-4745-A0AD-4E622236CDDD}"/>
              </a:ext>
            </a:extLst>
          </p:cNvPr>
          <p:cNvPicPr>
            <a:picLocks noChangeAspect="1"/>
          </p:cNvPicPr>
          <p:nvPr/>
        </p:nvPicPr>
        <p:blipFill rotWithShape="1">
          <a:blip r:embed="rId2"/>
          <a:srcRect t="7642" b="5465"/>
          <a:stretch/>
        </p:blipFill>
        <p:spPr>
          <a:xfrm>
            <a:off x="0" y="1412062"/>
            <a:ext cx="9144000" cy="5007400"/>
          </a:xfrm>
          <a:prstGeom prst="rect">
            <a:avLst/>
          </a:prstGeom>
        </p:spPr>
      </p:pic>
      <p:sp>
        <p:nvSpPr>
          <p:cNvPr id="10" name="CuadroTexto 9">
            <a:extLst>
              <a:ext uri="{FF2B5EF4-FFF2-40B4-BE49-F238E27FC236}">
                <a16:creationId xmlns:a16="http://schemas.microsoft.com/office/drawing/2014/main" id="{38901F74-131F-46F5-BBAA-D36EE332429C}"/>
              </a:ext>
            </a:extLst>
          </p:cNvPr>
          <p:cNvSpPr txBox="1"/>
          <p:nvPr/>
        </p:nvSpPr>
        <p:spPr>
          <a:xfrm>
            <a:off x="4413381" y="802818"/>
            <a:ext cx="4641978" cy="646331"/>
          </a:xfrm>
          <a:prstGeom prst="rect">
            <a:avLst/>
          </a:prstGeom>
          <a:noFill/>
        </p:spPr>
        <p:txBody>
          <a:bodyPr wrap="square">
            <a:spAutoFit/>
          </a:bodyPr>
          <a:lstStyle/>
          <a:p>
            <a:r>
              <a:rPr lang="es-CO" dirty="0">
                <a:latin typeface="Times New Roman" panose="02020603050405020304" pitchFamily="18" charset="0"/>
                <a:cs typeface="Times New Roman" panose="02020603050405020304" pitchFamily="18" charset="0"/>
                <a:hlinkClick r:id="rId3"/>
              </a:rPr>
              <a:t>https://trello.com/b/eNda2dM6/caso-de-estudio-modulo-de-gesti%C3%B3n-de-procesos</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69864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2E2FB734-0148-46B9-8C2E-F3C4C6267F3A}"/>
              </a:ext>
            </a:extLst>
          </p:cNvPr>
          <p:cNvSpPr>
            <a:spLocks noGrp="1"/>
          </p:cNvSpPr>
          <p:nvPr>
            <p:ph type="dt" sz="half" idx="10"/>
          </p:nvPr>
        </p:nvSpPr>
        <p:spPr/>
        <p:txBody>
          <a:bodyPr/>
          <a:lstStyle/>
          <a:p>
            <a:fld id="{6985B749-8A09-CE4E-A4F9-D8371D66B945}" type="datetime3">
              <a:rPr lang="es-CO" smtClean="0"/>
              <a:t>26.03.21</a:t>
            </a:fld>
            <a:endParaRPr lang="es-ES_tradnl"/>
          </a:p>
        </p:txBody>
      </p:sp>
      <p:sp>
        <p:nvSpPr>
          <p:cNvPr id="4" name="Marcador de número de diapositiva 3">
            <a:extLst>
              <a:ext uri="{FF2B5EF4-FFF2-40B4-BE49-F238E27FC236}">
                <a16:creationId xmlns:a16="http://schemas.microsoft.com/office/drawing/2014/main" id="{889DB060-9E24-47A9-ADC3-A4A13CA93855}"/>
              </a:ext>
            </a:extLst>
          </p:cNvPr>
          <p:cNvSpPr>
            <a:spLocks noGrp="1"/>
          </p:cNvSpPr>
          <p:nvPr>
            <p:ph type="sldNum" sz="quarter" idx="12"/>
          </p:nvPr>
        </p:nvSpPr>
        <p:spPr/>
        <p:txBody>
          <a:bodyPr/>
          <a:lstStyle/>
          <a:p>
            <a:fld id="{47E163D4-D484-AC4B-B1E7-22F25D50FAE6}" type="slidenum">
              <a:rPr lang="es-CO" smtClean="0"/>
              <a:t>3</a:t>
            </a:fld>
            <a:endParaRPr lang="es-CO"/>
          </a:p>
        </p:txBody>
      </p:sp>
      <p:sp>
        <p:nvSpPr>
          <p:cNvPr id="5" name="CuadroTexto 4">
            <a:extLst>
              <a:ext uri="{FF2B5EF4-FFF2-40B4-BE49-F238E27FC236}">
                <a16:creationId xmlns:a16="http://schemas.microsoft.com/office/drawing/2014/main" id="{0031955D-1FE8-418E-8635-056885E6D8FC}"/>
              </a:ext>
            </a:extLst>
          </p:cNvPr>
          <p:cNvSpPr txBox="1"/>
          <p:nvPr/>
        </p:nvSpPr>
        <p:spPr>
          <a:xfrm>
            <a:off x="583163" y="830423"/>
            <a:ext cx="7977673"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Cuadro Comparativo entre las Metodologías</a:t>
            </a:r>
          </a:p>
        </p:txBody>
      </p:sp>
      <p:graphicFrame>
        <p:nvGraphicFramePr>
          <p:cNvPr id="6" name="Tabla 6">
            <a:extLst>
              <a:ext uri="{FF2B5EF4-FFF2-40B4-BE49-F238E27FC236}">
                <a16:creationId xmlns:a16="http://schemas.microsoft.com/office/drawing/2014/main" id="{1D2404A6-7920-4FE1-A3C3-1D93834B92BE}"/>
              </a:ext>
            </a:extLst>
          </p:cNvPr>
          <p:cNvGraphicFramePr>
            <a:graphicFrameLocks noGrp="1"/>
          </p:cNvGraphicFramePr>
          <p:nvPr>
            <p:extLst>
              <p:ext uri="{D42A27DB-BD31-4B8C-83A1-F6EECF244321}">
                <p14:modId xmlns:p14="http://schemas.microsoft.com/office/powerpoint/2010/main" val="3317551689"/>
              </p:ext>
            </p:extLst>
          </p:nvPr>
        </p:nvGraphicFramePr>
        <p:xfrm>
          <a:off x="583163" y="1598541"/>
          <a:ext cx="7977672" cy="4511040"/>
        </p:xfrm>
        <a:graphic>
          <a:graphicData uri="http://schemas.openxmlformats.org/drawingml/2006/table">
            <a:tbl>
              <a:tblPr firstRow="1" bandRow="1">
                <a:tableStyleId>{85BE263C-DBD7-4A20-BB59-AAB30ACAA65A}</a:tableStyleId>
              </a:tblPr>
              <a:tblGrid>
                <a:gridCol w="1282959">
                  <a:extLst>
                    <a:ext uri="{9D8B030D-6E8A-4147-A177-3AD203B41FA5}">
                      <a16:colId xmlns:a16="http://schemas.microsoft.com/office/drawing/2014/main" val="3280628960"/>
                    </a:ext>
                  </a:extLst>
                </a:gridCol>
                <a:gridCol w="1707502">
                  <a:extLst>
                    <a:ext uri="{9D8B030D-6E8A-4147-A177-3AD203B41FA5}">
                      <a16:colId xmlns:a16="http://schemas.microsoft.com/office/drawing/2014/main" val="237905857"/>
                    </a:ext>
                  </a:extLst>
                </a:gridCol>
                <a:gridCol w="1175658">
                  <a:extLst>
                    <a:ext uri="{9D8B030D-6E8A-4147-A177-3AD203B41FA5}">
                      <a16:colId xmlns:a16="http://schemas.microsoft.com/office/drawing/2014/main" val="1623759311"/>
                    </a:ext>
                  </a:extLst>
                </a:gridCol>
                <a:gridCol w="1352938">
                  <a:extLst>
                    <a:ext uri="{9D8B030D-6E8A-4147-A177-3AD203B41FA5}">
                      <a16:colId xmlns:a16="http://schemas.microsoft.com/office/drawing/2014/main" val="1401214599"/>
                    </a:ext>
                  </a:extLst>
                </a:gridCol>
                <a:gridCol w="1082351">
                  <a:extLst>
                    <a:ext uri="{9D8B030D-6E8A-4147-A177-3AD203B41FA5}">
                      <a16:colId xmlns:a16="http://schemas.microsoft.com/office/drawing/2014/main" val="537319538"/>
                    </a:ext>
                  </a:extLst>
                </a:gridCol>
                <a:gridCol w="1376264">
                  <a:extLst>
                    <a:ext uri="{9D8B030D-6E8A-4147-A177-3AD203B41FA5}">
                      <a16:colId xmlns:a16="http://schemas.microsoft.com/office/drawing/2014/main" val="484078246"/>
                    </a:ext>
                  </a:extLst>
                </a:gridCol>
              </a:tblGrid>
              <a:tr h="227826">
                <a:tc>
                  <a:txBody>
                    <a:bodyPr/>
                    <a:lstStyle/>
                    <a:p>
                      <a:pPr algn="ctr"/>
                      <a:r>
                        <a:rPr lang="es-CO" sz="1600" b="1" dirty="0">
                          <a:latin typeface="Times New Roman" panose="02020603050405020304" pitchFamily="18" charset="0"/>
                          <a:cs typeface="Times New Roman" panose="02020603050405020304" pitchFamily="18" charset="0"/>
                        </a:rPr>
                        <a:t>Metodología / Criterio</a:t>
                      </a:r>
                    </a:p>
                  </a:txBody>
                  <a:tcPr anchor="ctr"/>
                </a:tc>
                <a:tc>
                  <a:txBody>
                    <a:bodyPr/>
                    <a:lstStyle/>
                    <a:p>
                      <a:pPr algn="ctr"/>
                      <a:r>
                        <a:rPr lang="es-CO" sz="1600" b="1" dirty="0">
                          <a:latin typeface="Times New Roman" panose="02020603050405020304" pitchFamily="18" charset="0"/>
                          <a:cs typeface="Times New Roman" panose="02020603050405020304" pitchFamily="18" charset="0"/>
                        </a:rPr>
                        <a:t>Definición</a:t>
                      </a:r>
                    </a:p>
                  </a:txBody>
                  <a:tcPr anchor="ctr"/>
                </a:tc>
                <a:tc>
                  <a:txBody>
                    <a:bodyPr/>
                    <a:lstStyle/>
                    <a:p>
                      <a:pPr algn="ctr"/>
                      <a:r>
                        <a:rPr lang="es-CO" sz="1600" b="1" dirty="0">
                          <a:latin typeface="Times New Roman" panose="02020603050405020304" pitchFamily="18" charset="0"/>
                          <a:cs typeface="Times New Roman" panose="02020603050405020304" pitchFamily="18" charset="0"/>
                        </a:rPr>
                        <a:t>Personas</a:t>
                      </a:r>
                    </a:p>
                  </a:txBody>
                  <a:tcPr anchor="ctr"/>
                </a:tc>
                <a:tc>
                  <a:txBody>
                    <a:bodyPr/>
                    <a:lstStyle/>
                    <a:p>
                      <a:pPr algn="ctr"/>
                      <a:r>
                        <a:rPr lang="es-CO" sz="1600" b="1" dirty="0">
                          <a:latin typeface="Times New Roman" panose="02020603050405020304" pitchFamily="18" charset="0"/>
                          <a:cs typeface="Times New Roman" panose="02020603050405020304" pitchFamily="18" charset="0"/>
                        </a:rPr>
                        <a:t>Procesos</a:t>
                      </a:r>
                    </a:p>
                  </a:txBody>
                  <a:tcPr anchor="ctr"/>
                </a:tc>
                <a:tc>
                  <a:txBody>
                    <a:bodyPr/>
                    <a:lstStyle/>
                    <a:p>
                      <a:pPr algn="ctr"/>
                      <a:r>
                        <a:rPr lang="es-CO" sz="1600" b="1" dirty="0">
                          <a:latin typeface="Times New Roman" panose="02020603050405020304" pitchFamily="18" charset="0"/>
                          <a:cs typeface="Times New Roman" panose="02020603050405020304" pitchFamily="18" charset="0"/>
                        </a:rPr>
                        <a:t>Proyectos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1600" b="1" dirty="0">
                          <a:latin typeface="Times New Roman" panose="02020603050405020304" pitchFamily="18" charset="0"/>
                          <a:cs typeface="Times New Roman" panose="02020603050405020304" pitchFamily="18" charset="0"/>
                        </a:rPr>
                        <a:t>Tamaño de los Proyectos</a:t>
                      </a:r>
                    </a:p>
                  </a:txBody>
                  <a:tcPr anchor="ctr"/>
                </a:tc>
                <a:extLst>
                  <a:ext uri="{0D108BD9-81ED-4DB2-BD59-A6C34878D82A}">
                    <a16:rowId xmlns:a16="http://schemas.microsoft.com/office/drawing/2014/main" val="3617085791"/>
                  </a:ext>
                </a:extLst>
              </a:tr>
              <a:tr h="370840">
                <a:tc>
                  <a:txBody>
                    <a:bodyPr/>
                    <a:lstStyle/>
                    <a:p>
                      <a:pPr algn="ctr"/>
                      <a:r>
                        <a:rPr lang="es-CO" sz="1600" b="1" dirty="0">
                          <a:latin typeface="Times New Roman" panose="02020603050405020304" pitchFamily="18" charset="0"/>
                          <a:cs typeface="Times New Roman" panose="02020603050405020304" pitchFamily="18" charset="0"/>
                        </a:rPr>
                        <a:t>Scrum</a:t>
                      </a:r>
                    </a:p>
                  </a:txBody>
                  <a:tcPr anchor="ctr"/>
                </a:tc>
                <a:tc>
                  <a:txBody>
                    <a:bodyPr/>
                    <a:lstStyle/>
                    <a:p>
                      <a:pPr algn="just"/>
                      <a:r>
                        <a:rPr lang="es-ES" sz="1600" dirty="0">
                          <a:latin typeface="Times New Roman" panose="02020603050405020304" pitchFamily="18" charset="0"/>
                          <a:cs typeface="Times New Roman" panose="02020603050405020304" pitchFamily="18" charset="0"/>
                        </a:rPr>
                        <a:t>Divide el proyecto en </a:t>
                      </a:r>
                      <a:r>
                        <a:rPr lang="es-ES" sz="1600" dirty="0" err="1">
                          <a:latin typeface="Times New Roman" panose="02020603050405020304" pitchFamily="18" charset="0"/>
                          <a:cs typeface="Times New Roman" panose="02020603050405020304" pitchFamily="18" charset="0"/>
                        </a:rPr>
                        <a:t>Sprints</a:t>
                      </a:r>
                      <a:r>
                        <a:rPr lang="es-ES" sz="1600" dirty="0">
                          <a:latin typeface="Times New Roman" panose="02020603050405020304" pitchFamily="18" charset="0"/>
                          <a:cs typeface="Times New Roman" panose="02020603050405020304" pitchFamily="18" charset="0"/>
                        </a:rPr>
                        <a:t>, que se planifican y revisan continuamente.</a:t>
                      </a:r>
                      <a:endParaRPr lang="es-CO" sz="1600" dirty="0">
                        <a:latin typeface="Times New Roman" panose="02020603050405020304" pitchFamily="18" charset="0"/>
                        <a:cs typeface="Times New Roman" panose="02020603050405020304" pitchFamily="18" charset="0"/>
                      </a:endParaRPr>
                    </a:p>
                  </a:txBody>
                  <a:tcPr anchor="ctr"/>
                </a:tc>
                <a:tc>
                  <a:txBody>
                    <a:bodyPr/>
                    <a:lstStyle/>
                    <a:p>
                      <a:pPr algn="just"/>
                      <a:r>
                        <a:rPr lang="es-CO" sz="1600" dirty="0">
                          <a:latin typeface="Times New Roman" panose="02020603050405020304" pitchFamily="18" charset="0"/>
                          <a:cs typeface="Times New Roman" panose="02020603050405020304" pitchFamily="18" charset="0"/>
                        </a:rPr>
                        <a:t>Múltiples equipos menores que 10 personas.</a:t>
                      </a:r>
                    </a:p>
                  </a:txBody>
                  <a:tcPr anchor="ctr"/>
                </a:tc>
                <a:tc>
                  <a:txBody>
                    <a:bodyPr/>
                    <a:lstStyle/>
                    <a:p>
                      <a:pPr algn="just"/>
                      <a:r>
                        <a:rPr lang="es-ES" sz="1600" dirty="0">
                          <a:latin typeface="Times New Roman" panose="02020603050405020304" pitchFamily="18" charset="0"/>
                          <a:cs typeface="Times New Roman" panose="02020603050405020304" pitchFamily="18" charset="0"/>
                        </a:rPr>
                        <a:t>19 Procesos en 5 Fases.</a:t>
                      </a:r>
                      <a:endParaRPr lang="es-CO" sz="1600" dirty="0">
                        <a:latin typeface="Times New Roman" panose="02020603050405020304" pitchFamily="18" charset="0"/>
                        <a:cs typeface="Times New Roman" panose="02020603050405020304" pitchFamily="18" charset="0"/>
                      </a:endParaRPr>
                    </a:p>
                  </a:txBody>
                  <a:tcPr anchor="ctr"/>
                </a:tc>
                <a:tc>
                  <a:txBody>
                    <a:bodyPr/>
                    <a:lstStyle/>
                    <a:p>
                      <a:pPr algn="just"/>
                      <a:r>
                        <a:rPr lang="es-CO" sz="1600" dirty="0">
                          <a:latin typeface="Times New Roman" panose="02020603050405020304" pitchFamily="18" charset="0"/>
                          <a:cs typeface="Times New Roman" panose="02020603050405020304" pitchFamily="18" charset="0"/>
                        </a:rPr>
                        <a:t>Complejo.</a:t>
                      </a:r>
                    </a:p>
                  </a:txBody>
                  <a:tcPr anchor="ct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CO" sz="1600" dirty="0">
                          <a:latin typeface="Times New Roman" panose="02020603050405020304" pitchFamily="18" charset="0"/>
                          <a:cs typeface="Times New Roman" panose="02020603050405020304" pitchFamily="18" charset="0"/>
                        </a:rPr>
                        <a:t>Pequeños y medianos y grandes.</a:t>
                      </a:r>
                    </a:p>
                  </a:txBody>
                  <a:tcPr anchor="ctr"/>
                </a:tc>
                <a:extLst>
                  <a:ext uri="{0D108BD9-81ED-4DB2-BD59-A6C34878D82A}">
                    <a16:rowId xmlns:a16="http://schemas.microsoft.com/office/drawing/2014/main" val="666111444"/>
                  </a:ext>
                </a:extLst>
              </a:tr>
              <a:tr h="370840">
                <a:tc>
                  <a:txBody>
                    <a:bodyPr/>
                    <a:lstStyle/>
                    <a:p>
                      <a:pPr algn="ctr"/>
                      <a:r>
                        <a:rPr lang="es-CO" sz="1600" b="1" dirty="0">
                          <a:latin typeface="Times New Roman" panose="02020603050405020304" pitchFamily="18" charset="0"/>
                          <a:cs typeface="Times New Roman" panose="02020603050405020304" pitchFamily="18" charset="0"/>
                        </a:rPr>
                        <a:t>Kanban</a:t>
                      </a:r>
                    </a:p>
                  </a:txBody>
                  <a:tcPr anchor="ctr"/>
                </a:tc>
                <a:tc>
                  <a:txBody>
                    <a:bodyPr/>
                    <a:lstStyle/>
                    <a:p>
                      <a:pPr algn="just"/>
                      <a:r>
                        <a:rPr lang="es-ES" sz="1600" dirty="0">
                          <a:latin typeface="Times New Roman" panose="02020603050405020304" pitchFamily="18" charset="0"/>
                          <a:cs typeface="Times New Roman" panose="02020603050405020304" pitchFamily="18" charset="0"/>
                        </a:rPr>
                        <a:t>Utiliza técnicas visuales para controlar las tareas de forma rápida y sencilla.</a:t>
                      </a:r>
                      <a:endParaRPr lang="es-CO" sz="1600" dirty="0">
                        <a:latin typeface="Times New Roman" panose="02020603050405020304" pitchFamily="18" charset="0"/>
                        <a:cs typeface="Times New Roman" panose="02020603050405020304" pitchFamily="18" charset="0"/>
                      </a:endParaRPr>
                    </a:p>
                  </a:txBody>
                  <a:tcPr anchor="ctr"/>
                </a:tc>
                <a:tc>
                  <a:txBody>
                    <a:bodyPr/>
                    <a:lstStyle/>
                    <a:p>
                      <a:pPr algn="just"/>
                      <a:r>
                        <a:rPr lang="es-CO" sz="1600" dirty="0">
                          <a:latin typeface="Times New Roman" panose="02020603050405020304" pitchFamily="18" charset="0"/>
                          <a:cs typeface="Times New Roman" panose="02020603050405020304" pitchFamily="18" charset="0"/>
                        </a:rPr>
                        <a:t>No hay una cantidad específica. Depende del proyecto</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Tareas pendientes, tareas en curso y tareas finalizadas.</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Simple.</a:t>
                      </a:r>
                    </a:p>
                  </a:txBody>
                  <a:tcPr anchor="ct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CO" sz="1600" dirty="0">
                          <a:latin typeface="Times New Roman" panose="02020603050405020304" pitchFamily="18" charset="0"/>
                          <a:cs typeface="Times New Roman" panose="02020603050405020304" pitchFamily="18" charset="0"/>
                        </a:rPr>
                        <a:t>Pequeños y medianos y grandes.</a:t>
                      </a:r>
                    </a:p>
                  </a:txBody>
                  <a:tcPr anchor="ctr"/>
                </a:tc>
                <a:extLst>
                  <a:ext uri="{0D108BD9-81ED-4DB2-BD59-A6C34878D82A}">
                    <a16:rowId xmlns:a16="http://schemas.microsoft.com/office/drawing/2014/main" val="2559040870"/>
                  </a:ext>
                </a:extLst>
              </a:tr>
              <a:tr h="370840">
                <a:tc>
                  <a:txBody>
                    <a:bodyPr/>
                    <a:lstStyle/>
                    <a:p>
                      <a:pPr algn="ctr"/>
                      <a:r>
                        <a:rPr lang="es-CO" sz="1600" b="1" dirty="0">
                          <a:latin typeface="Times New Roman" panose="02020603050405020304" pitchFamily="18" charset="0"/>
                          <a:cs typeface="Times New Roman" panose="02020603050405020304" pitchFamily="18" charset="0"/>
                        </a:rPr>
                        <a:t>XP</a:t>
                      </a:r>
                    </a:p>
                  </a:txBody>
                  <a:tcPr anchor="ctr"/>
                </a:tc>
                <a:tc>
                  <a:txBody>
                    <a:bodyPr/>
                    <a:lstStyle/>
                    <a:p>
                      <a:pPr algn="just"/>
                      <a:r>
                        <a:rPr lang="es-ES" sz="1600" dirty="0">
                          <a:latin typeface="Times New Roman" panose="02020603050405020304" pitchFamily="18" charset="0"/>
                          <a:cs typeface="Times New Roman" panose="02020603050405020304" pitchFamily="18" charset="0"/>
                        </a:rPr>
                        <a:t>Divide el proyecto en cada una de sus 4 fases.</a:t>
                      </a:r>
                      <a:endParaRPr lang="es-CO"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CO" sz="1600" dirty="0">
                          <a:latin typeface="Times New Roman" panose="02020603050405020304" pitchFamily="18" charset="0"/>
                          <a:cs typeface="Times New Roman" panose="02020603050405020304" pitchFamily="18" charset="0"/>
                        </a:rPr>
                        <a:t>De 2 a 12 personas.</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Planificación, diseño, codificación y pruebas.</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Simple.</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Pequeños y medianos.</a:t>
                      </a:r>
                    </a:p>
                  </a:txBody>
                  <a:tcPr anchor="ctr"/>
                </a:tc>
                <a:extLst>
                  <a:ext uri="{0D108BD9-81ED-4DB2-BD59-A6C34878D82A}">
                    <a16:rowId xmlns:a16="http://schemas.microsoft.com/office/drawing/2014/main" val="1365862141"/>
                  </a:ext>
                </a:extLst>
              </a:tr>
            </a:tbl>
          </a:graphicData>
        </a:graphic>
      </p:graphicFrame>
    </p:spTree>
    <p:extLst>
      <p:ext uri="{BB962C8B-B14F-4D97-AF65-F5344CB8AC3E}">
        <p14:creationId xmlns:p14="http://schemas.microsoft.com/office/powerpoint/2010/main" val="23396369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2E2FB734-0148-46B9-8C2E-F3C4C6267F3A}"/>
              </a:ext>
            </a:extLst>
          </p:cNvPr>
          <p:cNvSpPr>
            <a:spLocks noGrp="1"/>
          </p:cNvSpPr>
          <p:nvPr>
            <p:ph type="dt" sz="half" idx="10"/>
          </p:nvPr>
        </p:nvSpPr>
        <p:spPr/>
        <p:txBody>
          <a:bodyPr/>
          <a:lstStyle/>
          <a:p>
            <a:fld id="{6985B749-8A09-CE4E-A4F9-D8371D66B945}" type="datetime3">
              <a:rPr lang="es-CO" smtClean="0"/>
              <a:t>26.03.21</a:t>
            </a:fld>
            <a:endParaRPr lang="es-ES_tradnl"/>
          </a:p>
        </p:txBody>
      </p:sp>
      <p:sp>
        <p:nvSpPr>
          <p:cNvPr id="4" name="Marcador de número de diapositiva 3">
            <a:extLst>
              <a:ext uri="{FF2B5EF4-FFF2-40B4-BE49-F238E27FC236}">
                <a16:creationId xmlns:a16="http://schemas.microsoft.com/office/drawing/2014/main" id="{889DB060-9E24-47A9-ADC3-A4A13CA93855}"/>
              </a:ext>
            </a:extLst>
          </p:cNvPr>
          <p:cNvSpPr>
            <a:spLocks noGrp="1"/>
          </p:cNvSpPr>
          <p:nvPr>
            <p:ph type="sldNum" sz="quarter" idx="12"/>
          </p:nvPr>
        </p:nvSpPr>
        <p:spPr/>
        <p:txBody>
          <a:bodyPr/>
          <a:lstStyle/>
          <a:p>
            <a:fld id="{47E163D4-D484-AC4B-B1E7-22F25D50FAE6}" type="slidenum">
              <a:rPr lang="es-CO" smtClean="0"/>
              <a:t>4</a:t>
            </a:fld>
            <a:endParaRPr lang="es-CO"/>
          </a:p>
        </p:txBody>
      </p:sp>
      <p:sp>
        <p:nvSpPr>
          <p:cNvPr id="5" name="CuadroTexto 4">
            <a:extLst>
              <a:ext uri="{FF2B5EF4-FFF2-40B4-BE49-F238E27FC236}">
                <a16:creationId xmlns:a16="http://schemas.microsoft.com/office/drawing/2014/main" id="{0031955D-1FE8-418E-8635-056885E6D8FC}"/>
              </a:ext>
            </a:extLst>
          </p:cNvPr>
          <p:cNvSpPr txBox="1"/>
          <p:nvPr/>
        </p:nvSpPr>
        <p:spPr>
          <a:xfrm>
            <a:off x="583162" y="830424"/>
            <a:ext cx="7977673"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Cuadro Comparativo entre las Metodologías</a:t>
            </a:r>
          </a:p>
        </p:txBody>
      </p:sp>
      <p:graphicFrame>
        <p:nvGraphicFramePr>
          <p:cNvPr id="6" name="Tabla 6">
            <a:extLst>
              <a:ext uri="{FF2B5EF4-FFF2-40B4-BE49-F238E27FC236}">
                <a16:creationId xmlns:a16="http://schemas.microsoft.com/office/drawing/2014/main" id="{1D2404A6-7920-4FE1-A3C3-1D93834B92BE}"/>
              </a:ext>
            </a:extLst>
          </p:cNvPr>
          <p:cNvGraphicFramePr>
            <a:graphicFrameLocks noGrp="1"/>
          </p:cNvGraphicFramePr>
          <p:nvPr>
            <p:extLst>
              <p:ext uri="{D42A27DB-BD31-4B8C-83A1-F6EECF244321}">
                <p14:modId xmlns:p14="http://schemas.microsoft.com/office/powerpoint/2010/main" val="1056785086"/>
              </p:ext>
            </p:extLst>
          </p:nvPr>
        </p:nvGraphicFramePr>
        <p:xfrm>
          <a:off x="583161" y="1489844"/>
          <a:ext cx="7977672" cy="4754880"/>
        </p:xfrm>
        <a:graphic>
          <a:graphicData uri="http://schemas.openxmlformats.org/drawingml/2006/table">
            <a:tbl>
              <a:tblPr firstRow="1" bandRow="1">
                <a:tableStyleId>{85BE263C-DBD7-4A20-BB59-AAB30ACAA65A}</a:tableStyleId>
              </a:tblPr>
              <a:tblGrid>
                <a:gridCol w="1329612">
                  <a:extLst>
                    <a:ext uri="{9D8B030D-6E8A-4147-A177-3AD203B41FA5}">
                      <a16:colId xmlns:a16="http://schemas.microsoft.com/office/drawing/2014/main" val="3280628960"/>
                    </a:ext>
                  </a:extLst>
                </a:gridCol>
                <a:gridCol w="1427586">
                  <a:extLst>
                    <a:ext uri="{9D8B030D-6E8A-4147-A177-3AD203B41FA5}">
                      <a16:colId xmlns:a16="http://schemas.microsoft.com/office/drawing/2014/main" val="237905857"/>
                    </a:ext>
                  </a:extLst>
                </a:gridCol>
                <a:gridCol w="1091682">
                  <a:extLst>
                    <a:ext uri="{9D8B030D-6E8A-4147-A177-3AD203B41FA5}">
                      <a16:colId xmlns:a16="http://schemas.microsoft.com/office/drawing/2014/main" val="1623759311"/>
                    </a:ext>
                  </a:extLst>
                </a:gridCol>
                <a:gridCol w="1604864">
                  <a:extLst>
                    <a:ext uri="{9D8B030D-6E8A-4147-A177-3AD203B41FA5}">
                      <a16:colId xmlns:a16="http://schemas.microsoft.com/office/drawing/2014/main" val="1401214599"/>
                    </a:ext>
                  </a:extLst>
                </a:gridCol>
                <a:gridCol w="1194316">
                  <a:extLst>
                    <a:ext uri="{9D8B030D-6E8A-4147-A177-3AD203B41FA5}">
                      <a16:colId xmlns:a16="http://schemas.microsoft.com/office/drawing/2014/main" val="537319538"/>
                    </a:ext>
                  </a:extLst>
                </a:gridCol>
                <a:gridCol w="1329612">
                  <a:extLst>
                    <a:ext uri="{9D8B030D-6E8A-4147-A177-3AD203B41FA5}">
                      <a16:colId xmlns:a16="http://schemas.microsoft.com/office/drawing/2014/main" val="484078246"/>
                    </a:ext>
                  </a:extLst>
                </a:gridCol>
              </a:tblGrid>
              <a:tr h="370840">
                <a:tc>
                  <a:txBody>
                    <a:bodyPr/>
                    <a:lstStyle/>
                    <a:p>
                      <a:pPr algn="ctr"/>
                      <a:r>
                        <a:rPr lang="es-CO" sz="1600" dirty="0">
                          <a:latin typeface="Times New Roman" panose="02020603050405020304" pitchFamily="18" charset="0"/>
                          <a:cs typeface="Times New Roman" panose="02020603050405020304" pitchFamily="18" charset="0"/>
                        </a:rPr>
                        <a:t>Metodología / Criterio</a:t>
                      </a:r>
                    </a:p>
                  </a:txBody>
                  <a:tcPr anchor="ctr"/>
                </a:tc>
                <a:tc>
                  <a:txBody>
                    <a:bodyPr/>
                    <a:lstStyle/>
                    <a:p>
                      <a:pPr algn="ctr"/>
                      <a:r>
                        <a:rPr lang="es-CO" sz="1600" dirty="0">
                          <a:latin typeface="Times New Roman" panose="02020603050405020304" pitchFamily="18" charset="0"/>
                          <a:cs typeface="Times New Roman" panose="02020603050405020304" pitchFamily="18" charset="0"/>
                        </a:rPr>
                        <a:t>Roles</a:t>
                      </a:r>
                    </a:p>
                  </a:txBody>
                  <a:tcPr anchor="ctr"/>
                </a:tc>
                <a:tc>
                  <a:txBody>
                    <a:bodyPr/>
                    <a:lstStyle/>
                    <a:p>
                      <a:pPr algn="ctr"/>
                      <a:r>
                        <a:rPr lang="es-CO" sz="1600" dirty="0">
                          <a:latin typeface="Times New Roman" panose="02020603050405020304" pitchFamily="18" charset="0"/>
                          <a:cs typeface="Times New Roman" panose="02020603050405020304" pitchFamily="18" charset="0"/>
                        </a:rPr>
                        <a:t>Flujo de Trabajo</a:t>
                      </a:r>
                    </a:p>
                  </a:txBody>
                  <a:tcPr anchor="ctr"/>
                </a:tc>
                <a:tc>
                  <a:txBody>
                    <a:bodyPr/>
                    <a:lstStyle/>
                    <a:p>
                      <a:pPr algn="ctr"/>
                      <a:r>
                        <a:rPr lang="es-CO" sz="1600" dirty="0">
                          <a:latin typeface="Times New Roman" panose="02020603050405020304" pitchFamily="18" charset="0"/>
                          <a:cs typeface="Times New Roman" panose="02020603050405020304" pitchFamily="18" charset="0"/>
                        </a:rPr>
                        <a:t>Manejo de Requerimientos</a:t>
                      </a:r>
                    </a:p>
                  </a:txBody>
                  <a:tcPr anchor="ctr"/>
                </a:tc>
                <a:tc>
                  <a:txBody>
                    <a:bodyPr/>
                    <a:lstStyle/>
                    <a:p>
                      <a:pPr algn="ctr"/>
                      <a:r>
                        <a:rPr lang="es-CO" sz="1600" dirty="0">
                          <a:latin typeface="Times New Roman" panose="02020603050405020304" pitchFamily="18" charset="0"/>
                          <a:cs typeface="Times New Roman" panose="02020603050405020304" pitchFamily="18" charset="0"/>
                        </a:rPr>
                        <a:t>Cambios</a:t>
                      </a:r>
                    </a:p>
                  </a:txBody>
                  <a:tcPr anchor="ctr"/>
                </a:tc>
                <a:tc>
                  <a:txBody>
                    <a:bodyPr/>
                    <a:lstStyle/>
                    <a:p>
                      <a:pPr algn="ctr"/>
                      <a:r>
                        <a:rPr lang="es-CO" sz="1600" dirty="0">
                          <a:latin typeface="Times New Roman" panose="02020603050405020304" pitchFamily="18" charset="0"/>
                          <a:cs typeface="Times New Roman" panose="02020603050405020304" pitchFamily="18" charset="0"/>
                        </a:rPr>
                        <a:t>Coordinador del Proyecto</a:t>
                      </a:r>
                    </a:p>
                  </a:txBody>
                  <a:tcPr anchor="ctr"/>
                </a:tc>
                <a:extLst>
                  <a:ext uri="{0D108BD9-81ED-4DB2-BD59-A6C34878D82A}">
                    <a16:rowId xmlns:a16="http://schemas.microsoft.com/office/drawing/2014/main" val="3617085791"/>
                  </a:ext>
                </a:extLst>
              </a:tr>
              <a:tr h="370840">
                <a:tc>
                  <a:txBody>
                    <a:bodyPr/>
                    <a:lstStyle/>
                    <a:p>
                      <a:pPr algn="ctr"/>
                      <a:r>
                        <a:rPr lang="es-CO" sz="1600" b="1" dirty="0">
                          <a:latin typeface="Times New Roman" panose="02020603050405020304" pitchFamily="18" charset="0"/>
                          <a:cs typeface="Times New Roman" panose="02020603050405020304" pitchFamily="18" charset="0"/>
                        </a:rPr>
                        <a:t>Scrum</a:t>
                      </a:r>
                    </a:p>
                  </a:txBody>
                  <a:tcPr anchor="ctr"/>
                </a:tc>
                <a:tc>
                  <a:txBody>
                    <a:bodyPr/>
                    <a:lstStyle/>
                    <a:p>
                      <a:pPr algn="just"/>
                      <a:r>
                        <a:rPr lang="es-CO" sz="1600" dirty="0" err="1">
                          <a:latin typeface="Times New Roman" panose="02020603050405020304" pitchFamily="18" charset="0"/>
                          <a:cs typeface="Times New Roman" panose="02020603050405020304" pitchFamily="18" charset="0"/>
                        </a:rPr>
                        <a:t>Product</a:t>
                      </a:r>
                      <a:r>
                        <a:rPr lang="es-CO" sz="1600" dirty="0">
                          <a:latin typeface="Times New Roman" panose="02020603050405020304" pitchFamily="18" charset="0"/>
                          <a:cs typeface="Times New Roman" panose="02020603050405020304" pitchFamily="18" charset="0"/>
                        </a:rPr>
                        <a:t> </a:t>
                      </a:r>
                      <a:r>
                        <a:rPr lang="es-CO" sz="1600" dirty="0" err="1">
                          <a:latin typeface="Times New Roman" panose="02020603050405020304" pitchFamily="18" charset="0"/>
                          <a:cs typeface="Times New Roman" panose="02020603050405020304" pitchFamily="18" charset="0"/>
                        </a:rPr>
                        <a:t>Owner</a:t>
                      </a:r>
                      <a:r>
                        <a:rPr lang="es-CO" sz="1600" dirty="0">
                          <a:latin typeface="Times New Roman" panose="02020603050405020304" pitchFamily="18" charset="0"/>
                          <a:cs typeface="Times New Roman" panose="02020603050405020304" pitchFamily="18" charset="0"/>
                        </a:rPr>
                        <a:t>, Scrum Master y </a:t>
                      </a:r>
                      <a:r>
                        <a:rPr lang="es-CO" sz="1600" dirty="0" err="1">
                          <a:latin typeface="Times New Roman" panose="02020603050405020304" pitchFamily="18" charset="0"/>
                          <a:cs typeface="Times New Roman" panose="02020603050405020304" pitchFamily="18" charset="0"/>
                        </a:rPr>
                        <a:t>Development</a:t>
                      </a:r>
                      <a:r>
                        <a:rPr lang="es-CO" sz="1600" dirty="0">
                          <a:latin typeface="Times New Roman" panose="02020603050405020304" pitchFamily="18" charset="0"/>
                          <a:cs typeface="Times New Roman" panose="02020603050405020304" pitchFamily="18" charset="0"/>
                        </a:rPr>
                        <a:t> </a:t>
                      </a:r>
                      <a:r>
                        <a:rPr lang="es-CO" sz="1600" dirty="0" err="1">
                          <a:latin typeface="Times New Roman" panose="02020603050405020304" pitchFamily="18" charset="0"/>
                          <a:cs typeface="Times New Roman" panose="02020603050405020304" pitchFamily="18" charset="0"/>
                        </a:rPr>
                        <a:t>Team</a:t>
                      </a:r>
                      <a:r>
                        <a:rPr lang="es-CO" sz="1600" dirty="0">
                          <a:latin typeface="Times New Roman" panose="02020603050405020304" pitchFamily="18" charset="0"/>
                          <a:cs typeface="Times New Roman" panose="02020603050405020304" pitchFamily="18" charset="0"/>
                        </a:rPr>
                        <a:t>.</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Iteraciones (</a:t>
                      </a:r>
                      <a:r>
                        <a:rPr lang="es-CO" sz="1600" dirty="0" err="1">
                          <a:latin typeface="Times New Roman" panose="02020603050405020304" pitchFamily="18" charset="0"/>
                          <a:cs typeface="Times New Roman" panose="02020603050405020304" pitchFamily="18" charset="0"/>
                        </a:rPr>
                        <a:t>Sprints</a:t>
                      </a:r>
                      <a:r>
                        <a:rPr lang="es-CO" sz="1600" dirty="0">
                          <a:latin typeface="Times New Roman" panose="02020603050405020304" pitchFamily="18" charset="0"/>
                          <a:cs typeface="Times New Roman" panose="02020603050405020304" pitchFamily="18" charset="0"/>
                        </a:rPr>
                        <a:t>).</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Manejados en forma de artefactos a través de </a:t>
                      </a:r>
                      <a:r>
                        <a:rPr lang="es-CO" sz="1600" dirty="0" err="1">
                          <a:latin typeface="Times New Roman" panose="02020603050405020304" pitchFamily="18" charset="0"/>
                          <a:cs typeface="Times New Roman" panose="02020603050405020304" pitchFamily="18" charset="0"/>
                        </a:rPr>
                        <a:t>Sprints</a:t>
                      </a:r>
                      <a:r>
                        <a:rPr lang="es-CO" sz="1600" dirty="0">
                          <a:latin typeface="Times New Roman" panose="02020603050405020304" pitchFamily="18" charset="0"/>
                          <a:cs typeface="Times New Roman" panose="02020603050405020304" pitchFamily="18" charset="0"/>
                        </a:rPr>
                        <a:t> Backlog y </a:t>
                      </a:r>
                      <a:r>
                        <a:rPr lang="es-CO" sz="1600" dirty="0" err="1">
                          <a:latin typeface="Times New Roman" panose="02020603050405020304" pitchFamily="18" charset="0"/>
                          <a:cs typeface="Times New Roman" panose="02020603050405020304" pitchFamily="18" charset="0"/>
                        </a:rPr>
                        <a:t>Product</a:t>
                      </a:r>
                      <a:r>
                        <a:rPr lang="es-CO" sz="1600" dirty="0">
                          <a:latin typeface="Times New Roman" panose="02020603050405020304" pitchFamily="18" charset="0"/>
                          <a:cs typeface="Times New Roman" panose="02020603050405020304" pitchFamily="18" charset="0"/>
                        </a:rPr>
                        <a:t> Backlog.</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No son permitidos en los </a:t>
                      </a:r>
                      <a:r>
                        <a:rPr lang="es-CO" sz="1600" dirty="0" err="1">
                          <a:latin typeface="Times New Roman" panose="02020603050405020304" pitchFamily="18" charset="0"/>
                          <a:cs typeface="Times New Roman" panose="02020603050405020304" pitchFamily="18" charset="0"/>
                        </a:rPr>
                        <a:t>Sprints</a:t>
                      </a:r>
                      <a:r>
                        <a:rPr lang="es-CO" sz="1600" dirty="0">
                          <a:latin typeface="Times New Roman" panose="02020603050405020304" pitchFamily="18" charset="0"/>
                          <a:cs typeface="Times New Roman" panose="02020603050405020304" pitchFamily="18" charset="0"/>
                        </a:rPr>
                        <a:t>.</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Scrum Master.</a:t>
                      </a:r>
                    </a:p>
                  </a:txBody>
                  <a:tcPr anchor="ctr"/>
                </a:tc>
                <a:extLst>
                  <a:ext uri="{0D108BD9-81ED-4DB2-BD59-A6C34878D82A}">
                    <a16:rowId xmlns:a16="http://schemas.microsoft.com/office/drawing/2014/main" val="666111444"/>
                  </a:ext>
                </a:extLst>
              </a:tr>
              <a:tr h="370840">
                <a:tc>
                  <a:txBody>
                    <a:bodyPr/>
                    <a:lstStyle/>
                    <a:p>
                      <a:pPr algn="ctr"/>
                      <a:r>
                        <a:rPr lang="es-CO" sz="1600" b="1" dirty="0">
                          <a:latin typeface="Times New Roman" panose="02020603050405020304" pitchFamily="18" charset="0"/>
                          <a:cs typeface="Times New Roman" panose="02020603050405020304" pitchFamily="18" charset="0"/>
                        </a:rPr>
                        <a:t>Kanban</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No hay roles.</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Iteraciones cortas.</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Manejado a través de tarjetas Kanban.</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Cambios permitidos en cualquier momento.</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Equipo de Trabajo.</a:t>
                      </a:r>
                    </a:p>
                  </a:txBody>
                  <a:tcPr anchor="ctr"/>
                </a:tc>
                <a:extLst>
                  <a:ext uri="{0D108BD9-81ED-4DB2-BD59-A6C34878D82A}">
                    <a16:rowId xmlns:a16="http://schemas.microsoft.com/office/drawing/2014/main" val="2559040870"/>
                  </a:ext>
                </a:extLst>
              </a:tr>
              <a:tr h="370840">
                <a:tc>
                  <a:txBody>
                    <a:bodyPr/>
                    <a:lstStyle/>
                    <a:p>
                      <a:pPr algn="ctr"/>
                      <a:r>
                        <a:rPr lang="es-CO" sz="1600" b="1" dirty="0">
                          <a:latin typeface="Times New Roman" panose="02020603050405020304" pitchFamily="18" charset="0"/>
                          <a:cs typeface="Times New Roman" panose="02020603050405020304" pitchFamily="18" charset="0"/>
                        </a:rPr>
                        <a:t>XP</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Programador, </a:t>
                      </a:r>
                      <a:r>
                        <a:rPr lang="es-CO" sz="1600" dirty="0" err="1">
                          <a:latin typeface="Times New Roman" panose="02020603050405020304" pitchFamily="18" charset="0"/>
                          <a:cs typeface="Times New Roman" panose="02020603050405020304" pitchFamily="18" charset="0"/>
                        </a:rPr>
                        <a:t>Tester</a:t>
                      </a:r>
                      <a:r>
                        <a:rPr lang="es-CO" sz="1600" dirty="0">
                          <a:latin typeface="Times New Roman" panose="02020603050405020304" pitchFamily="18" charset="0"/>
                          <a:cs typeface="Times New Roman" panose="02020603050405020304" pitchFamily="18" charset="0"/>
                        </a:rPr>
                        <a:t>, Cliente, </a:t>
                      </a:r>
                      <a:r>
                        <a:rPr lang="es-CO" sz="1600" dirty="0" err="1">
                          <a:latin typeface="Times New Roman" panose="02020603050405020304" pitchFamily="18" charset="0"/>
                          <a:cs typeface="Times New Roman" panose="02020603050405020304" pitchFamily="18" charset="0"/>
                        </a:rPr>
                        <a:t>Tracker</a:t>
                      </a:r>
                      <a:r>
                        <a:rPr lang="es-CO" sz="1600" dirty="0">
                          <a:latin typeface="Times New Roman" panose="02020603050405020304" pitchFamily="18" charset="0"/>
                          <a:cs typeface="Times New Roman" panose="02020603050405020304" pitchFamily="18" charset="0"/>
                        </a:rPr>
                        <a:t>, Coach, Consultor, Jefe.</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Desarrollo de flujo de tareas.</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Manejado a través de historias </a:t>
                      </a:r>
                      <a:r>
                        <a:rPr lang="es-CO" sz="1600">
                          <a:latin typeface="Times New Roman" panose="02020603050405020304" pitchFamily="18" charset="0"/>
                          <a:cs typeface="Times New Roman" panose="02020603050405020304" pitchFamily="18" charset="0"/>
                        </a:rPr>
                        <a:t>de usuario.</a:t>
                      </a:r>
                      <a:endParaRPr lang="es-CO"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CO" sz="1600" dirty="0">
                          <a:latin typeface="Times New Roman" panose="02020603050405020304" pitchFamily="18" charset="0"/>
                          <a:cs typeface="Times New Roman" panose="02020603050405020304" pitchFamily="18" charset="0"/>
                        </a:rPr>
                        <a:t>Susceptible de cambios.</a:t>
                      </a:r>
                    </a:p>
                  </a:txBody>
                  <a:tcPr anchor="ctr"/>
                </a:tc>
                <a:tc>
                  <a:txBody>
                    <a:bodyPr/>
                    <a:lstStyle/>
                    <a:p>
                      <a:pPr algn="just"/>
                      <a:r>
                        <a:rPr lang="es-CO" sz="1600" dirty="0">
                          <a:latin typeface="Times New Roman" panose="02020603050405020304" pitchFamily="18" charset="0"/>
                          <a:cs typeface="Times New Roman" panose="02020603050405020304" pitchFamily="18" charset="0"/>
                        </a:rPr>
                        <a:t>XP Coach.</a:t>
                      </a:r>
                    </a:p>
                  </a:txBody>
                  <a:tcPr anchor="ctr"/>
                </a:tc>
                <a:extLst>
                  <a:ext uri="{0D108BD9-81ED-4DB2-BD59-A6C34878D82A}">
                    <a16:rowId xmlns:a16="http://schemas.microsoft.com/office/drawing/2014/main" val="1365862141"/>
                  </a:ext>
                </a:extLst>
              </a:tr>
            </a:tbl>
          </a:graphicData>
        </a:graphic>
      </p:graphicFrame>
    </p:spTree>
    <p:extLst>
      <p:ext uri="{BB962C8B-B14F-4D97-AF65-F5344CB8AC3E}">
        <p14:creationId xmlns:p14="http://schemas.microsoft.com/office/powerpoint/2010/main" val="25090624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2E2FB734-0148-46B9-8C2E-F3C4C6267F3A}"/>
              </a:ext>
            </a:extLst>
          </p:cNvPr>
          <p:cNvSpPr>
            <a:spLocks noGrp="1"/>
          </p:cNvSpPr>
          <p:nvPr>
            <p:ph type="dt" sz="half" idx="10"/>
          </p:nvPr>
        </p:nvSpPr>
        <p:spPr/>
        <p:txBody>
          <a:bodyPr/>
          <a:lstStyle/>
          <a:p>
            <a:fld id="{6985B749-8A09-CE4E-A4F9-D8371D66B945}" type="datetime3">
              <a:rPr lang="es-CO" smtClean="0"/>
              <a:t>26.03.21</a:t>
            </a:fld>
            <a:endParaRPr lang="es-ES_tradnl"/>
          </a:p>
        </p:txBody>
      </p:sp>
      <p:sp>
        <p:nvSpPr>
          <p:cNvPr id="4" name="Marcador de número de diapositiva 3">
            <a:extLst>
              <a:ext uri="{FF2B5EF4-FFF2-40B4-BE49-F238E27FC236}">
                <a16:creationId xmlns:a16="http://schemas.microsoft.com/office/drawing/2014/main" id="{889DB060-9E24-47A9-ADC3-A4A13CA93855}"/>
              </a:ext>
            </a:extLst>
          </p:cNvPr>
          <p:cNvSpPr>
            <a:spLocks noGrp="1"/>
          </p:cNvSpPr>
          <p:nvPr>
            <p:ph type="sldNum" sz="quarter" idx="12"/>
          </p:nvPr>
        </p:nvSpPr>
        <p:spPr/>
        <p:txBody>
          <a:bodyPr/>
          <a:lstStyle/>
          <a:p>
            <a:fld id="{47E163D4-D484-AC4B-B1E7-22F25D50FAE6}" type="slidenum">
              <a:rPr lang="es-CO" smtClean="0"/>
              <a:t>5</a:t>
            </a:fld>
            <a:endParaRPr lang="es-CO"/>
          </a:p>
        </p:txBody>
      </p:sp>
      <p:sp>
        <p:nvSpPr>
          <p:cNvPr id="5" name="CuadroTexto 4">
            <a:extLst>
              <a:ext uri="{FF2B5EF4-FFF2-40B4-BE49-F238E27FC236}">
                <a16:creationId xmlns:a16="http://schemas.microsoft.com/office/drawing/2014/main" id="{0031955D-1FE8-418E-8635-056885E6D8FC}"/>
              </a:ext>
            </a:extLst>
          </p:cNvPr>
          <p:cNvSpPr txBox="1"/>
          <p:nvPr/>
        </p:nvSpPr>
        <p:spPr>
          <a:xfrm>
            <a:off x="583163" y="830423"/>
            <a:ext cx="7977673"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Metodología para el Caso de Estudio</a:t>
            </a:r>
          </a:p>
        </p:txBody>
      </p:sp>
      <p:sp>
        <p:nvSpPr>
          <p:cNvPr id="8" name="CuadroTexto 7">
            <a:extLst>
              <a:ext uri="{FF2B5EF4-FFF2-40B4-BE49-F238E27FC236}">
                <a16:creationId xmlns:a16="http://schemas.microsoft.com/office/drawing/2014/main" id="{15C1DBD7-CCCD-42BF-8875-6C8C875779FC}"/>
              </a:ext>
            </a:extLst>
          </p:cNvPr>
          <p:cNvSpPr txBox="1"/>
          <p:nvPr/>
        </p:nvSpPr>
        <p:spPr>
          <a:xfrm>
            <a:off x="349638" y="1749483"/>
            <a:ext cx="8444721" cy="4278094"/>
          </a:xfrm>
          <a:prstGeom prst="rect">
            <a:avLst/>
          </a:prstGeom>
          <a:noFill/>
        </p:spPr>
        <p:txBody>
          <a:bodyPr wrap="square">
            <a:spAutoFit/>
          </a:bodyPr>
          <a:lstStyle/>
          <a:p>
            <a:pPr algn="just"/>
            <a:r>
              <a:rPr lang="es-ES" sz="1600" dirty="0">
                <a:latin typeface="Times New Roman" panose="02020603050405020304" pitchFamily="18" charset="0"/>
                <a:cs typeface="Times New Roman" panose="02020603050405020304" pitchFamily="18" charset="0"/>
              </a:rPr>
              <a:t>Se escogió la metodología KANBAN para el proyecto del Colegio María, por las siguientes razones:</a:t>
            </a:r>
          </a:p>
          <a:p>
            <a:pPr algn="just"/>
            <a:endParaRPr lang="es-ES" sz="1600" dirty="0">
              <a:latin typeface="Times New Roman" panose="02020603050405020304" pitchFamily="18" charset="0"/>
              <a:cs typeface="Times New Roman" panose="02020603050405020304" pitchFamily="18" charset="0"/>
            </a:endParaRPr>
          </a:p>
          <a:p>
            <a:pPr algn="just"/>
            <a:r>
              <a:rPr lang="es-ES" sz="1600" b="1" dirty="0">
                <a:latin typeface="Times New Roman" panose="02020603050405020304" pitchFamily="18" charset="0"/>
                <a:cs typeface="Times New Roman" panose="02020603050405020304" pitchFamily="18" charset="0"/>
              </a:rPr>
              <a:t>1) </a:t>
            </a:r>
            <a:r>
              <a:rPr lang="es-ES" sz="1600" dirty="0">
                <a:latin typeface="Times New Roman" panose="02020603050405020304" pitchFamily="18" charset="0"/>
                <a:cs typeface="Times New Roman" panose="02020603050405020304" pitchFamily="18" charset="0"/>
              </a:rPr>
              <a:t>La complejidad del proyecto no es relativamente alta, dado que presentaría 3 módulos, los cuales son el administrador, profesor y las personas interesadas en el seguimiento de los estudiantes, por lo que se sugiere Kanban.</a:t>
            </a:r>
          </a:p>
          <a:p>
            <a:pPr algn="just"/>
            <a:r>
              <a:rPr lang="es-ES" sz="1600" b="1" dirty="0">
                <a:latin typeface="Times New Roman" panose="02020603050405020304" pitchFamily="18" charset="0"/>
                <a:cs typeface="Times New Roman" panose="02020603050405020304" pitchFamily="18" charset="0"/>
              </a:rPr>
              <a:t>2) </a:t>
            </a:r>
            <a:r>
              <a:rPr lang="es-ES" sz="1600" dirty="0">
                <a:latin typeface="Times New Roman" panose="02020603050405020304" pitchFamily="18" charset="0"/>
                <a:cs typeface="Times New Roman" panose="02020603050405020304" pitchFamily="18" charset="0"/>
              </a:rPr>
              <a:t>El flujo continuo del trabajo no es necesario dividirlo en iteraciones de tiempo fijo, por lo que se puede dar la libertad de realizar entregas cada vez que sea pertinente mostrar un avance al cliente.</a:t>
            </a:r>
          </a:p>
          <a:p>
            <a:pPr algn="just"/>
            <a:r>
              <a:rPr lang="es-ES" sz="1600" b="1" dirty="0">
                <a:latin typeface="Times New Roman" panose="02020603050405020304" pitchFamily="18" charset="0"/>
                <a:cs typeface="Times New Roman" panose="02020603050405020304" pitchFamily="18" charset="0"/>
              </a:rPr>
              <a:t>3) </a:t>
            </a:r>
            <a:r>
              <a:rPr lang="es-ES" sz="1600" dirty="0">
                <a:latin typeface="Times New Roman" panose="02020603050405020304" pitchFamily="18" charset="0"/>
                <a:cs typeface="Times New Roman" panose="02020603050405020304" pitchFamily="18" charset="0"/>
              </a:rPr>
              <a:t>En la distribución y visualización del trabajo, el tablero Kanban muestra una vista clara del trabajo en progreso. Visualiza el flujo y permite una planificación y seguimiento rápido.</a:t>
            </a:r>
          </a:p>
          <a:p>
            <a:pPr algn="just"/>
            <a:r>
              <a:rPr lang="es-ES" sz="1600" b="1" dirty="0">
                <a:latin typeface="Times New Roman" panose="02020603050405020304" pitchFamily="18" charset="0"/>
                <a:cs typeface="Times New Roman" panose="02020603050405020304" pitchFamily="18" charset="0"/>
              </a:rPr>
              <a:t>4)</a:t>
            </a:r>
            <a:r>
              <a:rPr lang="es-ES" sz="1600" dirty="0">
                <a:latin typeface="Times New Roman" panose="02020603050405020304" pitchFamily="18" charset="0"/>
                <a:cs typeface="Times New Roman" panose="02020603050405020304" pitchFamily="18" charset="0"/>
              </a:rPr>
              <a:t> En la priorización del trabajo, Kanban puede dar prioridad a historias de usuario o requerimientos importantes según la necesidad del cliente.</a:t>
            </a:r>
          </a:p>
          <a:p>
            <a:pPr algn="just"/>
            <a:r>
              <a:rPr lang="es-ES" sz="1600" b="1" dirty="0">
                <a:latin typeface="Times New Roman" panose="02020603050405020304" pitchFamily="18" charset="0"/>
                <a:cs typeface="Times New Roman" panose="02020603050405020304" pitchFamily="18" charset="0"/>
              </a:rPr>
              <a:t>5)</a:t>
            </a:r>
            <a:r>
              <a:rPr lang="es-ES" sz="1600" dirty="0">
                <a:latin typeface="Times New Roman" panose="02020603050405020304" pitchFamily="18" charset="0"/>
                <a:cs typeface="Times New Roman" panose="02020603050405020304" pitchFamily="18" charset="0"/>
              </a:rPr>
              <a:t> Para este proyecto no es necesario contar con diversos tipos de roles debido a la complejidad del mismo.</a:t>
            </a:r>
          </a:p>
          <a:p>
            <a:pPr algn="just"/>
            <a:r>
              <a:rPr lang="es-ES" sz="1600" b="1" dirty="0">
                <a:latin typeface="Times New Roman" panose="02020603050405020304" pitchFamily="18" charset="0"/>
                <a:cs typeface="Times New Roman" panose="02020603050405020304" pitchFamily="18" charset="0"/>
              </a:rPr>
              <a:t>6)</a:t>
            </a:r>
            <a:r>
              <a:rPr lang="es-ES" sz="1600" dirty="0">
                <a:latin typeface="Times New Roman" panose="02020603050405020304" pitchFamily="18" charset="0"/>
                <a:cs typeface="Times New Roman" panose="02020603050405020304" pitchFamily="18" charset="0"/>
              </a:rPr>
              <a:t> Debido a que los requerimientos son objetivos, no es necesario iterar sobre fases de un producto, por lo que Kanban se ajusta al proyecto.</a:t>
            </a:r>
          </a:p>
          <a:p>
            <a:pPr algn="just"/>
            <a:r>
              <a:rPr lang="es-ES" sz="1600" b="1" dirty="0">
                <a:latin typeface="Times New Roman" panose="02020603050405020304" pitchFamily="18" charset="0"/>
                <a:cs typeface="Times New Roman" panose="02020603050405020304" pitchFamily="18" charset="0"/>
              </a:rPr>
              <a:t>7)</a:t>
            </a:r>
            <a:r>
              <a:rPr lang="es-ES" sz="1600" dirty="0">
                <a:latin typeface="Times New Roman" panose="02020603050405020304" pitchFamily="18" charset="0"/>
                <a:cs typeface="Times New Roman" panose="02020603050405020304" pitchFamily="18" charset="0"/>
              </a:rPr>
              <a:t> En casos en los que se presenten cambios, se pueden realizar iteraciones cortas para responder a las modificaciones solicitadas.</a:t>
            </a:r>
          </a:p>
        </p:txBody>
      </p:sp>
    </p:spTree>
    <p:extLst>
      <p:ext uri="{BB962C8B-B14F-4D97-AF65-F5344CB8AC3E}">
        <p14:creationId xmlns:p14="http://schemas.microsoft.com/office/powerpoint/2010/main" val="13365703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56E474B-3F58-9C40-A6B3-4A73416EC76F}" type="datetime3">
              <a:t>26.03.21</a:t>
            </a:fld>
            <a:endParaRPr lang="es-ES_tradnl"/>
          </a:p>
        </p:txBody>
      </p:sp>
      <p:sp>
        <p:nvSpPr>
          <p:cNvPr id="3" name="Marcador de número de diapositiva 2"/>
          <p:cNvSpPr>
            <a:spLocks noGrp="1"/>
          </p:cNvSpPr>
          <p:nvPr>
            <p:ph type="sldNum" sz="quarter" idx="12"/>
          </p:nvPr>
        </p:nvSpPr>
        <p:spPr/>
        <p:txBody>
          <a:bodyPr/>
          <a:lstStyle/>
          <a:p>
            <a:fld id="{47E163D4-D484-AC4B-B1E7-22F25D50FAE6}" type="slidenum">
              <a:rPr lang="es-ES_tradnl"/>
              <a:pPr/>
              <a:t>6</a:t>
            </a:fld>
            <a:endParaRPr lang="es-ES_tradnl"/>
          </a:p>
        </p:txBody>
      </p:sp>
    </p:spTree>
    <p:extLst>
      <p:ext uri="{BB962C8B-B14F-4D97-AF65-F5344CB8AC3E}">
        <p14:creationId xmlns:p14="http://schemas.microsoft.com/office/powerpoint/2010/main" val="18204612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490</TotalTime>
  <Words>526</Words>
  <Application>Microsoft Office PowerPoint</Application>
  <PresentationFormat>Presentación en pantalla (4:3)</PresentationFormat>
  <Paragraphs>76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Boris Perez</dc:creator>
  <cp:lastModifiedBy>Jorge  Andres Mojica  Villamizar</cp:lastModifiedBy>
  <cp:revision>60</cp:revision>
  <dcterms:created xsi:type="dcterms:W3CDTF">2014-08-04T20:02:07Z</dcterms:created>
  <dcterms:modified xsi:type="dcterms:W3CDTF">2021-03-26T22:15:57Z</dcterms:modified>
</cp:coreProperties>
</file>