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323" r:id="rId2"/>
    <p:sldId id="325" r:id="rId3"/>
    <p:sldId id="331" r:id="rId4"/>
    <p:sldId id="332" r:id="rId5"/>
    <p:sldId id="327" r:id="rId6"/>
    <p:sldId id="328" r:id="rId7"/>
    <p:sldId id="344" r:id="rId8"/>
    <p:sldId id="329" r:id="rId9"/>
    <p:sldId id="333" r:id="rId10"/>
    <p:sldId id="334" r:id="rId11"/>
    <p:sldId id="335" r:id="rId12"/>
    <p:sldId id="336" r:id="rId13"/>
    <p:sldId id="337" r:id="rId14"/>
    <p:sldId id="338" r:id="rId15"/>
    <p:sldId id="339" r:id="rId16"/>
    <p:sldId id="340" r:id="rId17"/>
    <p:sldId id="341" r:id="rId18"/>
    <p:sldId id="343" r:id="rId19"/>
    <p:sldId id="342" r:id="rId20"/>
    <p:sldId id="345" r:id="rId21"/>
    <p:sldId id="346" r:id="rId22"/>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99A5"/>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433" autoAdjust="0"/>
  </p:normalViewPr>
  <p:slideViewPr>
    <p:cSldViewPr snapToGrid="0" snapToObjects="1">
      <p:cViewPr>
        <p:scale>
          <a:sx n="100" d="100"/>
          <a:sy n="100" d="100"/>
        </p:scale>
        <p:origin x="1914" y="966"/>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14/09/2016</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‹Nº›</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7E15B5-955E-4B5B-9E1F-B3C4B4C6AE0C}" type="datetimeFigureOut">
              <a:rPr lang="es-CO" smtClean="0"/>
              <a:t>14/09/2016</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DF1DBB-D2B5-4901-B422-57DA65914203}" type="slidenum">
              <a:rPr lang="es-CO" smtClean="0"/>
              <a:t>‹Nº›</a:t>
            </a:fld>
            <a:endParaRPr lang="es-CO"/>
          </a:p>
        </p:txBody>
      </p:sp>
    </p:spTree>
    <p:extLst>
      <p:ext uri="{BB962C8B-B14F-4D97-AF65-F5344CB8AC3E}">
        <p14:creationId xmlns:p14="http://schemas.microsoft.com/office/powerpoint/2010/main" val="125366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3</a:t>
            </a:fld>
            <a:endParaRPr lang="es-CO"/>
          </a:p>
        </p:txBody>
      </p:sp>
    </p:spTree>
    <p:extLst>
      <p:ext uri="{BB962C8B-B14F-4D97-AF65-F5344CB8AC3E}">
        <p14:creationId xmlns:p14="http://schemas.microsoft.com/office/powerpoint/2010/main" val="3042021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CO" dirty="0">
                <a:solidFill>
                  <a:srgbClr val="FF0000"/>
                </a:solidFill>
              </a:rPr>
              <a:t>Diagrama</a:t>
            </a:r>
            <a:r>
              <a:rPr lang="es-CO" baseline="0" dirty="0">
                <a:solidFill>
                  <a:srgbClr val="FF0000"/>
                </a:solidFill>
              </a:rPr>
              <a:t> de clases de análisis (modelo de dominio)</a:t>
            </a:r>
            <a:endParaRPr lang="es-CO" dirty="0">
              <a:solidFill>
                <a:srgbClr val="FF0000"/>
              </a:solidFill>
            </a:endParaRPr>
          </a:p>
        </p:txBody>
      </p:sp>
      <p:sp>
        <p:nvSpPr>
          <p:cNvPr id="4" name="3 Marcador de número de diapositiva"/>
          <p:cNvSpPr>
            <a:spLocks noGrp="1"/>
          </p:cNvSpPr>
          <p:nvPr>
            <p:ph type="sldNum" sz="quarter" idx="10"/>
          </p:nvPr>
        </p:nvSpPr>
        <p:spPr/>
        <p:txBody>
          <a:bodyPr/>
          <a:lstStyle/>
          <a:p>
            <a:fld id="{06DF1DBB-D2B5-4901-B422-57DA65914203}" type="slidenum">
              <a:rPr lang="es-CO" smtClean="0"/>
              <a:t>4</a:t>
            </a:fld>
            <a:endParaRPr lang="es-CO"/>
          </a:p>
        </p:txBody>
      </p:sp>
    </p:spTree>
    <p:extLst>
      <p:ext uri="{BB962C8B-B14F-4D97-AF65-F5344CB8AC3E}">
        <p14:creationId xmlns:p14="http://schemas.microsoft.com/office/powerpoint/2010/main" val="3042021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5</a:t>
            </a:fld>
            <a:endParaRPr lang="es-CO"/>
          </a:p>
        </p:txBody>
      </p:sp>
    </p:spTree>
    <p:extLst>
      <p:ext uri="{BB962C8B-B14F-4D97-AF65-F5344CB8AC3E}">
        <p14:creationId xmlns:p14="http://schemas.microsoft.com/office/powerpoint/2010/main" val="3042021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200" b="0" i="0" u="none" strike="noStrike" kern="1200" dirty="0">
                <a:solidFill>
                  <a:schemeClr val="tx1"/>
                </a:solidFill>
                <a:effectLst/>
                <a:latin typeface="+mn-lt"/>
                <a:ea typeface="+mn-ea"/>
                <a:cs typeface="+mn-cs"/>
              </a:rPr>
              <a:t/>
            </a:r>
            <a:br>
              <a:rPr lang="es-ES" sz="1200" b="0" i="0" u="none" strike="noStrike" kern="1200" dirty="0">
                <a:solidFill>
                  <a:schemeClr val="tx1"/>
                </a:solidFill>
                <a:effectLst/>
                <a:latin typeface="+mn-lt"/>
                <a:ea typeface="+mn-ea"/>
                <a:cs typeface="+mn-cs"/>
              </a:rPr>
            </a:br>
            <a:r>
              <a:rPr lang="es-ES" sz="1200" b="0" i="0" u="none" strike="noStrike" kern="1200" dirty="0">
                <a:solidFill>
                  <a:schemeClr val="tx1"/>
                </a:solidFill>
                <a:effectLst/>
                <a:latin typeface="+mn-lt"/>
                <a:ea typeface="+mn-ea"/>
                <a:cs typeface="+mn-cs"/>
              </a:rPr>
              <a:t/>
            </a:r>
            <a:br>
              <a:rPr lang="es-ES" sz="1200" b="0" i="0" u="none" strike="noStrike" kern="1200" dirty="0">
                <a:solidFill>
                  <a:schemeClr val="tx1"/>
                </a:solidFill>
                <a:effectLst/>
                <a:latin typeface="+mn-lt"/>
                <a:ea typeface="+mn-ea"/>
                <a:cs typeface="+mn-cs"/>
              </a:rPr>
            </a:br>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6</a:t>
            </a:fld>
            <a:endParaRPr lang="es-CO"/>
          </a:p>
        </p:txBody>
      </p:sp>
    </p:spTree>
    <p:extLst>
      <p:ext uri="{BB962C8B-B14F-4D97-AF65-F5344CB8AC3E}">
        <p14:creationId xmlns:p14="http://schemas.microsoft.com/office/powerpoint/2010/main" val="3042021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8</a:t>
            </a:fld>
            <a:endParaRPr lang="es-CO"/>
          </a:p>
        </p:txBody>
      </p:sp>
    </p:spTree>
    <p:extLst>
      <p:ext uri="{BB962C8B-B14F-4D97-AF65-F5344CB8AC3E}">
        <p14:creationId xmlns:p14="http://schemas.microsoft.com/office/powerpoint/2010/main" val="3042021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9</a:t>
            </a:fld>
            <a:endParaRPr lang="es-CO"/>
          </a:p>
        </p:txBody>
      </p:sp>
    </p:spTree>
    <p:extLst>
      <p:ext uri="{BB962C8B-B14F-4D97-AF65-F5344CB8AC3E}">
        <p14:creationId xmlns:p14="http://schemas.microsoft.com/office/powerpoint/2010/main" val="1202615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CO" dirty="0"/>
          </a:p>
        </p:txBody>
      </p:sp>
      <p:sp>
        <p:nvSpPr>
          <p:cNvPr id="4" name="3 Marcador de número de diapositiva"/>
          <p:cNvSpPr>
            <a:spLocks noGrp="1"/>
          </p:cNvSpPr>
          <p:nvPr>
            <p:ph type="sldNum" sz="quarter" idx="10"/>
          </p:nvPr>
        </p:nvSpPr>
        <p:spPr/>
        <p:txBody>
          <a:bodyPr/>
          <a:lstStyle/>
          <a:p>
            <a:fld id="{06DF1DBB-D2B5-4901-B422-57DA65914203}" type="slidenum">
              <a:rPr lang="es-CO" smtClean="0"/>
              <a:t>10</a:t>
            </a:fld>
            <a:endParaRPr lang="es-CO"/>
          </a:p>
        </p:txBody>
      </p:sp>
    </p:spTree>
    <p:extLst>
      <p:ext uri="{BB962C8B-B14F-4D97-AF65-F5344CB8AC3E}">
        <p14:creationId xmlns:p14="http://schemas.microsoft.com/office/powerpoint/2010/main" val="41781988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3.jpeg"/><Relationship Id="rId1" Type="http://schemas.openxmlformats.org/officeDocument/2006/relationships/slideMaster" Target="../slideMasters/slideMaster1.xml"/><Relationship Id="rId5" Type="http://schemas.openxmlformats.org/officeDocument/2006/relationships/image" Target="../media/image24.emf"/><Relationship Id="rId4" Type="http://schemas.openxmlformats.org/officeDocument/2006/relationships/image" Target="../media/image7.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5.jpeg"/><Relationship Id="rId1" Type="http://schemas.openxmlformats.org/officeDocument/2006/relationships/slideMaster" Target="../slideMasters/slideMaster1.xml"/><Relationship Id="rId5" Type="http://schemas.openxmlformats.org/officeDocument/2006/relationships/image" Target="../media/image26.emf"/><Relationship Id="rId4" Type="http://schemas.openxmlformats.org/officeDocument/2006/relationships/image" Target="../media/image11.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7.jpeg"/><Relationship Id="rId1" Type="http://schemas.openxmlformats.org/officeDocument/2006/relationships/slideMaster" Target="../slideMasters/slideMaster1.xml"/><Relationship Id="rId5" Type="http://schemas.openxmlformats.org/officeDocument/2006/relationships/image" Target="../media/image28.emf"/><Relationship Id="rId4" Type="http://schemas.openxmlformats.org/officeDocument/2006/relationships/image" Target="../media/image15.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emf"/><Relationship Id="rId4" Type="http://schemas.openxmlformats.org/officeDocument/2006/relationships/image" Target="../media/image7.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2.emf"/><Relationship Id="rId4" Type="http://schemas.openxmlformats.org/officeDocument/2006/relationships/image" Target="../media/image11.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16.emf"/><Relationship Id="rId4" Type="http://schemas.openxmlformats.org/officeDocument/2006/relationships/image" Target="../media/image1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18.emf"/><Relationship Id="rId4" Type="http://schemas.openxmlformats.org/officeDocument/2006/relationships/image" Target="../media/image7.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9.jpeg"/><Relationship Id="rId1" Type="http://schemas.openxmlformats.org/officeDocument/2006/relationships/slideMaster" Target="../slideMasters/slideMaster1.xml"/><Relationship Id="rId5" Type="http://schemas.openxmlformats.org/officeDocument/2006/relationships/image" Target="../media/image20.emf"/><Relationship Id="rId4" Type="http://schemas.openxmlformats.org/officeDocument/2006/relationships/image" Target="../media/image11.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1.jpeg"/><Relationship Id="rId1" Type="http://schemas.openxmlformats.org/officeDocument/2006/relationships/slideMaster" Target="../slideMasters/slideMaster1.xml"/><Relationship Id="rId5" Type="http://schemas.openxmlformats.org/officeDocument/2006/relationships/image" Target="../media/image22.emf"/><Relationship Id="rId4" Type="http://schemas.openxmlformats.org/officeDocument/2006/relationships/image" Target="../media/image1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1" name="Picture 9"/>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4403049" y="3192122"/>
            <a:ext cx="4740951" cy="3665878"/>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fecha 3"/>
          <p:cNvSpPr>
            <a:spLocks noGrp="1"/>
          </p:cNvSpPr>
          <p:nvPr>
            <p:ph type="dt" sz="half" idx="10"/>
          </p:nvPr>
        </p:nvSpPr>
        <p:spPr/>
        <p:txBody>
          <a:bodyPr/>
          <a:lstStyle/>
          <a:p>
            <a:fld id="{483D03DC-5ED8-7A42-A55E-C10C004AFC42}" type="datetimeFigureOut">
              <a:rPr lang="es-ES" smtClean="0"/>
              <a:t>14/09/2016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8" name="Picture 4"/>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0522" t="17753" r="14498" b="22947"/>
          <a:stretch/>
        </p:blipFill>
        <p:spPr bwMode="auto">
          <a:xfrm>
            <a:off x="0" y="-1"/>
            <a:ext cx="9270122"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80112" y="4525925"/>
            <a:ext cx="2319162" cy="140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8"/>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4180327" y="3357565"/>
            <a:ext cx="24860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ustrial 2">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0"/>
            <a:ext cx="9144001"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14/09/2016</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4098"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017183" y="2853376"/>
            <a:ext cx="696913"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90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fraestructura">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14/09/2016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7295" y="-40944"/>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75762"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19398" y="2620370"/>
            <a:ext cx="821994" cy="709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649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r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14/09/2016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207278" y="0"/>
            <a:ext cx="8936719" cy="6898944"/>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783740" y="1746912"/>
            <a:ext cx="859810" cy="859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57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14/09/2016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7" name="16 Rectángulo"/>
          <p:cNvSpPr/>
          <p:nvPr userDrawn="1"/>
        </p:nvSpPr>
        <p:spPr>
          <a:xfrm rot="20796637">
            <a:off x="-2292201" y="-163131"/>
            <a:ext cx="11941668"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8" name="17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18 Rectángulo"/>
          <p:cNvSpPr/>
          <p:nvPr userDrawn="1"/>
        </p:nvSpPr>
        <p:spPr>
          <a:xfrm>
            <a:off x="-968311" y="198126"/>
            <a:ext cx="10631006"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97061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14/09/2016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17475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rmación">
    <p:spTree>
      <p:nvGrpSpPr>
        <p:cNvPr id="1" name=""/>
        <p:cNvGrpSpPr/>
        <p:nvPr/>
      </p:nvGrpSpPr>
      <p:grpSpPr>
        <a:xfrm>
          <a:off x="0" y="0"/>
          <a:ext cx="0" cy="0"/>
          <a:chOff x="0" y="0"/>
          <a:chExt cx="0" cy="0"/>
        </a:xfrm>
      </p:grpSpPr>
      <p:pic>
        <p:nvPicPr>
          <p:cNvPr id="7" name="Picture 2" descr="D:\2015\_MG_1747.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061325" y="2782887"/>
              <a:ext cx="573087"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14/09/2016</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10358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mple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14/09/2016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grpSp>
        <p:nvGrpSpPr>
          <p:cNvPr id="6" name="5 Grupo"/>
          <p:cNvGrpSpPr/>
          <p:nvPr userDrawn="1"/>
        </p:nvGrpSpPr>
        <p:grpSpPr>
          <a:xfrm>
            <a:off x="-495300" y="-1270341"/>
            <a:ext cx="10278090" cy="9017494"/>
            <a:chOff x="-495300" y="-1270341"/>
            <a:chExt cx="10278090" cy="9017494"/>
          </a:xfrm>
        </p:grpSpPr>
        <p:pic>
          <p:nvPicPr>
            <p:cNvPr id="7" name="Picture 5" descr="D:\Fotos\Empleo\10 Final_2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10827"/>
            <a:stretch/>
          </p:blipFill>
          <p:spPr bwMode="auto">
            <a:xfrm>
              <a:off x="0" y="-611035"/>
              <a:ext cx="9144000" cy="8358188"/>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495300" y="137072"/>
              <a:ext cx="9639300"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57812" y="2627565"/>
              <a:ext cx="817200" cy="81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586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rendimient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14/09/2016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descr="D:\Fotos\Fondo Emprender\emprendedores\_MG_4258.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3999" cy="6858001"/>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59987" y="1859884"/>
            <a:ext cx="706907" cy="696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31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ld Skills">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4001"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14/09/2016</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102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97186" y="2762866"/>
            <a:ext cx="689614" cy="64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28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dustrial">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14/09/2016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935"/>
          <a:stretch/>
        </p:blipFill>
        <p:spPr bwMode="auto">
          <a:xfrm>
            <a:off x="-1" y="0"/>
            <a:ext cx="9144001" cy="6984124"/>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48466"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7916521" y="2641599"/>
            <a:ext cx="811224" cy="709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12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rmación 2">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14/09/2016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25335" y="1847763"/>
            <a:ext cx="765563" cy="72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63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D03DC-5ED8-7A42-A55E-C10C004AFC42}" type="datetimeFigureOut">
              <a:rPr lang="es-ES" smtClean="0"/>
              <a:t>14/09/2016</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6518D-8445-044A-A141-7D0E69A71FDC}" type="slidenum">
              <a:rPr lang="es-ES" smtClean="0"/>
              <a:t>‹Nº›</a:t>
            </a:fld>
            <a:endParaRPr lang="es-ES"/>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T&#233;cnicas%20de%20levantamiento%20de%20informaci&#243;n.pdf111111111.pdf"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requisitos%20FN%20NF.pdf"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Diagramas%20de%20UML.pdf"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Doc1.pdf"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Diagrama%20de%20gantt%20para%20diapositiva"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Descripcion%20textual%20de%20los%20actores.docx"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DBDesigner4%20HTML%20Report.pdf"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Evidencia_Emprendimiento.docx"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20622" y="362599"/>
            <a:ext cx="8092007"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6600" b="1" dirty="0">
                <a:solidFill>
                  <a:schemeClr val="accent5">
                    <a:lumMod val="75000"/>
                  </a:schemeClr>
                </a:solidFill>
              </a:rPr>
              <a:t>Proyectos Segundo</a:t>
            </a:r>
          </a:p>
        </p:txBody>
      </p:sp>
      <p:sp>
        <p:nvSpPr>
          <p:cNvPr id="12" name="Título 1"/>
          <p:cNvSpPr txBox="1">
            <a:spLocks/>
          </p:cNvSpPr>
          <p:nvPr/>
        </p:nvSpPr>
        <p:spPr>
          <a:xfrm>
            <a:off x="420623" y="915682"/>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4800" b="1" dirty="0">
                <a:solidFill>
                  <a:schemeClr val="bg1">
                    <a:lumMod val="75000"/>
                  </a:schemeClr>
                </a:solidFill>
              </a:rPr>
              <a:t>Trimestre ADSI Diurno</a:t>
            </a:r>
          </a:p>
        </p:txBody>
      </p:sp>
    </p:spTree>
    <p:extLst>
      <p:ext uri="{BB962C8B-B14F-4D97-AF65-F5344CB8AC3E}">
        <p14:creationId xmlns:p14="http://schemas.microsoft.com/office/powerpoint/2010/main" val="37560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590365" y="540147"/>
            <a:ext cx="8446543" cy="584775"/>
          </a:xfrm>
          <a:prstGeom prst="rect">
            <a:avLst/>
          </a:prstGeom>
        </p:spPr>
        <p:txBody>
          <a:bodyPr wrap="none">
            <a:spAutoFit/>
          </a:bodyPr>
          <a:lstStyle/>
          <a:p>
            <a:r>
              <a:rPr lang="es-ES" sz="3200" b="1" dirty="0">
                <a:solidFill>
                  <a:schemeClr val="bg1"/>
                </a:solidFill>
                <a:latin typeface="Arial" panose="020B0604020202020204" pitchFamily="34" charset="0"/>
                <a:cs typeface="Arial" panose="020B0604020202020204" pitchFamily="34" charset="0"/>
              </a:rPr>
              <a:t>Técnicas de levantamiento de información</a:t>
            </a:r>
          </a:p>
        </p:txBody>
      </p:sp>
      <p:sp>
        <p:nvSpPr>
          <p:cNvPr id="7" name="Rectángulo 6"/>
          <p:cNvSpPr/>
          <p:nvPr/>
        </p:nvSpPr>
        <p:spPr>
          <a:xfrm>
            <a:off x="246626" y="2722775"/>
            <a:ext cx="2780040" cy="523220"/>
          </a:xfrm>
          <a:prstGeom prst="rect">
            <a:avLst/>
          </a:prstGeom>
        </p:spPr>
        <p:txBody>
          <a:bodyPr wrap="square">
            <a:spAutoFit/>
          </a:bodyPr>
          <a:lstStyle/>
          <a:p>
            <a:r>
              <a:rPr lang="es-ES" sz="2800" b="1" dirty="0">
                <a:latin typeface="Arial" panose="020B0604020202020204" pitchFamily="34" charset="0"/>
                <a:cs typeface="Arial" panose="020B0604020202020204" pitchFamily="34" charset="0"/>
              </a:rPr>
              <a:t>Observación: </a:t>
            </a:r>
          </a:p>
        </p:txBody>
      </p:sp>
      <p:sp>
        <p:nvSpPr>
          <p:cNvPr id="8" name="Rectángulo 7"/>
          <p:cNvSpPr/>
          <p:nvPr/>
        </p:nvSpPr>
        <p:spPr>
          <a:xfrm>
            <a:off x="246626" y="3632610"/>
            <a:ext cx="7748415" cy="2431435"/>
          </a:xfrm>
          <a:prstGeom prst="rect">
            <a:avLst/>
          </a:prstGeom>
        </p:spPr>
        <p:txBody>
          <a:bodyPr wrap="square">
            <a:spAutoFit/>
          </a:bodyPr>
          <a:lstStyle/>
          <a:p>
            <a:r>
              <a:rPr lang="es-ES" sz="2400" dirty="0">
                <a:latin typeface="Arial" panose="020B0604020202020204" pitchFamily="34" charset="0"/>
                <a:cs typeface="Arial" panose="020B0604020202020204" pitchFamily="34" charset="0"/>
              </a:rPr>
              <a:t>Al ir al establecimiento observamos que el proceso de una compra era bastante demorado ya que el producto en el cual estaba interesado el cliente antes tiene que ser identificado en dos catálogos bastantes extensos.   </a:t>
            </a:r>
          </a:p>
          <a:p>
            <a:endParaRPr lang="es-ES" sz="2800" dirty="0">
              <a:latin typeface="Arial" panose="020B0604020202020204" pitchFamily="34" charset="0"/>
              <a:cs typeface="Arial" panose="020B0604020202020204" pitchFamily="34" charset="0"/>
            </a:endParaRPr>
          </a:p>
          <a:p>
            <a:r>
              <a:rPr lang="es-ES" sz="2800" dirty="0">
                <a:latin typeface="Arial" panose="020B0604020202020204" pitchFamily="34" charset="0"/>
                <a:cs typeface="Arial" panose="020B0604020202020204" pitchFamily="34" charset="0"/>
                <a:hlinkClick r:id="rId3" action="ppaction://hlinkfile"/>
              </a:rPr>
              <a:t>Encuestas:</a:t>
            </a:r>
            <a:endParaRPr lang="es-E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57859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79934" y="648041"/>
            <a:ext cx="8446543" cy="584775"/>
          </a:xfrm>
          <a:prstGeom prst="rect">
            <a:avLst/>
          </a:prstGeom>
        </p:spPr>
        <p:txBody>
          <a:bodyPr wrap="none">
            <a:spAutoFit/>
          </a:bodyPr>
          <a:lstStyle/>
          <a:p>
            <a:r>
              <a:rPr lang="es-CO" sz="3200" b="1" dirty="0">
                <a:solidFill>
                  <a:srgbClr val="FFFFFF"/>
                </a:solidFill>
                <a:latin typeface="Arial" panose="020B0604020202020204" pitchFamily="34" charset="0"/>
                <a:cs typeface="Arial" panose="020B0604020202020204" pitchFamily="34" charset="0"/>
              </a:rPr>
              <a:t>Técnicas de levantamiento de información</a:t>
            </a:r>
          </a:p>
        </p:txBody>
      </p:sp>
      <p:sp>
        <p:nvSpPr>
          <p:cNvPr id="3" name="Rectángulo 2"/>
          <p:cNvSpPr/>
          <p:nvPr/>
        </p:nvSpPr>
        <p:spPr>
          <a:xfrm>
            <a:off x="2965705" y="2025648"/>
            <a:ext cx="2892138" cy="400110"/>
          </a:xfrm>
          <a:prstGeom prst="rect">
            <a:avLst/>
          </a:prstGeom>
        </p:spPr>
        <p:txBody>
          <a:bodyPr wrap="none">
            <a:spAutoFit/>
          </a:bodyPr>
          <a:lstStyle/>
          <a:p>
            <a:r>
              <a:rPr lang="es-ES" sz="2000" b="1" dirty="0">
                <a:latin typeface="Arial" panose="020B0604020202020204" pitchFamily="34" charset="0"/>
                <a:cs typeface="Arial" panose="020B0604020202020204" pitchFamily="34" charset="0"/>
              </a:rPr>
              <a:t>Encuesta a empleado:</a:t>
            </a:r>
          </a:p>
        </p:txBody>
      </p:sp>
      <p:sp>
        <p:nvSpPr>
          <p:cNvPr id="4" name="Rectángulo 3"/>
          <p:cNvSpPr/>
          <p:nvPr/>
        </p:nvSpPr>
        <p:spPr>
          <a:xfrm>
            <a:off x="135453" y="2523097"/>
            <a:ext cx="8637844" cy="1323439"/>
          </a:xfrm>
          <a:prstGeom prst="rect">
            <a:avLst/>
          </a:prstGeom>
        </p:spPr>
        <p:txBody>
          <a:bodyPr wrap="square">
            <a:spAutoFit/>
          </a:bodyPr>
          <a:lstStyle/>
          <a:p>
            <a:r>
              <a:rPr lang="es-ES" sz="2000" dirty="0">
                <a:latin typeface="Arial" panose="020B0604020202020204" pitchFamily="34" charset="0"/>
                <a:cs typeface="Arial" panose="020B0604020202020204" pitchFamily="34" charset="0"/>
              </a:rPr>
              <a:t>Según la encuesta que realizamos a los empleados se pudo determinar que la mayoría están de acuerdo con la implementación de un sistema de información ya que con el sistema que manejan actualmente sus procesos pueden llegar a tomar mucho tiempo. </a:t>
            </a:r>
          </a:p>
        </p:txBody>
      </p:sp>
      <p:pic>
        <p:nvPicPr>
          <p:cNvPr id="5" name="Imagen 4"/>
          <p:cNvPicPr>
            <a:picLocks noChangeAspect="1"/>
          </p:cNvPicPr>
          <p:nvPr/>
        </p:nvPicPr>
        <p:blipFill>
          <a:blip r:embed="rId2"/>
          <a:stretch>
            <a:fillRect/>
          </a:stretch>
        </p:blipFill>
        <p:spPr>
          <a:xfrm>
            <a:off x="1407499" y="3846536"/>
            <a:ext cx="5133344" cy="2676708"/>
          </a:xfrm>
          <a:prstGeom prst="rect">
            <a:avLst/>
          </a:prstGeom>
        </p:spPr>
      </p:pic>
    </p:spTree>
    <p:extLst>
      <p:ext uri="{BB962C8B-B14F-4D97-AF65-F5344CB8AC3E}">
        <p14:creationId xmlns:p14="http://schemas.microsoft.com/office/powerpoint/2010/main" val="37006527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68997" y="529054"/>
            <a:ext cx="8560357" cy="584775"/>
          </a:xfrm>
          <a:prstGeom prst="rect">
            <a:avLst/>
          </a:prstGeom>
        </p:spPr>
        <p:txBody>
          <a:bodyPr wrap="none">
            <a:spAutoFit/>
          </a:bodyPr>
          <a:lstStyle/>
          <a:p>
            <a:r>
              <a:rPr lang="es-ES" sz="3200" b="1" dirty="0">
                <a:solidFill>
                  <a:schemeClr val="bg1"/>
                </a:solidFill>
                <a:latin typeface="Arial" panose="020B0604020202020204" pitchFamily="34" charset="0"/>
                <a:cs typeface="Arial" panose="020B0604020202020204" pitchFamily="34" charset="0"/>
              </a:rPr>
              <a:t>Técnicas de levantamiento de información </a:t>
            </a:r>
          </a:p>
        </p:txBody>
      </p:sp>
      <p:sp>
        <p:nvSpPr>
          <p:cNvPr id="3" name="Rectángulo 2"/>
          <p:cNvSpPr/>
          <p:nvPr/>
        </p:nvSpPr>
        <p:spPr>
          <a:xfrm>
            <a:off x="2223242" y="1932265"/>
            <a:ext cx="4998484" cy="523220"/>
          </a:xfrm>
          <a:prstGeom prst="rect">
            <a:avLst/>
          </a:prstGeom>
        </p:spPr>
        <p:txBody>
          <a:bodyPr wrap="none">
            <a:spAutoFit/>
          </a:bodyPr>
          <a:lstStyle/>
          <a:p>
            <a:r>
              <a:rPr lang="es-ES" sz="2800" b="1" dirty="0">
                <a:latin typeface="Arial" panose="020B0604020202020204" pitchFamily="34" charset="0"/>
                <a:cs typeface="Arial" panose="020B0604020202020204" pitchFamily="34" charset="0"/>
              </a:rPr>
              <a:t> Encuesta al administrador: </a:t>
            </a:r>
            <a:endParaRPr lang="es-CO" sz="2800" dirty="0">
              <a:latin typeface="Arial" panose="020B0604020202020204" pitchFamily="34" charset="0"/>
              <a:cs typeface="Arial" panose="020B0604020202020204" pitchFamily="34" charset="0"/>
            </a:endParaRPr>
          </a:p>
        </p:txBody>
      </p:sp>
      <p:sp>
        <p:nvSpPr>
          <p:cNvPr id="4" name="Rectángulo 3"/>
          <p:cNvSpPr/>
          <p:nvPr/>
        </p:nvSpPr>
        <p:spPr>
          <a:xfrm>
            <a:off x="267258" y="2711316"/>
            <a:ext cx="8588417" cy="2677656"/>
          </a:xfrm>
          <a:prstGeom prst="rect">
            <a:avLst/>
          </a:prstGeom>
        </p:spPr>
        <p:txBody>
          <a:bodyPr wrap="square">
            <a:spAutoFit/>
          </a:bodyPr>
          <a:lstStyle/>
          <a:p>
            <a:r>
              <a:rPr lang="es-ES" sz="2800" dirty="0">
                <a:latin typeface="Arial" panose="020B0604020202020204" pitchFamily="34" charset="0"/>
                <a:cs typeface="Arial" panose="020B0604020202020204" pitchFamily="34" charset="0"/>
              </a:rPr>
              <a:t>Según la encuesta que se le realizo al administración se determino que el administrador de la microempresa no había querido implementar un sistema en sus procesos ya que los empleados son de mayor edad y no tiene muchos conocimientos en al área de informática. </a:t>
            </a:r>
          </a:p>
        </p:txBody>
      </p:sp>
    </p:spTree>
    <p:extLst>
      <p:ext uri="{BB962C8B-B14F-4D97-AF65-F5344CB8AC3E}">
        <p14:creationId xmlns:p14="http://schemas.microsoft.com/office/powerpoint/2010/main" val="12308314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921936" y="1750969"/>
            <a:ext cx="2576346" cy="400110"/>
          </a:xfrm>
          <a:prstGeom prst="rect">
            <a:avLst/>
          </a:prstGeom>
        </p:spPr>
        <p:txBody>
          <a:bodyPr wrap="none">
            <a:spAutoFit/>
          </a:bodyPr>
          <a:lstStyle/>
          <a:p>
            <a:r>
              <a:rPr lang="es-ES" sz="2000" b="1" dirty="0">
                <a:latin typeface="Arial" panose="020B0604020202020204" pitchFamily="34" charset="0"/>
                <a:cs typeface="Arial" panose="020B0604020202020204" pitchFamily="34" charset="0"/>
              </a:rPr>
              <a:t>Encuesta al cliente:</a:t>
            </a:r>
            <a:endParaRPr lang="es-CO" sz="2000" dirty="0">
              <a:latin typeface="Arial" panose="020B0604020202020204" pitchFamily="34" charset="0"/>
              <a:cs typeface="Arial" panose="020B0604020202020204" pitchFamily="34" charset="0"/>
            </a:endParaRPr>
          </a:p>
        </p:txBody>
      </p:sp>
      <p:sp>
        <p:nvSpPr>
          <p:cNvPr id="3" name="Rectángulo 2"/>
          <p:cNvSpPr/>
          <p:nvPr/>
        </p:nvSpPr>
        <p:spPr>
          <a:xfrm>
            <a:off x="241557" y="2349539"/>
            <a:ext cx="8811827" cy="923330"/>
          </a:xfrm>
          <a:prstGeom prst="rect">
            <a:avLst/>
          </a:prstGeom>
        </p:spPr>
        <p:txBody>
          <a:bodyPr wrap="square">
            <a:spAutoFit/>
          </a:bodyPr>
          <a:lstStyle/>
          <a:p>
            <a:r>
              <a:rPr lang="es-ES" dirty="0">
                <a:latin typeface="Arial" panose="020B0604020202020204" pitchFamily="34" charset="0"/>
                <a:cs typeface="Arial" panose="020B0604020202020204" pitchFamily="34" charset="0"/>
              </a:rPr>
              <a:t>Según la encuesta que se le realizo al cliente se determino que alguno clientes no estaban satisfechos con el proceso de ventas ya que algunas veces se demoran mucho al momento buscar el producto.   </a:t>
            </a:r>
          </a:p>
        </p:txBody>
      </p:sp>
      <p:pic>
        <p:nvPicPr>
          <p:cNvPr id="4" name="Imagen 3"/>
          <p:cNvPicPr>
            <a:picLocks noChangeAspect="1"/>
          </p:cNvPicPr>
          <p:nvPr/>
        </p:nvPicPr>
        <p:blipFill>
          <a:blip r:embed="rId2"/>
          <a:stretch>
            <a:fillRect/>
          </a:stretch>
        </p:blipFill>
        <p:spPr>
          <a:xfrm>
            <a:off x="1219026" y="3272869"/>
            <a:ext cx="5837352" cy="3047873"/>
          </a:xfrm>
          <a:prstGeom prst="rect">
            <a:avLst/>
          </a:prstGeom>
        </p:spPr>
      </p:pic>
      <p:sp>
        <p:nvSpPr>
          <p:cNvPr id="5" name="Rectángulo 4"/>
          <p:cNvSpPr/>
          <p:nvPr/>
        </p:nvSpPr>
        <p:spPr>
          <a:xfrm>
            <a:off x="784144" y="623329"/>
            <a:ext cx="8560357" cy="584775"/>
          </a:xfrm>
          <a:prstGeom prst="rect">
            <a:avLst/>
          </a:prstGeom>
        </p:spPr>
        <p:txBody>
          <a:bodyPr wrap="none">
            <a:spAutoFit/>
          </a:bodyPr>
          <a:lstStyle/>
          <a:p>
            <a:r>
              <a:rPr lang="es-CO" sz="3200" b="1" dirty="0">
                <a:solidFill>
                  <a:schemeClr val="bg1"/>
                </a:solidFill>
                <a:latin typeface="Arial" panose="020B0604020202020204" pitchFamily="34" charset="0"/>
                <a:cs typeface="Arial" panose="020B0604020202020204" pitchFamily="34" charset="0"/>
              </a:rPr>
              <a:t>Técnicas de levantamiento de información </a:t>
            </a:r>
          </a:p>
        </p:txBody>
      </p:sp>
    </p:spTree>
    <p:extLst>
      <p:ext uri="{BB962C8B-B14F-4D97-AF65-F5344CB8AC3E}">
        <p14:creationId xmlns:p14="http://schemas.microsoft.com/office/powerpoint/2010/main" val="7845048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440019" y="523574"/>
            <a:ext cx="5315879" cy="707886"/>
          </a:xfrm>
          <a:prstGeom prst="rect">
            <a:avLst/>
          </a:prstGeom>
        </p:spPr>
        <p:txBody>
          <a:bodyPr wrap="none">
            <a:spAutoFit/>
          </a:bodyPr>
          <a:lstStyle/>
          <a:p>
            <a:r>
              <a:rPr lang="es-ES" sz="4000" b="1" dirty="0">
                <a:solidFill>
                  <a:schemeClr val="bg1"/>
                </a:solidFill>
                <a:latin typeface="Arial" panose="020B0604020202020204" pitchFamily="34" charset="0"/>
                <a:cs typeface="Arial" panose="020B0604020202020204" pitchFamily="34" charset="0"/>
              </a:rPr>
              <a:t>Recursos  </a:t>
            </a:r>
            <a:r>
              <a:rPr lang="es-ES" sz="4000" b="1" dirty="0" smtClean="0">
                <a:solidFill>
                  <a:schemeClr val="bg1"/>
                </a:solidFill>
                <a:latin typeface="Arial" panose="020B0604020202020204" pitchFamily="34" charset="0"/>
                <a:cs typeface="Arial" panose="020B0604020202020204" pitchFamily="34" charset="0"/>
              </a:rPr>
              <a:t>del </a:t>
            </a:r>
            <a:r>
              <a:rPr lang="es-ES" sz="4000" b="1" dirty="0">
                <a:solidFill>
                  <a:schemeClr val="bg1"/>
                </a:solidFill>
                <a:latin typeface="Arial" panose="020B0604020202020204" pitchFamily="34" charset="0"/>
                <a:cs typeface="Arial" panose="020B0604020202020204" pitchFamily="34" charset="0"/>
              </a:rPr>
              <a:t>c</a:t>
            </a:r>
            <a:r>
              <a:rPr lang="es-ES" sz="4000" b="1" dirty="0" smtClean="0">
                <a:solidFill>
                  <a:schemeClr val="bg1"/>
                </a:solidFill>
                <a:latin typeface="Arial" panose="020B0604020202020204" pitchFamily="34" charset="0"/>
                <a:cs typeface="Arial" panose="020B0604020202020204" pitchFamily="34" charset="0"/>
              </a:rPr>
              <a:t>liente</a:t>
            </a:r>
            <a:endParaRPr lang="es-ES" sz="4000" b="1" dirty="0">
              <a:solidFill>
                <a:schemeClr val="bg1"/>
              </a:solidFill>
              <a:latin typeface="Arial" panose="020B0604020202020204" pitchFamily="34" charset="0"/>
              <a:cs typeface="Arial" panose="020B0604020202020204" pitchFamily="34" charset="0"/>
            </a:endParaRPr>
          </a:p>
        </p:txBody>
      </p:sp>
      <p:pic>
        <p:nvPicPr>
          <p:cNvPr id="3" name="Imagen 2"/>
          <p:cNvPicPr>
            <a:picLocks noChangeAspect="1"/>
          </p:cNvPicPr>
          <p:nvPr/>
        </p:nvPicPr>
        <p:blipFill>
          <a:blip r:embed="rId2"/>
          <a:stretch>
            <a:fillRect/>
          </a:stretch>
        </p:blipFill>
        <p:spPr>
          <a:xfrm>
            <a:off x="389444" y="2251157"/>
            <a:ext cx="3779848" cy="3706689"/>
          </a:xfrm>
          <a:prstGeom prst="rect">
            <a:avLst/>
          </a:prstGeom>
        </p:spPr>
      </p:pic>
      <p:pic>
        <p:nvPicPr>
          <p:cNvPr id="4" name="Imagen 3"/>
          <p:cNvPicPr>
            <a:picLocks noChangeAspect="1"/>
          </p:cNvPicPr>
          <p:nvPr/>
        </p:nvPicPr>
        <p:blipFill>
          <a:blip r:embed="rId3"/>
          <a:stretch>
            <a:fillRect/>
          </a:stretch>
        </p:blipFill>
        <p:spPr>
          <a:xfrm>
            <a:off x="4312589" y="2260743"/>
            <a:ext cx="3846909" cy="3115326"/>
          </a:xfrm>
          <a:prstGeom prst="rect">
            <a:avLst/>
          </a:prstGeom>
        </p:spPr>
      </p:pic>
    </p:spTree>
    <p:extLst>
      <p:ext uri="{BB962C8B-B14F-4D97-AF65-F5344CB8AC3E}">
        <p14:creationId xmlns:p14="http://schemas.microsoft.com/office/powerpoint/2010/main" val="40430197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778977" y="2224638"/>
            <a:ext cx="7437765" cy="4633362"/>
          </a:xfrm>
          <a:prstGeom prst="rect">
            <a:avLst/>
          </a:prstGeom>
        </p:spPr>
      </p:pic>
      <p:sp>
        <p:nvSpPr>
          <p:cNvPr id="3" name="Rectángulo 2"/>
          <p:cNvSpPr/>
          <p:nvPr/>
        </p:nvSpPr>
        <p:spPr>
          <a:xfrm>
            <a:off x="2009924" y="481140"/>
            <a:ext cx="4658648" cy="707886"/>
          </a:xfrm>
          <a:prstGeom prst="rect">
            <a:avLst/>
          </a:prstGeom>
        </p:spPr>
        <p:txBody>
          <a:bodyPr wrap="none">
            <a:spAutoFit/>
          </a:bodyPr>
          <a:lstStyle/>
          <a:p>
            <a:r>
              <a:rPr lang="es-ES" sz="4000" b="1" dirty="0">
                <a:solidFill>
                  <a:schemeClr val="bg1"/>
                </a:solidFill>
                <a:latin typeface="Arial" panose="020B0604020202020204" pitchFamily="34" charset="0"/>
                <a:cs typeface="Arial" panose="020B0604020202020204" pitchFamily="34" charset="0"/>
              </a:rPr>
              <a:t>Mapa </a:t>
            </a:r>
            <a:r>
              <a:rPr lang="es-ES" sz="4000" b="1" dirty="0" smtClean="0">
                <a:solidFill>
                  <a:schemeClr val="bg1"/>
                </a:solidFill>
                <a:latin typeface="Arial" panose="020B0604020202020204" pitchFamily="34" charset="0"/>
                <a:cs typeface="Arial" panose="020B0604020202020204" pitchFamily="34" charset="0"/>
              </a:rPr>
              <a:t>de </a:t>
            </a:r>
            <a:r>
              <a:rPr lang="es-ES" sz="4000" b="1" dirty="0">
                <a:solidFill>
                  <a:schemeClr val="bg1"/>
                </a:solidFill>
                <a:latin typeface="Arial" panose="020B0604020202020204" pitchFamily="34" charset="0"/>
                <a:cs typeface="Arial" panose="020B0604020202020204" pitchFamily="34" charset="0"/>
              </a:rPr>
              <a:t>p</a:t>
            </a:r>
            <a:r>
              <a:rPr lang="es-ES" sz="4000" b="1" dirty="0" smtClean="0">
                <a:solidFill>
                  <a:schemeClr val="bg1"/>
                </a:solidFill>
                <a:latin typeface="Arial" panose="020B0604020202020204" pitchFamily="34" charset="0"/>
                <a:cs typeface="Arial" panose="020B0604020202020204" pitchFamily="34" charset="0"/>
              </a:rPr>
              <a:t>rocesos</a:t>
            </a:r>
            <a:endParaRPr lang="es-ES" sz="4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57305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64537" y="472988"/>
            <a:ext cx="6655989" cy="707886"/>
          </a:xfrm>
          <a:prstGeom prst="rect">
            <a:avLst/>
          </a:prstGeom>
        </p:spPr>
        <p:txBody>
          <a:bodyPr wrap="none">
            <a:spAutoFit/>
          </a:bodyPr>
          <a:lstStyle/>
          <a:p>
            <a:r>
              <a:rPr lang="es-ES" sz="4000" b="1" dirty="0">
                <a:solidFill>
                  <a:schemeClr val="bg1"/>
                </a:solidFill>
                <a:latin typeface="Arial" panose="020B0604020202020204" pitchFamily="34" charset="0"/>
                <a:cs typeface="Arial" panose="020B0604020202020204" pitchFamily="34" charset="0"/>
              </a:rPr>
              <a:t>Informe </a:t>
            </a:r>
            <a:r>
              <a:rPr lang="es-ES" sz="4000" b="1" dirty="0" smtClean="0">
                <a:solidFill>
                  <a:schemeClr val="bg1"/>
                </a:solidFill>
                <a:latin typeface="Arial" panose="020B0604020202020204" pitchFamily="34" charset="0"/>
                <a:cs typeface="Arial" panose="020B0604020202020204" pitchFamily="34" charset="0"/>
              </a:rPr>
              <a:t>de </a:t>
            </a:r>
            <a:r>
              <a:rPr lang="es-ES" sz="4000" b="1" dirty="0">
                <a:solidFill>
                  <a:schemeClr val="bg1"/>
                </a:solidFill>
                <a:latin typeface="Arial" panose="020B0604020202020204" pitchFamily="34" charset="0"/>
                <a:cs typeface="Arial" panose="020B0604020202020204" pitchFamily="34" charset="0"/>
              </a:rPr>
              <a:t>r</a:t>
            </a:r>
            <a:r>
              <a:rPr lang="es-ES" sz="4000" b="1" dirty="0" smtClean="0">
                <a:solidFill>
                  <a:schemeClr val="bg1"/>
                </a:solidFill>
                <a:latin typeface="Arial" panose="020B0604020202020204" pitchFamily="34" charset="0"/>
                <a:cs typeface="Arial" panose="020B0604020202020204" pitchFamily="34" charset="0"/>
              </a:rPr>
              <a:t>equerimientos</a:t>
            </a:r>
            <a:endParaRPr lang="es-ES" sz="4000" b="1" dirty="0">
              <a:solidFill>
                <a:schemeClr val="bg1"/>
              </a:solidFill>
              <a:latin typeface="Arial" panose="020B0604020202020204" pitchFamily="34" charset="0"/>
              <a:cs typeface="Arial" panose="020B0604020202020204" pitchFamily="34" charset="0"/>
            </a:endParaRPr>
          </a:p>
        </p:txBody>
      </p:sp>
      <p:sp>
        <p:nvSpPr>
          <p:cNvPr id="3" name="CuadroTexto 2"/>
          <p:cNvSpPr txBox="1"/>
          <p:nvPr/>
        </p:nvSpPr>
        <p:spPr>
          <a:xfrm>
            <a:off x="1293340" y="2899719"/>
            <a:ext cx="7026875" cy="1729946"/>
          </a:xfrm>
          <a:prstGeom prst="rect">
            <a:avLst/>
          </a:prstGeom>
        </p:spPr>
        <p:txBody>
          <a:bodyPr vert="horz" wrap="square" lIns="91440" tIns="45720" rIns="91440" bIns="45720" rtlCol="0" anchor="ctr">
            <a:noAutofit/>
          </a:bodyPr>
          <a:lstStyle/>
          <a:p>
            <a:pPr algn="ctr"/>
            <a:r>
              <a:rPr lang="es-CO" sz="2400" dirty="0">
                <a:latin typeface="Arial" panose="020B0604020202020204" pitchFamily="34" charset="0"/>
                <a:cs typeface="Arial" panose="020B0604020202020204" pitchFamily="34" charset="0"/>
                <a:hlinkClick r:id="rId2" action="ppaction://hlinkfile"/>
              </a:rPr>
              <a:t>Requisitos funcionales y no funcionales.</a:t>
            </a:r>
            <a:endParaRPr lang="es-CO"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78845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795147" y="489549"/>
            <a:ext cx="4936288" cy="707886"/>
          </a:xfrm>
          <a:prstGeom prst="rect">
            <a:avLst/>
          </a:prstGeom>
        </p:spPr>
        <p:txBody>
          <a:bodyPr wrap="none">
            <a:spAutoFit/>
          </a:bodyPr>
          <a:lstStyle/>
          <a:p>
            <a:r>
              <a:rPr lang="es-ES" sz="4000" b="1" dirty="0">
                <a:solidFill>
                  <a:schemeClr val="bg1"/>
                </a:solidFill>
                <a:latin typeface="Arial" panose="020B0604020202020204" pitchFamily="34" charset="0"/>
                <a:cs typeface="Arial" panose="020B0604020202020204" pitchFamily="34" charset="0"/>
              </a:rPr>
              <a:t>Diagramas de UML </a:t>
            </a:r>
          </a:p>
        </p:txBody>
      </p:sp>
      <p:sp>
        <p:nvSpPr>
          <p:cNvPr id="3" name="CuadroTexto 2"/>
          <p:cNvSpPr txBox="1"/>
          <p:nvPr/>
        </p:nvSpPr>
        <p:spPr>
          <a:xfrm>
            <a:off x="1103870" y="2693773"/>
            <a:ext cx="74141" cy="45719"/>
          </a:xfrm>
          <a:prstGeom prst="rect">
            <a:avLst/>
          </a:prstGeom>
        </p:spPr>
        <p:txBody>
          <a:bodyPr vert="horz" wrap="square" lIns="91440" tIns="45720" rIns="91440" bIns="45720" rtlCol="0" anchor="ctr">
            <a:noAutofit/>
          </a:bodyPr>
          <a:lstStyle/>
          <a:p>
            <a:pPr algn="l"/>
            <a:endParaRPr lang="es-CO" sz="8000" b="1" dirty="0">
              <a:solidFill>
                <a:srgbClr val="92D050"/>
              </a:solidFill>
            </a:endParaRPr>
          </a:p>
        </p:txBody>
      </p:sp>
      <p:sp>
        <p:nvSpPr>
          <p:cNvPr id="4" name="CuadroTexto 3"/>
          <p:cNvSpPr txBox="1"/>
          <p:nvPr/>
        </p:nvSpPr>
        <p:spPr>
          <a:xfrm>
            <a:off x="2059459" y="2693773"/>
            <a:ext cx="4835611" cy="1960606"/>
          </a:xfrm>
          <a:prstGeom prst="rect">
            <a:avLst/>
          </a:prstGeom>
        </p:spPr>
        <p:txBody>
          <a:bodyPr vert="horz" wrap="square" lIns="91440" tIns="45720" rIns="91440" bIns="45720" rtlCol="0" anchor="ctr">
            <a:noAutofit/>
          </a:bodyPr>
          <a:lstStyle/>
          <a:p>
            <a:pPr algn="ctr"/>
            <a:r>
              <a:rPr lang="es-CO" sz="2800" b="1" dirty="0">
                <a:solidFill>
                  <a:srgbClr val="92D050"/>
                </a:solidFill>
                <a:latin typeface="Arial" panose="020B0604020202020204" pitchFamily="34" charset="0"/>
                <a:cs typeface="Arial" panose="020B0604020202020204" pitchFamily="34" charset="0"/>
                <a:hlinkClick r:id="rId2" action="ppaction://hlinkfile"/>
              </a:rPr>
              <a:t>Clic aquí</a:t>
            </a:r>
            <a:endParaRPr lang="es-CO" sz="2800" b="1" dirty="0">
              <a:solidFill>
                <a:srgbClr val="92D050"/>
              </a:solidFill>
              <a:latin typeface="Arial" panose="020B0604020202020204" pitchFamily="34" charset="0"/>
              <a:cs typeface="Arial" panose="020B0604020202020204" pitchFamily="34" charset="0"/>
            </a:endParaRPr>
          </a:p>
          <a:p>
            <a:pPr algn="l"/>
            <a:endParaRPr lang="es-CO" sz="2800" b="1"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62385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099051" y="457200"/>
            <a:ext cx="8849360" cy="843280"/>
          </a:xfrm>
          <a:prstGeom prst="rect">
            <a:avLst/>
          </a:prstGeom>
        </p:spPr>
        <p:txBody>
          <a:bodyPr vert="horz" wrap="square" lIns="91440" tIns="45720" rIns="91440" bIns="45720" rtlCol="0" anchor="ctr">
            <a:noAutofit/>
          </a:bodyPr>
          <a:lstStyle/>
          <a:p>
            <a:pPr algn="l"/>
            <a:r>
              <a:rPr lang="es-CO" sz="4000" b="1" dirty="0">
                <a:solidFill>
                  <a:schemeClr val="bg1"/>
                </a:solidFill>
                <a:latin typeface="Arial" panose="020B0604020202020204" pitchFamily="34" charset="0"/>
                <a:cs typeface="Arial" panose="020B0604020202020204" pitchFamily="34" charset="0"/>
              </a:rPr>
              <a:t>Modelo entidad relación </a:t>
            </a:r>
          </a:p>
        </p:txBody>
      </p:sp>
      <p:sp>
        <p:nvSpPr>
          <p:cNvPr id="4" name="CuadroTexto 3"/>
          <p:cNvSpPr txBox="1"/>
          <p:nvPr/>
        </p:nvSpPr>
        <p:spPr>
          <a:xfrm>
            <a:off x="738231" y="3347207"/>
            <a:ext cx="5066950" cy="1249960"/>
          </a:xfrm>
          <a:prstGeom prst="rect">
            <a:avLst/>
          </a:prstGeom>
        </p:spPr>
        <p:txBody>
          <a:bodyPr vert="horz" wrap="square" lIns="91440" tIns="45720" rIns="91440" bIns="45720" rtlCol="0" anchor="ctr">
            <a:noAutofit/>
          </a:bodyPr>
          <a:lstStyle/>
          <a:p>
            <a:pPr algn="l"/>
            <a:endParaRPr lang="es-CO" sz="2400" dirty="0">
              <a:solidFill>
                <a:srgbClr val="92D050"/>
              </a:solidFill>
              <a:latin typeface="Arial" panose="020B0604020202020204" pitchFamily="34" charset="0"/>
              <a:cs typeface="Arial" panose="020B0604020202020204" pitchFamily="34" charset="0"/>
            </a:endParaRPr>
          </a:p>
        </p:txBody>
      </p:sp>
      <p:sp>
        <p:nvSpPr>
          <p:cNvPr id="5" name="CuadroTexto 4"/>
          <p:cNvSpPr txBox="1"/>
          <p:nvPr/>
        </p:nvSpPr>
        <p:spPr>
          <a:xfrm>
            <a:off x="1099051" y="3439486"/>
            <a:ext cx="6081925" cy="1384184"/>
          </a:xfrm>
          <a:prstGeom prst="rect">
            <a:avLst/>
          </a:prstGeom>
        </p:spPr>
        <p:txBody>
          <a:bodyPr vert="horz" wrap="square" lIns="91440" tIns="45720" rIns="91440" bIns="45720" rtlCol="0" anchor="ctr">
            <a:noAutofit/>
          </a:bodyPr>
          <a:lstStyle/>
          <a:p>
            <a:pPr algn="ctr"/>
            <a:r>
              <a:rPr lang="es-CO" sz="2400" b="1" dirty="0">
                <a:solidFill>
                  <a:srgbClr val="92D050"/>
                </a:solidFill>
                <a:latin typeface="Arial" panose="020B0604020202020204" pitchFamily="34" charset="0"/>
                <a:cs typeface="Arial" panose="020B0604020202020204" pitchFamily="34" charset="0"/>
                <a:hlinkClick r:id="rId2" action="ppaction://hlinkfile"/>
              </a:rPr>
              <a:t>Diagrama</a:t>
            </a:r>
            <a:endParaRPr lang="es-CO" sz="2400" b="1" dirty="0">
              <a:solidFill>
                <a:srgbClr val="92D050"/>
              </a:solidFill>
              <a:latin typeface="Arial" panose="020B0604020202020204" pitchFamily="34" charset="0"/>
              <a:cs typeface="Arial" panose="020B0604020202020204" pitchFamily="34" charset="0"/>
            </a:endParaRPr>
          </a:p>
          <a:p>
            <a:pPr algn="l"/>
            <a:endParaRPr lang="es-CO" sz="2400" b="1"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22978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205880" y="528757"/>
            <a:ext cx="4746812" cy="707886"/>
          </a:xfrm>
          <a:prstGeom prst="rect">
            <a:avLst/>
          </a:prstGeom>
        </p:spPr>
        <p:txBody>
          <a:bodyPr wrap="none">
            <a:spAutoFit/>
          </a:bodyPr>
          <a:lstStyle/>
          <a:p>
            <a:r>
              <a:rPr lang="es-ES" sz="4000" b="1" dirty="0">
                <a:solidFill>
                  <a:schemeClr val="bg1"/>
                </a:solidFill>
                <a:latin typeface="Arial" panose="020B0604020202020204" pitchFamily="34" charset="0"/>
                <a:cs typeface="Arial" panose="020B0604020202020204" pitchFamily="34" charset="0"/>
              </a:rPr>
              <a:t>Diagrama </a:t>
            </a:r>
            <a:r>
              <a:rPr lang="es-ES" sz="4000" b="1" dirty="0" smtClean="0">
                <a:solidFill>
                  <a:schemeClr val="bg1"/>
                </a:solidFill>
                <a:latin typeface="Arial" panose="020B0604020202020204" pitchFamily="34" charset="0"/>
                <a:cs typeface="Arial" panose="020B0604020202020204" pitchFamily="34" charset="0"/>
              </a:rPr>
              <a:t>de </a:t>
            </a:r>
            <a:r>
              <a:rPr lang="es-ES" sz="4000" b="1" dirty="0">
                <a:solidFill>
                  <a:schemeClr val="bg1"/>
                </a:solidFill>
                <a:latin typeface="Arial" panose="020B0604020202020204" pitchFamily="34" charset="0"/>
                <a:cs typeface="Arial" panose="020B0604020202020204" pitchFamily="34" charset="0"/>
              </a:rPr>
              <a:t>Gantt</a:t>
            </a:r>
          </a:p>
        </p:txBody>
      </p:sp>
      <p:sp>
        <p:nvSpPr>
          <p:cNvPr id="3" name="CuadroTexto 2"/>
          <p:cNvSpPr txBox="1"/>
          <p:nvPr/>
        </p:nvSpPr>
        <p:spPr>
          <a:xfrm>
            <a:off x="1927654" y="3295135"/>
            <a:ext cx="5082746" cy="1935892"/>
          </a:xfrm>
          <a:prstGeom prst="rect">
            <a:avLst/>
          </a:prstGeom>
        </p:spPr>
        <p:txBody>
          <a:bodyPr vert="horz" wrap="square" lIns="91440" tIns="45720" rIns="91440" bIns="45720" rtlCol="0" anchor="ctr">
            <a:noAutofit/>
          </a:bodyPr>
          <a:lstStyle/>
          <a:p>
            <a:pPr algn="ctr"/>
            <a:r>
              <a:rPr lang="es-CO" sz="2800" b="1" dirty="0">
                <a:solidFill>
                  <a:srgbClr val="92D050"/>
                </a:solidFill>
                <a:latin typeface="Arial" panose="020B0604020202020204" pitchFamily="34" charset="0"/>
                <a:cs typeface="Arial" panose="020B0604020202020204" pitchFamily="34" charset="0"/>
                <a:hlinkClick r:id="rId2" action="ppaction://hlinkfile"/>
              </a:rPr>
              <a:t>Clic aquí</a:t>
            </a:r>
            <a:endParaRPr lang="es-CO" sz="2800" b="1" dirty="0">
              <a:solidFill>
                <a:srgbClr val="92D050"/>
              </a:solidFill>
              <a:latin typeface="Arial" panose="020B0604020202020204" pitchFamily="34" charset="0"/>
              <a:cs typeface="Arial" panose="020B0604020202020204" pitchFamily="34" charset="0"/>
            </a:endParaRPr>
          </a:p>
          <a:p>
            <a:pPr algn="l"/>
            <a:endParaRPr lang="es-CO" sz="3600" b="1"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7666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1" y="170587"/>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latin typeface="Arial" panose="020B0604020202020204" pitchFamily="34" charset="0"/>
                <a:cs typeface="Arial" panose="020B0604020202020204" pitchFamily="34" charset="0"/>
              </a:rPr>
              <a:t>Componente </a:t>
            </a: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a:solidFill>
                  <a:srgbClr val="FFFFFF"/>
                </a:solidFill>
                <a:latin typeface="Arial" panose="020B0604020202020204" pitchFamily="34" charset="0"/>
                <a:cs typeface="Arial" panose="020B0604020202020204" pitchFamily="34" charset="0"/>
              </a:rPr>
              <a:t>Metodológico</a:t>
            </a:r>
          </a:p>
        </p:txBody>
      </p:sp>
      <p:sp>
        <p:nvSpPr>
          <p:cNvPr id="4" name="Marcador de contenido 2"/>
          <p:cNvSpPr txBox="1">
            <a:spLocks/>
          </p:cNvSpPr>
          <p:nvPr/>
        </p:nvSpPr>
        <p:spPr>
          <a:xfrm>
            <a:off x="3467284" y="2559695"/>
            <a:ext cx="5503295" cy="3935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q"/>
            </a:pPr>
            <a:r>
              <a:rPr lang="es-CO" sz="2800" dirty="0"/>
              <a:t>Nombre proyecto</a:t>
            </a:r>
          </a:p>
          <a:p>
            <a:pPr>
              <a:buFont typeface="Wingdings" pitchFamily="2" charset="2"/>
              <a:buChar char="q"/>
            </a:pPr>
            <a:r>
              <a:rPr lang="es-CO" sz="2800" dirty="0"/>
              <a:t>Objetivo general</a:t>
            </a:r>
          </a:p>
          <a:p>
            <a:pPr>
              <a:buFont typeface="Wingdings" pitchFamily="2" charset="2"/>
              <a:buChar char="q"/>
            </a:pPr>
            <a:r>
              <a:rPr lang="es-CO" sz="2800" dirty="0"/>
              <a:t>Objetivos específicos</a:t>
            </a:r>
          </a:p>
          <a:p>
            <a:pPr>
              <a:buFont typeface="Wingdings" pitchFamily="2" charset="2"/>
              <a:buChar char="q"/>
            </a:pPr>
            <a:r>
              <a:rPr lang="es-CO" sz="2800" dirty="0"/>
              <a:t>Planteamiento del problema</a:t>
            </a:r>
          </a:p>
          <a:p>
            <a:pPr>
              <a:buFont typeface="Wingdings" pitchFamily="2" charset="2"/>
              <a:buChar char="q"/>
            </a:pPr>
            <a:r>
              <a:rPr lang="es-CO" sz="2800" dirty="0"/>
              <a:t>Alcance del proyecto</a:t>
            </a:r>
          </a:p>
          <a:p>
            <a:pPr>
              <a:buFont typeface="Wingdings" pitchFamily="2" charset="2"/>
              <a:buChar char="q"/>
            </a:pPr>
            <a:r>
              <a:rPr lang="es-CO" sz="2800" dirty="0"/>
              <a:t>Justificación</a:t>
            </a:r>
          </a:p>
          <a:p>
            <a:pPr>
              <a:buFont typeface="Wingdings" pitchFamily="2" charset="2"/>
              <a:buChar char="q"/>
            </a:pPr>
            <a:endParaRPr lang="es-CO" sz="2800" dirty="0">
              <a:solidFill>
                <a:schemeClr val="tx1">
                  <a:lumMod val="75000"/>
                  <a:lumOff val="25000"/>
                </a:schemeClr>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98992" y="2559695"/>
            <a:ext cx="1973249" cy="2759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62906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766118" y="766119"/>
            <a:ext cx="8913341" cy="741405"/>
          </a:xfrm>
          <a:prstGeom prst="rect">
            <a:avLst/>
          </a:prstGeom>
        </p:spPr>
        <p:txBody>
          <a:bodyPr vert="horz" wrap="square" lIns="91440" tIns="45720" rIns="91440" bIns="45720" rtlCol="0" anchor="ctr">
            <a:noAutofit/>
          </a:bodyPr>
          <a:lstStyle/>
          <a:p>
            <a:pPr algn="l"/>
            <a:r>
              <a:rPr lang="es-CO" sz="4000" b="1" dirty="0">
                <a:solidFill>
                  <a:schemeClr val="bg1"/>
                </a:solidFill>
                <a:latin typeface="Arial" panose="020B0604020202020204" pitchFamily="34" charset="0"/>
                <a:cs typeface="Arial" panose="020B0604020202020204" pitchFamily="34" charset="0"/>
              </a:rPr>
              <a:t>Documentación casos de uso extendido</a:t>
            </a:r>
          </a:p>
          <a:p>
            <a:pPr algn="l"/>
            <a:endParaRPr lang="es-CO" sz="4000" b="1" dirty="0">
              <a:solidFill>
                <a:srgbClr val="92D050"/>
              </a:solidFill>
              <a:latin typeface="Arial" panose="020B0604020202020204" pitchFamily="34" charset="0"/>
              <a:cs typeface="Arial" panose="020B0604020202020204" pitchFamily="34" charset="0"/>
            </a:endParaRPr>
          </a:p>
        </p:txBody>
      </p:sp>
      <p:sp>
        <p:nvSpPr>
          <p:cNvPr id="3" name="CuadroTexto 2"/>
          <p:cNvSpPr txBox="1"/>
          <p:nvPr/>
        </p:nvSpPr>
        <p:spPr>
          <a:xfrm>
            <a:off x="1120346" y="2907957"/>
            <a:ext cx="5132173" cy="1285102"/>
          </a:xfrm>
          <a:prstGeom prst="rect">
            <a:avLst/>
          </a:prstGeom>
        </p:spPr>
        <p:txBody>
          <a:bodyPr vert="horz" wrap="square" lIns="91440" tIns="45720" rIns="91440" bIns="45720" rtlCol="0" anchor="ctr">
            <a:noAutofit/>
          </a:bodyPr>
          <a:lstStyle/>
          <a:p>
            <a:pPr algn="ctr"/>
            <a:r>
              <a:rPr lang="es-CO" sz="2400" b="1" dirty="0">
                <a:solidFill>
                  <a:srgbClr val="92D050"/>
                </a:solidFill>
                <a:latin typeface="Arial" panose="020B0604020202020204" pitchFamily="34" charset="0"/>
                <a:cs typeface="Arial" panose="020B0604020202020204" pitchFamily="34" charset="0"/>
                <a:hlinkClick r:id="rId2" action="ppaction://hlinkfile"/>
              </a:rPr>
              <a:t>Documentación</a:t>
            </a:r>
            <a:r>
              <a:rPr lang="es-CO" sz="2400" b="1" dirty="0">
                <a:solidFill>
                  <a:srgbClr val="92D050"/>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1973426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293341" y="535459"/>
            <a:ext cx="8880389" cy="832022"/>
          </a:xfrm>
          <a:prstGeom prst="rect">
            <a:avLst/>
          </a:prstGeom>
        </p:spPr>
        <p:txBody>
          <a:bodyPr vert="horz" wrap="square" lIns="91440" tIns="45720" rIns="91440" bIns="45720" rtlCol="0" anchor="ctr">
            <a:noAutofit/>
          </a:bodyPr>
          <a:lstStyle/>
          <a:p>
            <a:pPr algn="l"/>
            <a:r>
              <a:rPr lang="es-CO" sz="3600" b="1" dirty="0" smtClean="0">
                <a:solidFill>
                  <a:schemeClr val="bg1"/>
                </a:solidFill>
                <a:latin typeface="Arial" panose="020B0604020202020204" pitchFamily="34" charset="0"/>
                <a:cs typeface="Arial" panose="020B0604020202020204" pitchFamily="34" charset="0"/>
              </a:rPr>
              <a:t>Diccionario de datos </a:t>
            </a:r>
          </a:p>
        </p:txBody>
      </p:sp>
      <p:sp>
        <p:nvSpPr>
          <p:cNvPr id="3" name="CuadroTexto 2"/>
          <p:cNvSpPr txBox="1"/>
          <p:nvPr/>
        </p:nvSpPr>
        <p:spPr>
          <a:xfrm>
            <a:off x="2051222" y="3336324"/>
            <a:ext cx="4975654" cy="2084173"/>
          </a:xfrm>
          <a:prstGeom prst="rect">
            <a:avLst/>
          </a:prstGeom>
        </p:spPr>
        <p:txBody>
          <a:bodyPr vert="horz" wrap="square" lIns="91440" tIns="45720" rIns="91440" bIns="45720" rtlCol="0" anchor="ctr">
            <a:noAutofit/>
          </a:bodyPr>
          <a:lstStyle/>
          <a:p>
            <a:pPr algn="l"/>
            <a:r>
              <a:rPr lang="es-CO" sz="2400" b="1" dirty="0" smtClean="0">
                <a:solidFill>
                  <a:srgbClr val="92D050"/>
                </a:solidFill>
                <a:latin typeface="Arial" panose="020B0604020202020204" pitchFamily="34" charset="0"/>
                <a:cs typeface="Arial" panose="020B0604020202020204" pitchFamily="34" charset="0"/>
                <a:hlinkClick r:id="rId2" action="ppaction://hlinkfile"/>
              </a:rPr>
              <a:t>Clic aquí </a:t>
            </a:r>
            <a:endParaRPr lang="es-CO" sz="2400" b="1" dirty="0" smtClean="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0003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txBox="1">
            <a:spLocks/>
          </p:cNvSpPr>
          <p:nvPr/>
        </p:nvSpPr>
        <p:spPr>
          <a:xfrm>
            <a:off x="6264362" y="4977245"/>
            <a:ext cx="2879638" cy="164283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CO" sz="2800" dirty="0"/>
              <a:t>Andrés Bernal </a:t>
            </a:r>
          </a:p>
          <a:p>
            <a:pPr marL="0" indent="0">
              <a:buNone/>
            </a:pPr>
            <a:r>
              <a:rPr lang="es-CO" sz="2800" dirty="0"/>
              <a:t>Esteban Contreras </a:t>
            </a:r>
          </a:p>
          <a:p>
            <a:pPr marL="0" indent="0">
              <a:buNone/>
            </a:pPr>
            <a:r>
              <a:rPr lang="es-CO" sz="2800" dirty="0"/>
              <a:t>Jhon Murillo</a:t>
            </a:r>
          </a:p>
        </p:txBody>
      </p:sp>
      <p:sp>
        <p:nvSpPr>
          <p:cNvPr id="6" name="CuadroTexto 5"/>
          <p:cNvSpPr txBox="1"/>
          <p:nvPr/>
        </p:nvSpPr>
        <p:spPr>
          <a:xfrm>
            <a:off x="-862445" y="405245"/>
            <a:ext cx="10318172" cy="935182"/>
          </a:xfrm>
          <a:prstGeom prst="rect">
            <a:avLst/>
          </a:prstGeom>
        </p:spPr>
        <p:txBody>
          <a:bodyPr vert="horz" wrap="square" lIns="91440" tIns="45720" rIns="91440" bIns="45720" rtlCol="0" anchor="ctr">
            <a:noAutofit/>
          </a:bodyPr>
          <a:lstStyle/>
          <a:p>
            <a:pPr algn="l"/>
            <a:endParaRPr lang="es-CO" sz="8000" b="1" dirty="0">
              <a:solidFill>
                <a:srgbClr val="92D050"/>
              </a:solidFill>
            </a:endParaRPr>
          </a:p>
        </p:txBody>
      </p:sp>
      <p:sp>
        <p:nvSpPr>
          <p:cNvPr id="7" name="CuadroTexto 6"/>
          <p:cNvSpPr txBox="1"/>
          <p:nvPr/>
        </p:nvSpPr>
        <p:spPr>
          <a:xfrm>
            <a:off x="-748145" y="394855"/>
            <a:ext cx="10224654" cy="987136"/>
          </a:xfrm>
          <a:prstGeom prst="rect">
            <a:avLst/>
          </a:prstGeom>
        </p:spPr>
        <p:txBody>
          <a:bodyPr vert="horz" wrap="none" lIns="91440" tIns="45720" rIns="91440" bIns="45720" rtlCol="0" anchor="ctr">
            <a:noAutofit/>
          </a:bodyPr>
          <a:lstStyle/>
          <a:p>
            <a:pPr algn="l"/>
            <a:endParaRPr lang="es-CO" sz="1200" b="1" dirty="0">
              <a:solidFill>
                <a:srgbClr val="92D050"/>
              </a:solidFill>
            </a:endParaRPr>
          </a:p>
        </p:txBody>
      </p:sp>
      <p:sp>
        <p:nvSpPr>
          <p:cNvPr id="9" name="CuadroTexto 8"/>
          <p:cNvSpPr txBox="1"/>
          <p:nvPr/>
        </p:nvSpPr>
        <p:spPr>
          <a:xfrm>
            <a:off x="175523" y="405245"/>
            <a:ext cx="10193481" cy="1070264"/>
          </a:xfrm>
          <a:prstGeom prst="rect">
            <a:avLst/>
          </a:prstGeom>
        </p:spPr>
        <p:txBody>
          <a:bodyPr vert="horz" wrap="square" lIns="91440" tIns="45720" rIns="91440" bIns="45720" rtlCol="0" anchor="ctr">
            <a:noAutofit/>
          </a:bodyPr>
          <a:lstStyle/>
          <a:p>
            <a:r>
              <a:rPr lang="es-CO" sz="3600" b="1" dirty="0">
                <a:solidFill>
                  <a:schemeClr val="bg1"/>
                </a:solidFill>
                <a:latin typeface="Arial" panose="020B0604020202020204" pitchFamily="34" charset="0"/>
                <a:cs typeface="Arial" panose="020B0604020202020204" pitchFamily="34" charset="0"/>
              </a:rPr>
              <a:t>Sistema de gestión de inventarios para ferreterías</a:t>
            </a:r>
          </a:p>
          <a:p>
            <a:pPr algn="l"/>
            <a:endParaRPr lang="es-CO" sz="1200" b="1"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39357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2039226" y="227319"/>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a:solidFill>
                  <a:schemeClr val="bg1">
                    <a:lumMod val="95000"/>
                  </a:schemeClr>
                </a:solidFill>
              </a:rPr>
              <a:t>Objetivo general</a:t>
            </a:r>
          </a:p>
        </p:txBody>
      </p:sp>
      <p:sp>
        <p:nvSpPr>
          <p:cNvPr id="4" name="Marcador de contenido 2"/>
          <p:cNvSpPr txBox="1">
            <a:spLocks/>
          </p:cNvSpPr>
          <p:nvPr/>
        </p:nvSpPr>
        <p:spPr>
          <a:xfrm>
            <a:off x="1484243" y="2559695"/>
            <a:ext cx="7486336" cy="3935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0">
              <a:buNone/>
            </a:pPr>
            <a:endParaRPr lang="es-CO" sz="2400" dirty="0">
              <a:solidFill>
                <a:schemeClr val="tx1">
                  <a:lumMod val="75000"/>
                  <a:lumOff val="25000"/>
                </a:schemeClr>
              </a:solidFill>
            </a:endParaRPr>
          </a:p>
          <a:p>
            <a:pPr marL="457200" lvl="1" indent="0">
              <a:buNone/>
            </a:pPr>
            <a:endParaRPr lang="es-CO" sz="2400" dirty="0">
              <a:solidFill>
                <a:schemeClr val="tx1">
                  <a:lumMod val="75000"/>
                  <a:lumOff val="25000"/>
                </a:schemeClr>
              </a:solidFill>
            </a:endParaRPr>
          </a:p>
          <a:p>
            <a:pPr marL="0" indent="0">
              <a:buNone/>
            </a:pPr>
            <a:r>
              <a:rPr lang="es-CO" sz="2800" dirty="0">
                <a:solidFill>
                  <a:schemeClr val="tx1">
                    <a:lumMod val="75000"/>
                    <a:lumOff val="25000"/>
                  </a:schemeClr>
                </a:solidFill>
              </a:rPr>
              <a:t> </a:t>
            </a:r>
          </a:p>
        </p:txBody>
      </p:sp>
      <p:sp>
        <p:nvSpPr>
          <p:cNvPr id="5" name="Rectángulo 4"/>
          <p:cNvSpPr/>
          <p:nvPr/>
        </p:nvSpPr>
        <p:spPr>
          <a:xfrm>
            <a:off x="222421" y="2591162"/>
            <a:ext cx="8845995" cy="2858539"/>
          </a:xfrm>
          <a:prstGeom prst="rect">
            <a:avLst/>
          </a:prstGeom>
        </p:spPr>
        <p:txBody>
          <a:bodyPr wrap="square">
            <a:spAutoFit/>
          </a:bodyPr>
          <a:lstStyle/>
          <a:p>
            <a:pPr>
              <a:lnSpc>
                <a:spcPct val="107000"/>
              </a:lnSpc>
              <a:spcAft>
                <a:spcPts val="800"/>
              </a:spcAft>
            </a:pPr>
            <a:r>
              <a:rPr lang="es-CO" sz="2400" dirty="0">
                <a:latin typeface="Arial" panose="020B0604020202020204" pitchFamily="34" charset="0"/>
                <a:ea typeface="Calibri" panose="020F0502020204030204" pitchFamily="34" charset="0"/>
                <a:cs typeface="Arial" panose="020B0604020202020204" pitchFamily="34" charset="0"/>
              </a:rPr>
              <a:t>Desarrollar un sistema de información que ayude a mejorar el proceso de inventariado en las microempresa que suministran productos de ferretería, en donde se almacene y modifique una determinada información y así mejorar eficazmente los procesos de la empresa, con el fin de que se tenga una mejor facilidad a la hora de visualizar o modificar cualquier tipo de información.</a:t>
            </a:r>
            <a:endParaRPr lang="es-CO"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44916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1752600" y="243794"/>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b="1" dirty="0">
                <a:solidFill>
                  <a:schemeClr val="bg1">
                    <a:lumMod val="95000"/>
                  </a:schemeClr>
                </a:solidFill>
              </a:rPr>
              <a:t>Objetivos específicos</a:t>
            </a:r>
          </a:p>
        </p:txBody>
      </p:sp>
      <p:sp>
        <p:nvSpPr>
          <p:cNvPr id="4" name="Marcador de contenido 2"/>
          <p:cNvSpPr txBox="1">
            <a:spLocks/>
          </p:cNvSpPr>
          <p:nvPr/>
        </p:nvSpPr>
        <p:spPr>
          <a:xfrm>
            <a:off x="1630017" y="2559695"/>
            <a:ext cx="7340562" cy="3935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s-CO" sz="2800" dirty="0">
              <a:solidFill>
                <a:schemeClr val="tx1">
                  <a:lumMod val="75000"/>
                  <a:lumOff val="25000"/>
                </a:schemeClr>
              </a:solidFill>
            </a:endParaRPr>
          </a:p>
          <a:p>
            <a:pPr marL="0" indent="0">
              <a:buNone/>
            </a:pPr>
            <a:endParaRPr lang="es-CO" sz="2800" dirty="0">
              <a:solidFill>
                <a:schemeClr val="tx1">
                  <a:lumMod val="75000"/>
                  <a:lumOff val="25000"/>
                </a:schemeClr>
              </a:solidFill>
            </a:endParaRPr>
          </a:p>
        </p:txBody>
      </p:sp>
      <p:sp>
        <p:nvSpPr>
          <p:cNvPr id="5" name="CuadroTexto 4"/>
          <p:cNvSpPr txBox="1"/>
          <p:nvPr/>
        </p:nvSpPr>
        <p:spPr>
          <a:xfrm>
            <a:off x="474037" y="2964940"/>
            <a:ext cx="8140027" cy="3737196"/>
          </a:xfrm>
          <a:prstGeom prst="rect">
            <a:avLst/>
          </a:prstGeom>
        </p:spPr>
        <p:txBody>
          <a:bodyPr vert="horz" wrap="square" lIns="91440" tIns="45720" rIns="91440" bIns="45720" rtlCol="0" anchor="ctr">
            <a:noAutofit/>
          </a:bodyPr>
          <a:lstStyle/>
          <a:p>
            <a:pPr marL="342900" indent="-342900">
              <a:buFont typeface="Wingdings" panose="05000000000000000000" pitchFamily="2" charset="2"/>
              <a:buChar char="ü"/>
            </a:pPr>
            <a:r>
              <a:rPr lang="es-CO" sz="2400" dirty="0">
                <a:latin typeface="Arial" panose="020B0604020202020204" pitchFamily="34" charset="0"/>
                <a:cs typeface="Arial" panose="020B0604020202020204" pitchFamily="34" charset="0"/>
              </a:rPr>
              <a:t>Identificar las necesidades del cliente para así tener una buena referencia del programa a desarrollar.</a:t>
            </a:r>
          </a:p>
          <a:p>
            <a:endParaRPr lang="es-CO"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es-CO" sz="2400" dirty="0">
                <a:latin typeface="Arial" panose="020B0604020202020204" pitchFamily="34" charset="0"/>
                <a:cs typeface="Arial" panose="020B0604020202020204" pitchFamily="34" charset="0"/>
              </a:rPr>
              <a:t>Analizar la interfaz para obtener diversos puntos de vista de las necesidades y sus posibles falencias que puede requerir la interfaz a desarrollar. </a:t>
            </a:r>
          </a:p>
          <a:p>
            <a:endParaRPr lang="es-CO"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es-CO" sz="2400" dirty="0">
                <a:latin typeface="Arial" panose="020B0604020202020204" pitchFamily="34" charset="0"/>
                <a:cs typeface="Arial" panose="020B0604020202020204" pitchFamily="34" charset="0"/>
              </a:rPr>
              <a:t>Desarrollar una interfaz de uso que permita el uso del software para personas con pocos conocimientos informáticos.</a:t>
            </a:r>
          </a:p>
          <a:p>
            <a:pPr marL="342900" indent="-342900">
              <a:buFont typeface="Wingdings" panose="05000000000000000000" pitchFamily="2" charset="2"/>
              <a:buChar char="ü"/>
            </a:pPr>
            <a:endParaRPr lang="es-CO" sz="16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endParaRPr lang="es-CO" sz="16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endParaRPr lang="es-CO" sz="1600" dirty="0">
              <a:latin typeface="Arial" panose="020B0604020202020204" pitchFamily="34" charset="0"/>
              <a:cs typeface="Arial" panose="020B0604020202020204" pitchFamily="34" charset="0"/>
            </a:endParaRPr>
          </a:p>
          <a:p>
            <a:pPr algn="l"/>
            <a:endParaRPr lang="es-CO" b="1"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7494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txBox="1">
            <a:spLocks/>
          </p:cNvSpPr>
          <p:nvPr/>
        </p:nvSpPr>
        <p:spPr>
          <a:xfrm>
            <a:off x="1484243" y="2559695"/>
            <a:ext cx="7486336" cy="3935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0">
              <a:buNone/>
            </a:pPr>
            <a:endParaRPr lang="es-CO" dirty="0">
              <a:solidFill>
                <a:schemeClr val="tx1">
                  <a:lumMod val="75000"/>
                  <a:lumOff val="25000"/>
                </a:schemeClr>
              </a:solidFill>
            </a:endParaRPr>
          </a:p>
          <a:p>
            <a:pPr marL="0" indent="0">
              <a:buNone/>
            </a:pPr>
            <a:endParaRPr lang="es-CO" sz="2400" dirty="0">
              <a:solidFill>
                <a:schemeClr val="tx1">
                  <a:lumMod val="75000"/>
                  <a:lumOff val="25000"/>
                </a:schemeClr>
              </a:solidFill>
            </a:endParaRPr>
          </a:p>
          <a:p>
            <a:pPr marL="457200" lvl="1" indent="0">
              <a:buNone/>
            </a:pPr>
            <a:endParaRPr lang="es-CO" sz="2400" dirty="0">
              <a:solidFill>
                <a:schemeClr val="tx1">
                  <a:lumMod val="75000"/>
                  <a:lumOff val="25000"/>
                </a:schemeClr>
              </a:solidFill>
            </a:endParaRPr>
          </a:p>
          <a:p>
            <a:pPr marL="0" indent="0">
              <a:buNone/>
            </a:pPr>
            <a:r>
              <a:rPr lang="es-CO" sz="2800" dirty="0">
                <a:solidFill>
                  <a:schemeClr val="tx1">
                    <a:lumMod val="75000"/>
                    <a:lumOff val="25000"/>
                  </a:schemeClr>
                </a:solidFill>
              </a:rPr>
              <a:t> </a:t>
            </a:r>
          </a:p>
        </p:txBody>
      </p:sp>
      <p:sp>
        <p:nvSpPr>
          <p:cNvPr id="5" name="CuadroTexto 4"/>
          <p:cNvSpPr txBox="1"/>
          <p:nvPr/>
        </p:nvSpPr>
        <p:spPr>
          <a:xfrm>
            <a:off x="1021995" y="556486"/>
            <a:ext cx="10058400" cy="831272"/>
          </a:xfrm>
          <a:prstGeom prst="rect">
            <a:avLst/>
          </a:prstGeom>
        </p:spPr>
        <p:txBody>
          <a:bodyPr vert="horz" wrap="square" lIns="91440" tIns="45720" rIns="91440" bIns="45720" rtlCol="0" anchor="ctr">
            <a:noAutofit/>
          </a:bodyPr>
          <a:lstStyle/>
          <a:p>
            <a:r>
              <a:rPr lang="es-CO" sz="4000" b="1" dirty="0">
                <a:solidFill>
                  <a:schemeClr val="bg1"/>
                </a:solidFill>
                <a:latin typeface="Arial" panose="020B0604020202020204" pitchFamily="34" charset="0"/>
                <a:cs typeface="Arial" panose="020B0604020202020204" pitchFamily="34" charset="0"/>
              </a:rPr>
              <a:t>Planteamiento</a:t>
            </a:r>
            <a:r>
              <a:rPr lang="es-CO" sz="4000" dirty="0">
                <a:solidFill>
                  <a:schemeClr val="bg1"/>
                </a:solidFill>
                <a:latin typeface="Arial" panose="020B0604020202020204" pitchFamily="34" charset="0"/>
                <a:cs typeface="Arial" panose="020B0604020202020204" pitchFamily="34" charset="0"/>
              </a:rPr>
              <a:t> </a:t>
            </a:r>
            <a:r>
              <a:rPr lang="es-CO" sz="4000" b="1" dirty="0">
                <a:solidFill>
                  <a:schemeClr val="bg1"/>
                </a:solidFill>
                <a:latin typeface="Arial" panose="020B0604020202020204" pitchFamily="34" charset="0"/>
                <a:cs typeface="Arial" panose="020B0604020202020204" pitchFamily="34" charset="0"/>
              </a:rPr>
              <a:t>del</a:t>
            </a:r>
            <a:r>
              <a:rPr lang="es-CO" sz="4000" dirty="0">
                <a:solidFill>
                  <a:schemeClr val="bg1"/>
                </a:solidFill>
                <a:latin typeface="Arial" panose="020B0604020202020204" pitchFamily="34" charset="0"/>
                <a:cs typeface="Arial" panose="020B0604020202020204" pitchFamily="34" charset="0"/>
              </a:rPr>
              <a:t> </a:t>
            </a:r>
            <a:r>
              <a:rPr lang="es-CO" sz="4000" b="1" dirty="0">
                <a:solidFill>
                  <a:schemeClr val="bg1"/>
                </a:solidFill>
                <a:latin typeface="Arial" panose="020B0604020202020204" pitchFamily="34" charset="0"/>
                <a:cs typeface="Arial" panose="020B0604020202020204" pitchFamily="34" charset="0"/>
              </a:rPr>
              <a:t>problema</a:t>
            </a:r>
          </a:p>
          <a:p>
            <a:pPr algn="l"/>
            <a:endParaRPr lang="es-CO" sz="2000" b="1" dirty="0">
              <a:solidFill>
                <a:srgbClr val="92D050"/>
              </a:solidFill>
              <a:latin typeface="Arial" panose="020B0604020202020204" pitchFamily="34" charset="0"/>
              <a:cs typeface="Arial" panose="020B0604020202020204" pitchFamily="34" charset="0"/>
            </a:endParaRPr>
          </a:p>
        </p:txBody>
      </p:sp>
      <p:sp>
        <p:nvSpPr>
          <p:cNvPr id="6" name="Rectángulo 5"/>
          <p:cNvSpPr/>
          <p:nvPr/>
        </p:nvSpPr>
        <p:spPr>
          <a:xfrm>
            <a:off x="160423" y="2394930"/>
            <a:ext cx="8810155" cy="2677656"/>
          </a:xfrm>
          <a:prstGeom prst="rect">
            <a:avLst/>
          </a:prstGeom>
        </p:spPr>
        <p:txBody>
          <a:bodyPr wrap="square">
            <a:spAutoFit/>
          </a:bodyPr>
          <a:lstStyle/>
          <a:p>
            <a:pPr lvl="0">
              <a:buClr>
                <a:srgbClr val="90C226"/>
              </a:buClr>
              <a:defRPr/>
            </a:pPr>
            <a:r>
              <a:rPr lang="es-CO" sz="2800" dirty="0">
                <a:latin typeface="Arial" panose="020B0604020202020204" pitchFamily="34" charset="0"/>
                <a:cs typeface="Arial" panose="020B0604020202020204" pitchFamily="34" charset="0"/>
              </a:rPr>
              <a:t>Todas las empresas u organizaciones por grandes o pequeñas  que sean manejan gran cantidad de información los cuales no están seguros en libros y carpetas físicas y demás elementos de este tipo y por esto se pueden llegar a perder documentos y también es mas demorado a la hora de hacer procesos.</a:t>
            </a:r>
          </a:p>
        </p:txBody>
      </p:sp>
    </p:spTree>
    <p:extLst>
      <p:ext uri="{BB962C8B-B14F-4D97-AF65-F5344CB8AC3E}">
        <p14:creationId xmlns:p14="http://schemas.microsoft.com/office/powerpoint/2010/main" val="4249488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72947" y="518160"/>
            <a:ext cx="9072880" cy="853440"/>
          </a:xfrm>
          <a:prstGeom prst="rect">
            <a:avLst/>
          </a:prstGeom>
        </p:spPr>
        <p:txBody>
          <a:bodyPr vert="horz" wrap="square" lIns="91440" tIns="45720" rIns="91440" bIns="45720" rtlCol="0" anchor="ctr">
            <a:noAutofit/>
          </a:bodyPr>
          <a:lstStyle/>
          <a:p>
            <a:pPr algn="l"/>
            <a:r>
              <a:rPr lang="es-CO" sz="4000" b="1" dirty="0">
                <a:solidFill>
                  <a:schemeClr val="bg1"/>
                </a:solidFill>
                <a:latin typeface="Arial" panose="020B0604020202020204" pitchFamily="34" charset="0"/>
                <a:cs typeface="Arial" panose="020B0604020202020204" pitchFamily="34" charset="0"/>
              </a:rPr>
              <a:t>Modelo canvas y Empathy map</a:t>
            </a:r>
          </a:p>
        </p:txBody>
      </p:sp>
      <p:sp>
        <p:nvSpPr>
          <p:cNvPr id="3" name="CuadroTexto 2"/>
          <p:cNvSpPr txBox="1"/>
          <p:nvPr/>
        </p:nvSpPr>
        <p:spPr>
          <a:xfrm>
            <a:off x="1341120" y="3556000"/>
            <a:ext cx="4785360" cy="1493520"/>
          </a:xfrm>
          <a:prstGeom prst="rect">
            <a:avLst/>
          </a:prstGeom>
        </p:spPr>
        <p:txBody>
          <a:bodyPr vert="horz" wrap="square" lIns="91440" tIns="45720" rIns="91440" bIns="45720" rtlCol="0" anchor="ctr">
            <a:noAutofit/>
          </a:bodyPr>
          <a:lstStyle/>
          <a:p>
            <a:pPr algn="ctr"/>
            <a:r>
              <a:rPr lang="es-CO" sz="2400" b="1" dirty="0">
                <a:solidFill>
                  <a:srgbClr val="92D050"/>
                </a:solidFill>
                <a:latin typeface="Arial" panose="020B0604020202020204" pitchFamily="34" charset="0"/>
                <a:cs typeface="Arial" panose="020B0604020202020204" pitchFamily="34" charset="0"/>
                <a:hlinkClick r:id="rId2" action="ppaction://hlinkfile"/>
              </a:rPr>
              <a:t>Clic aquí </a:t>
            </a:r>
            <a:endParaRPr lang="es-CO" sz="2400" b="1"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8213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txBox="1">
            <a:spLocks/>
          </p:cNvSpPr>
          <p:nvPr/>
        </p:nvSpPr>
        <p:spPr>
          <a:xfrm>
            <a:off x="1484243" y="2559695"/>
            <a:ext cx="7486336" cy="3935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s-CO" sz="2400" dirty="0">
              <a:solidFill>
                <a:schemeClr val="tx1">
                  <a:lumMod val="75000"/>
                  <a:lumOff val="25000"/>
                </a:schemeClr>
              </a:solidFill>
            </a:endParaRPr>
          </a:p>
          <a:p>
            <a:pPr>
              <a:buFont typeface="Wingdings" pitchFamily="2" charset="2"/>
              <a:buChar char="q"/>
            </a:pPr>
            <a:endParaRPr lang="es-CO" sz="2400" dirty="0">
              <a:solidFill>
                <a:schemeClr val="tx1">
                  <a:lumMod val="75000"/>
                  <a:lumOff val="25000"/>
                </a:schemeClr>
              </a:solidFill>
            </a:endParaRPr>
          </a:p>
          <a:p>
            <a:pPr marL="457200" lvl="1" indent="0">
              <a:buNone/>
            </a:pPr>
            <a:endParaRPr lang="es-CO" sz="2400" dirty="0">
              <a:solidFill>
                <a:schemeClr val="tx1">
                  <a:lumMod val="75000"/>
                  <a:lumOff val="25000"/>
                </a:schemeClr>
              </a:solidFill>
            </a:endParaRPr>
          </a:p>
          <a:p>
            <a:pPr marL="0" indent="0">
              <a:buNone/>
            </a:pPr>
            <a:r>
              <a:rPr lang="es-CO" sz="2800" dirty="0">
                <a:solidFill>
                  <a:schemeClr val="tx1">
                    <a:lumMod val="75000"/>
                    <a:lumOff val="25000"/>
                  </a:schemeClr>
                </a:solidFill>
              </a:rPr>
              <a:t> </a:t>
            </a:r>
          </a:p>
        </p:txBody>
      </p:sp>
      <p:sp>
        <p:nvSpPr>
          <p:cNvPr id="5" name="CuadroTexto 4"/>
          <p:cNvSpPr txBox="1"/>
          <p:nvPr/>
        </p:nvSpPr>
        <p:spPr>
          <a:xfrm>
            <a:off x="1484243" y="529813"/>
            <a:ext cx="9827741" cy="914400"/>
          </a:xfrm>
          <a:prstGeom prst="rect">
            <a:avLst/>
          </a:prstGeom>
        </p:spPr>
        <p:txBody>
          <a:bodyPr vert="horz" wrap="square" lIns="91440" tIns="45720" rIns="91440" bIns="45720" rtlCol="0" anchor="ctr">
            <a:noAutofit/>
          </a:bodyPr>
          <a:lstStyle/>
          <a:p>
            <a:pPr algn="l"/>
            <a:endParaRPr lang="es-CO" sz="3600" b="1" dirty="0">
              <a:solidFill>
                <a:srgbClr val="92D050"/>
              </a:solidFill>
              <a:latin typeface="Arial" panose="020B0604020202020204" pitchFamily="34" charset="0"/>
              <a:cs typeface="Arial" panose="020B0604020202020204" pitchFamily="34" charset="0"/>
            </a:endParaRPr>
          </a:p>
        </p:txBody>
      </p:sp>
      <p:sp>
        <p:nvSpPr>
          <p:cNvPr id="6" name="Rectángulo 5"/>
          <p:cNvSpPr/>
          <p:nvPr/>
        </p:nvSpPr>
        <p:spPr>
          <a:xfrm>
            <a:off x="778979" y="473691"/>
            <a:ext cx="10379676" cy="769441"/>
          </a:xfrm>
          <a:prstGeom prst="rect">
            <a:avLst/>
          </a:prstGeom>
        </p:spPr>
        <p:txBody>
          <a:bodyPr wrap="square">
            <a:spAutoFit/>
          </a:bodyPr>
          <a:lstStyle/>
          <a:p>
            <a:r>
              <a:rPr lang="es-ES" sz="4400" b="1" dirty="0">
                <a:solidFill>
                  <a:schemeClr val="bg1"/>
                </a:solidFill>
                <a:latin typeface="Arial" panose="020B0604020202020204" pitchFamily="34" charset="0"/>
                <a:cs typeface="Arial" panose="020B0604020202020204" pitchFamily="34" charset="0"/>
              </a:rPr>
              <a:t>Alcance del proyecto</a:t>
            </a:r>
          </a:p>
        </p:txBody>
      </p:sp>
      <p:sp>
        <p:nvSpPr>
          <p:cNvPr id="7" name="Rectángulo 6"/>
          <p:cNvSpPr/>
          <p:nvPr/>
        </p:nvSpPr>
        <p:spPr>
          <a:xfrm>
            <a:off x="37573" y="2286681"/>
            <a:ext cx="8859292" cy="3108543"/>
          </a:xfrm>
          <a:prstGeom prst="rect">
            <a:avLst/>
          </a:prstGeom>
        </p:spPr>
        <p:txBody>
          <a:bodyPr wrap="square">
            <a:spAutoFit/>
          </a:bodyPr>
          <a:lstStyle/>
          <a:p>
            <a:r>
              <a:rPr lang="es-ES" sz="2800" dirty="0">
                <a:latin typeface="Arial" panose="020B0604020202020204" pitchFamily="34" charset="0"/>
                <a:cs typeface="Arial" panose="020B0604020202020204" pitchFamily="34" charset="0"/>
              </a:rPr>
              <a:t>Nuestro proyecto se delimitara en la ciudad de Bogotá, en la localidad de chapinero, para aquellas microempresas de ferretería que emplean gran cantidad de información, para poder tener una optimización de sus procesos en (venta asesoramientos  e inventariado para instrumentos de ferretería).</a:t>
            </a:r>
          </a:p>
        </p:txBody>
      </p:sp>
    </p:spTree>
    <p:extLst>
      <p:ext uri="{BB962C8B-B14F-4D97-AF65-F5344CB8AC3E}">
        <p14:creationId xmlns:p14="http://schemas.microsoft.com/office/powerpoint/2010/main" val="34938064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txBox="1">
            <a:spLocks/>
          </p:cNvSpPr>
          <p:nvPr/>
        </p:nvSpPr>
        <p:spPr>
          <a:xfrm>
            <a:off x="1157671" y="2559696"/>
            <a:ext cx="7486336" cy="279607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s-CO" sz="2400" dirty="0">
              <a:solidFill>
                <a:schemeClr val="tx1">
                  <a:lumMod val="75000"/>
                  <a:lumOff val="25000"/>
                </a:schemeClr>
              </a:solidFill>
            </a:endParaRPr>
          </a:p>
          <a:p>
            <a:pPr>
              <a:buFont typeface="Wingdings" pitchFamily="2" charset="2"/>
              <a:buChar char="q"/>
            </a:pPr>
            <a:endParaRPr lang="es-CO" sz="2400" dirty="0">
              <a:solidFill>
                <a:schemeClr val="tx1">
                  <a:lumMod val="75000"/>
                  <a:lumOff val="25000"/>
                </a:schemeClr>
              </a:solidFill>
            </a:endParaRPr>
          </a:p>
          <a:p>
            <a:pPr marL="457200" lvl="1" indent="0">
              <a:buNone/>
            </a:pPr>
            <a:endParaRPr lang="es-CO" sz="2400" dirty="0">
              <a:solidFill>
                <a:schemeClr val="tx1">
                  <a:lumMod val="75000"/>
                  <a:lumOff val="25000"/>
                </a:schemeClr>
              </a:solidFill>
            </a:endParaRPr>
          </a:p>
          <a:p>
            <a:pPr marL="0" indent="0">
              <a:buNone/>
            </a:pPr>
            <a:r>
              <a:rPr lang="es-CO" sz="2800" dirty="0">
                <a:solidFill>
                  <a:schemeClr val="tx1">
                    <a:lumMod val="75000"/>
                    <a:lumOff val="25000"/>
                  </a:schemeClr>
                </a:solidFill>
              </a:rPr>
              <a:t> </a:t>
            </a:r>
          </a:p>
        </p:txBody>
      </p:sp>
      <p:sp>
        <p:nvSpPr>
          <p:cNvPr id="7" name="CuadroTexto 6"/>
          <p:cNvSpPr txBox="1"/>
          <p:nvPr/>
        </p:nvSpPr>
        <p:spPr>
          <a:xfrm>
            <a:off x="1392195" y="661858"/>
            <a:ext cx="8830962" cy="486033"/>
          </a:xfrm>
          <a:prstGeom prst="rect">
            <a:avLst/>
          </a:prstGeom>
        </p:spPr>
        <p:txBody>
          <a:bodyPr vert="horz" wrap="square" lIns="91440" tIns="45720" rIns="91440" bIns="45720" rtlCol="0" anchor="ctr">
            <a:noAutofit/>
          </a:bodyPr>
          <a:lstStyle/>
          <a:p>
            <a:pPr algn="l"/>
            <a:endParaRPr lang="es-CO" sz="3600" b="1" dirty="0">
              <a:solidFill>
                <a:srgbClr val="92D050"/>
              </a:solidFill>
              <a:latin typeface="Arial" panose="020B0604020202020204" pitchFamily="34" charset="0"/>
              <a:cs typeface="Arial" panose="020B0604020202020204" pitchFamily="34" charset="0"/>
            </a:endParaRPr>
          </a:p>
        </p:txBody>
      </p:sp>
      <p:sp>
        <p:nvSpPr>
          <p:cNvPr id="8" name="Rectángulo 7"/>
          <p:cNvSpPr/>
          <p:nvPr/>
        </p:nvSpPr>
        <p:spPr>
          <a:xfrm>
            <a:off x="2610279" y="520153"/>
            <a:ext cx="3635932" cy="769441"/>
          </a:xfrm>
          <a:prstGeom prst="rect">
            <a:avLst/>
          </a:prstGeom>
        </p:spPr>
        <p:txBody>
          <a:bodyPr wrap="none">
            <a:spAutoFit/>
          </a:bodyPr>
          <a:lstStyle/>
          <a:p>
            <a:r>
              <a:rPr lang="es-ES" sz="4400" b="1" dirty="0">
                <a:solidFill>
                  <a:schemeClr val="bg1"/>
                </a:solidFill>
                <a:latin typeface="Arial" panose="020B0604020202020204" pitchFamily="34" charset="0"/>
                <a:cs typeface="Arial" panose="020B0604020202020204" pitchFamily="34" charset="0"/>
              </a:rPr>
              <a:t>Justificación</a:t>
            </a:r>
            <a:endParaRPr lang="es-ES" sz="6000" b="1" dirty="0">
              <a:solidFill>
                <a:schemeClr val="bg1"/>
              </a:solidFill>
              <a:latin typeface="Arial" panose="020B0604020202020204" pitchFamily="34" charset="0"/>
              <a:cs typeface="Arial" panose="020B0604020202020204" pitchFamily="34" charset="0"/>
            </a:endParaRPr>
          </a:p>
        </p:txBody>
      </p:sp>
      <p:sp>
        <p:nvSpPr>
          <p:cNvPr id="9" name="Rectángulo 8"/>
          <p:cNvSpPr/>
          <p:nvPr/>
        </p:nvSpPr>
        <p:spPr>
          <a:xfrm>
            <a:off x="-1" y="2256432"/>
            <a:ext cx="9003957" cy="2677656"/>
          </a:xfrm>
          <a:prstGeom prst="rect">
            <a:avLst/>
          </a:prstGeom>
        </p:spPr>
        <p:txBody>
          <a:bodyPr wrap="square">
            <a:spAutoFit/>
          </a:bodyPr>
          <a:lstStyle/>
          <a:p>
            <a:r>
              <a:rPr lang="es-ES" sz="2400" dirty="0">
                <a:latin typeface="Arial" panose="020B0604020202020204" pitchFamily="34" charset="0"/>
                <a:cs typeface="Arial" panose="020B0604020202020204" pitchFamily="34" charset="0"/>
              </a:rPr>
              <a:t>Este proyecto se realiza con la intención de mejorar la relación de los usuarios con los sistemas de información en los procesos (venta asesoramientos  e inventariado) de las empresas por medio de una interfaz sencilla y de fácil compresión.  De esta forma incentivar su uso en usuarios con pocos conocimientos en el área de informática, mejorando así su manejo de la información.</a:t>
            </a:r>
          </a:p>
        </p:txBody>
      </p:sp>
    </p:spTree>
    <p:extLst>
      <p:ext uri="{BB962C8B-B14F-4D97-AF65-F5344CB8AC3E}">
        <p14:creationId xmlns:p14="http://schemas.microsoft.com/office/powerpoint/2010/main" val="304678159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1316</TotalTime>
  <Words>595</Words>
  <Application>Microsoft Office PowerPoint</Application>
  <PresentationFormat>Presentación en pantalla (4:3)</PresentationFormat>
  <Paragraphs>84</Paragraphs>
  <Slides>21</Slides>
  <Notes>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Arial</vt:lpstr>
      <vt:lpstr>Calibri</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SENA</cp:lastModifiedBy>
  <cp:revision>189</cp:revision>
  <dcterms:created xsi:type="dcterms:W3CDTF">2014-06-25T16:18:26Z</dcterms:created>
  <dcterms:modified xsi:type="dcterms:W3CDTF">2016-09-14T11:29:38Z</dcterms:modified>
</cp:coreProperties>
</file>