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1" r:id="rId7"/>
    <p:sldId id="263" r:id="rId8"/>
    <p:sldId id="264" r:id="rId9"/>
    <p:sldId id="266" r:id="rId1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585C2-D527-3766-FEA4-E84AED5D5A6F}" v="72" dt="2020-10-11T23:16:57.748"/>
    <p1510:client id="{EFEE26C4-4782-A945-5E59-EAF4C8C5C573}" v="1724" dt="2020-10-12T02:07:13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62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1E3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Sheet1!$A$3:$A$6</c:f>
              <c:numCache>
                <c:formatCode>General</c:formatCode>
                <c:ptCount val="4"/>
                <c:pt idx="0">
                  <c:v>45000</c:v>
                </c:pt>
                <c:pt idx="1">
                  <c:v>75000</c:v>
                </c:pt>
                <c:pt idx="2">
                  <c:v>105000</c:v>
                </c:pt>
                <c:pt idx="3">
                  <c:v>135000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2.12</c:v>
                </c:pt>
                <c:pt idx="1">
                  <c:v>3.37</c:v>
                </c:pt>
                <c:pt idx="2">
                  <c:v>5.18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E-4858-9A79-DA56E9030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29051055"/>
        <c:axId val="5227099"/>
        <c:axId val="0"/>
      </c:bar3DChart>
      <c:catAx>
        <c:axId val="29051055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US"/>
          </a:p>
        </c:txPr>
        <c:crossAx val="5227099"/>
        <c:crosses val="autoZero"/>
        <c:auto val="1"/>
        <c:lblAlgn val="ctr"/>
        <c:lblOffset val="100"/>
        <c:noMultiLvlLbl val="1"/>
      </c:catAx>
      <c:valAx>
        <c:axId val="5227099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Time Consumption (s)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US"/>
          </a:p>
        </c:txPr>
        <c:crossAx val="29051055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48AC7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45000</c:v>
                </c:pt>
                <c:pt idx="1">
                  <c:v>75000</c:v>
                </c:pt>
                <c:pt idx="2">
                  <c:v>105000</c:v>
                </c:pt>
                <c:pt idx="3">
                  <c:v>135000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0.75</c:v>
                </c:pt>
                <c:pt idx="1">
                  <c:v>1.28</c:v>
                </c:pt>
                <c:pt idx="2">
                  <c:v>1.78</c:v>
                </c:pt>
                <c:pt idx="3">
                  <c:v>2.2799999999999998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01-45C1-9491-DE0778879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69452555"/>
        <c:axId val="79287939"/>
        <c:axId val="0"/>
      </c:bar3DChart>
      <c:catAx>
        <c:axId val="69452555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US"/>
          </a:p>
        </c:txPr>
        <c:crossAx val="79287939"/>
        <c:crosses val="autoZero"/>
        <c:auto val="1"/>
        <c:lblAlgn val="ctr"/>
        <c:lblOffset val="100"/>
        <c:noMultiLvlLbl val="1"/>
      </c:catAx>
      <c:valAx>
        <c:axId val="79287939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Memory Consumption (MB)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US"/>
          </a:p>
        </c:txPr>
        <c:crossAx val="69452555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560" cy="1483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4176074" cy="685872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spcBef>
                <a:spcPts val="500"/>
              </a:spcBef>
              <a:spcAft>
                <a:spcPts val="900"/>
              </a:spcAft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of the Pro ICFES project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/>
          <p:nvPr/>
        </p:nvPicPr>
        <p:blipFill>
          <a:blip r:embed="rId2"/>
          <a:srcRect b="25718"/>
          <a:stretch/>
        </p:blipFill>
        <p:spPr>
          <a:xfrm>
            <a:off x="6018840" y="1828800"/>
            <a:ext cx="3200400" cy="2377080"/>
          </a:xfrm>
          <a:prstGeom prst="rect">
            <a:avLst/>
          </a:prstGeom>
          <a:ln>
            <a:noFill/>
          </a:ln>
        </p:spPr>
      </p:pic>
      <p:pic>
        <p:nvPicPr>
          <p:cNvPr id="82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65320" y="376920"/>
            <a:ext cx="26812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Team Presentation</a:t>
            </a:r>
            <a:endParaRPr lang="en-US" sz="2200" b="0" strike="noStrike" spc="-1" dirty="0">
              <a:latin typeface="Arial"/>
            </a:endParaRPr>
          </a:p>
        </p:txBody>
      </p:sp>
      <p:grpSp>
        <p:nvGrpSpPr>
          <p:cNvPr id="86" name="Group 4"/>
          <p:cNvGrpSpPr/>
          <p:nvPr/>
        </p:nvGrpSpPr>
        <p:grpSpPr>
          <a:xfrm>
            <a:off x="9052560" y="1645920"/>
            <a:ext cx="2834640" cy="2743200"/>
            <a:chOff x="9052560" y="1645920"/>
            <a:chExt cx="2834640" cy="2743200"/>
          </a:xfrm>
        </p:grpSpPr>
        <p:pic>
          <p:nvPicPr>
            <p:cNvPr id="87" name="Picture 86"/>
            <p:cNvPicPr/>
            <p:nvPr/>
          </p:nvPicPr>
          <p:blipFill>
            <a:blip r:embed="rId4"/>
            <a:stretch/>
          </p:blipFill>
          <p:spPr>
            <a:xfrm>
              <a:off x="9219240" y="1757160"/>
              <a:ext cx="2508480" cy="248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5"/>
            <p:cNvSpPr/>
            <p:nvPr/>
          </p:nvSpPr>
          <p:spPr>
            <a:xfrm>
              <a:off x="9052560" y="1645920"/>
              <a:ext cx="2834640" cy="274320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1" name="CustomShape 8"/>
          <p:cNvSpPr/>
          <p:nvPr/>
        </p:nvSpPr>
        <p:spPr>
          <a:xfrm>
            <a:off x="9419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6467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>
              <a:rPr dirty="0"/>
            </a:b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3551040" y="4180680"/>
            <a:ext cx="219348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2200" spc="-1" dirty="0">
                <a:solidFill>
                  <a:srgbClr val="001E33"/>
                </a:solidFill>
                <a:latin typeface="Arial"/>
              </a:rPr>
              <a:t>Juan Sebastián Jácome Burbano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635040" y="4180680"/>
            <a:ext cx="2193480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2200" spc="-1" dirty="0">
                <a:solidFill>
                  <a:srgbClr val="001E33"/>
                </a:solidFill>
                <a:latin typeface="Arial"/>
              </a:rPr>
              <a:t>Andrés Echeverri Jaramillo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0" name="Freeform 17"/>
          <p:cNvSpPr/>
          <p:nvPr/>
        </p:nvSpPr>
        <p:spPr>
          <a:xfrm>
            <a:off x="5960160" y="1645920"/>
            <a:ext cx="3383640" cy="2652120"/>
          </a:xfrm>
          <a:custGeom>
            <a:avLst/>
            <a:gdLst/>
            <a:ahLst/>
            <a:cxnLst/>
            <a:rect l="0" t="0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7ECC44-7B57-46F6-953D-A735D65F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076" y="1195568"/>
            <a:ext cx="1622164" cy="28871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049922-6541-45D7-ADE5-D4F7F9AA9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72" y="1218288"/>
            <a:ext cx="2237688" cy="29835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265320" y="376920"/>
            <a:ext cx="26812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Algorithm Design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33245" y="5039416"/>
            <a:ext cx="63082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400" spc="-1" dirty="0">
                <a:solidFill>
                  <a:srgbClr val="001E33"/>
                </a:solidFill>
                <a:latin typeface="Arial"/>
              </a:rPr>
              <a:t>Our model is going to decide who have the highest chance to get a better score in the pro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</a:rPr>
              <a:t>Icfes</a:t>
            </a:r>
            <a:r>
              <a:rPr lang="en-US" sz="1400" spc="-1" dirty="0">
                <a:solidFill>
                  <a:srgbClr val="001E33"/>
                </a:solidFill>
                <a:latin typeface="Arial"/>
              </a:rPr>
              <a:t>, and is based if the come from an official or non-official school, their stratum, and the grades they  got in the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</a:rPr>
              <a:t>icfes</a:t>
            </a:r>
            <a:endParaRPr lang="en-US" sz="1400" b="0" strike="noStrike" spc="-1" dirty="0">
              <a:solidFill>
                <a:srgbClr val="001E33"/>
              </a:solidFill>
              <a:latin typeface="Arial"/>
            </a:endParaRPr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B0C8A51C-BB6E-4E73-B20D-154FEA43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5" y="922750"/>
            <a:ext cx="6524443" cy="3995635"/>
          </a:xfrm>
          <a:prstGeom prst="rect">
            <a:avLst/>
          </a:prstGeom>
        </p:spPr>
      </p:pic>
      <p:pic>
        <p:nvPicPr>
          <p:cNvPr id="1026" name="Picture 2" descr="Sabe qué es el Design Thinking?- EUCIM">
            <a:extLst>
              <a:ext uri="{FF2B5EF4-FFF2-40B4-BE49-F238E27FC236}">
                <a16:creationId xmlns:a16="http://schemas.microsoft.com/office/drawing/2014/main" id="{D2EA8D02-FEC3-456C-AE3F-BFE50E8F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63" y="1621410"/>
            <a:ext cx="4748086" cy="238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D445CC-B829-4E54-A7AB-3F7618890215}"/>
              </a:ext>
            </a:extLst>
          </p:cNvPr>
          <p:cNvSpPr/>
          <p:nvPr/>
        </p:nvSpPr>
        <p:spPr>
          <a:xfrm>
            <a:off x="2403835" y="1178640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33C592-18AB-4896-BB02-CAA319CA3326}"/>
              </a:ext>
            </a:extLst>
          </p:cNvPr>
          <p:cNvSpPr/>
          <p:nvPr/>
        </p:nvSpPr>
        <p:spPr>
          <a:xfrm>
            <a:off x="3395466" y="2812968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Students that </a:t>
            </a:r>
            <a:br>
              <a:rPr lang="en-US" sz="1100" dirty="0"/>
            </a:b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comply the condition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B5A9BE-7C5C-4F75-84DE-37961E92D75E}"/>
              </a:ext>
            </a:extLst>
          </p:cNvPr>
          <p:cNvSpPr/>
          <p:nvPr/>
        </p:nvSpPr>
        <p:spPr>
          <a:xfrm>
            <a:off x="1709639" y="2794751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Students that didn’t </a:t>
            </a:r>
            <a:br>
              <a:rPr lang="en-US" sz="1100" dirty="0"/>
            </a:b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comply the condition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46FE9-5986-4512-B521-9633D5BCA67F}"/>
              </a:ext>
            </a:extLst>
          </p:cNvPr>
          <p:cNvSpPr/>
          <p:nvPr/>
        </p:nvSpPr>
        <p:spPr>
          <a:xfrm>
            <a:off x="495152" y="4191489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Students that didn’t </a:t>
            </a:r>
            <a:br>
              <a:rPr lang="en-US" sz="1100" dirty="0"/>
            </a:b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comply the condition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F8111-C1C5-40A9-9A16-187A46E2CF16}"/>
              </a:ext>
            </a:extLst>
          </p:cNvPr>
          <p:cNvSpPr/>
          <p:nvPr/>
        </p:nvSpPr>
        <p:spPr>
          <a:xfrm>
            <a:off x="2171552" y="4191488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Students that didn’t </a:t>
            </a:r>
            <a:br>
              <a:rPr lang="en-US" sz="1100" dirty="0"/>
            </a:b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comply the condition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0D582-B9B8-4C54-A9DA-88946CAC6297}"/>
              </a:ext>
            </a:extLst>
          </p:cNvPr>
          <p:cNvSpPr/>
          <p:nvPr/>
        </p:nvSpPr>
        <p:spPr>
          <a:xfrm>
            <a:off x="3576420" y="4163473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Students that didn’t </a:t>
            </a:r>
            <a:br>
              <a:rPr lang="en-US" sz="1100" dirty="0"/>
            </a:b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comply the condition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9D813-40A8-45A1-AD70-2D7F2BAE920F}"/>
              </a:ext>
            </a:extLst>
          </p:cNvPr>
          <p:cNvSpPr/>
          <p:nvPr/>
        </p:nvSpPr>
        <p:spPr>
          <a:xfrm>
            <a:off x="5252820" y="4215781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Students that didn’t </a:t>
            </a:r>
            <a:br>
              <a:rPr lang="en-US" sz="1100" dirty="0"/>
            </a:b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comply the condition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3FF5B-55E6-41A3-BA81-1095BDC1FC4F}"/>
              </a:ext>
            </a:extLst>
          </p:cNvPr>
          <p:cNvSpPr/>
          <p:nvPr/>
        </p:nvSpPr>
        <p:spPr>
          <a:xfrm>
            <a:off x="1341993" y="1787099"/>
            <a:ext cx="923827" cy="33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C82404-2045-43C4-81F3-93A18EC7D257}"/>
              </a:ext>
            </a:extLst>
          </p:cNvPr>
          <p:cNvSpPr/>
          <p:nvPr/>
        </p:nvSpPr>
        <p:spPr>
          <a:xfrm>
            <a:off x="3756826" y="1672241"/>
            <a:ext cx="923827" cy="33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Algorithm Complexity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84640" y="4173120"/>
            <a:ext cx="502812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br>
              <a:rPr lang="en-US" sz="1400" dirty="0"/>
            </a:br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where n is the number of students which stores the matrix and m the number of nodes in which divide the tree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183" name="Table 11"/>
          <p:cNvGraphicFramePr/>
          <p:nvPr>
            <p:extLst>
              <p:ext uri="{D42A27DB-BD31-4B8C-83A1-F6EECF244321}">
                <p14:modId xmlns:p14="http://schemas.microsoft.com/office/powerpoint/2010/main" val="3098971940"/>
              </p:ext>
            </p:extLst>
          </p:nvPr>
        </p:nvGraphicFramePr>
        <p:xfrm>
          <a:off x="547920" y="1956240"/>
          <a:ext cx="5890586" cy="2159640"/>
        </p:xfrm>
        <a:graphic>
          <a:graphicData uri="http://schemas.openxmlformats.org/drawingml/2006/table">
            <a:tbl>
              <a:tblPr/>
              <a:tblGrid>
                <a:gridCol w="196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Time Complexity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Memory Complexity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Training the 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+mn-lt"/>
                        </a:rPr>
                        <a:t>O(n^2*2m)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+mn-lt"/>
                        </a:rPr>
                        <a:t>O(n^2+m)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Testing the 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+mn-lt"/>
                        </a:rPr>
                        <a:t>O(2n^2+2^(1-m))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latin typeface="+mn-lt"/>
                        </a:rPr>
                        <a:t>O(n*m+4^(1-n))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ISO 8601: estándar global para indicaciones de tiempo - IONOS">
            <a:extLst>
              <a:ext uri="{FF2B5EF4-FFF2-40B4-BE49-F238E27FC236}">
                <a16:creationId xmlns:a16="http://schemas.microsoft.com/office/drawing/2014/main" id="{3E409075-4B50-42CE-B560-BB4F8918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321" y="1107680"/>
            <a:ext cx="3232608" cy="169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FEBCDA-9614-4C77-BA07-C26990741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699" y="2898282"/>
            <a:ext cx="2824113" cy="28241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Marcador de contenido 3"/>
          <p:cNvPicPr/>
          <p:nvPr/>
        </p:nvPicPr>
        <p:blipFill>
          <a:blip r:embed="rId2"/>
          <a:stretch/>
        </p:blipFill>
        <p:spPr>
          <a:xfrm>
            <a:off x="0" y="144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Decision-Tree Model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84640" y="4857120"/>
            <a:ext cx="50281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A binary decision tree to predict Saber Pro scores based on the results of Saber 11. Violet nodes represent those with a high probability of success, green medium probability and red a low probability of success.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7772400" y="1737360"/>
            <a:ext cx="35650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Most Relevant Features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8808480" y="2531520"/>
            <a:ext cx="219348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The Grades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02" name="Picture 201"/>
          <p:cNvPicPr/>
          <p:nvPr/>
        </p:nvPicPr>
        <p:blipFill>
          <a:blip r:embed="rId3"/>
          <a:srcRect l="19596" t="5022" r="25004" b="33248"/>
          <a:stretch/>
        </p:blipFill>
        <p:spPr>
          <a:xfrm>
            <a:off x="8148960" y="2449440"/>
            <a:ext cx="532440" cy="63900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4A76F4B-EF92-4BD6-9072-A28836BAC6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46"/>
          <a:stretch/>
        </p:blipFill>
        <p:spPr>
          <a:xfrm>
            <a:off x="1203834" y="1058760"/>
            <a:ext cx="3776728" cy="36887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Evaluation Metrics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29" name="Picture 228"/>
          <p:cNvPicPr/>
          <p:nvPr/>
        </p:nvPicPr>
        <p:blipFill>
          <a:blip r:embed="rId3"/>
          <a:srcRect l="20026"/>
          <a:stretch/>
        </p:blipFill>
        <p:spPr>
          <a:xfrm>
            <a:off x="7168320" y="2011680"/>
            <a:ext cx="4378680" cy="2674440"/>
          </a:xfrm>
          <a:prstGeom prst="rect">
            <a:avLst/>
          </a:prstGeom>
          <a:ln>
            <a:noFill/>
          </a:ln>
        </p:spPr>
      </p:pic>
      <p:sp>
        <p:nvSpPr>
          <p:cNvPr id="230" name="CustomShape 9"/>
          <p:cNvSpPr/>
          <p:nvPr/>
        </p:nvSpPr>
        <p:spPr>
          <a:xfrm>
            <a:off x="807480" y="4893480"/>
            <a:ext cx="502812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Evaluation metrics using 4 training dataset of 45.00, 75,000,105,000 and 135,000 students and 4 test dataset of 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15.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000, 2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5.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000, 3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5.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000 and 4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5.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000 students.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D23E4C-4B2F-4E3A-B6F9-579C3BDEA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04060"/>
              </p:ext>
            </p:extLst>
          </p:nvPr>
        </p:nvGraphicFramePr>
        <p:xfrm>
          <a:off x="807480" y="2353818"/>
          <a:ext cx="4378680" cy="1282045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993944">
                  <a:extLst>
                    <a:ext uri="{9D8B030D-6E8A-4147-A177-3AD203B41FA5}">
                      <a16:colId xmlns:a16="http://schemas.microsoft.com/office/drawing/2014/main" val="3109830533"/>
                    </a:ext>
                  </a:extLst>
                </a:gridCol>
                <a:gridCol w="803143">
                  <a:extLst>
                    <a:ext uri="{9D8B030D-6E8A-4147-A177-3AD203B41FA5}">
                      <a16:colId xmlns:a16="http://schemas.microsoft.com/office/drawing/2014/main" val="2038715779"/>
                    </a:ext>
                  </a:extLst>
                </a:gridCol>
                <a:gridCol w="914074">
                  <a:extLst>
                    <a:ext uri="{9D8B030D-6E8A-4147-A177-3AD203B41FA5}">
                      <a16:colId xmlns:a16="http://schemas.microsoft.com/office/drawing/2014/main" val="2485231347"/>
                    </a:ext>
                  </a:extLst>
                </a:gridCol>
                <a:gridCol w="859939">
                  <a:extLst>
                    <a:ext uri="{9D8B030D-6E8A-4147-A177-3AD203B41FA5}">
                      <a16:colId xmlns:a16="http://schemas.microsoft.com/office/drawing/2014/main" val="3533026885"/>
                    </a:ext>
                  </a:extLst>
                </a:gridCol>
                <a:gridCol w="807580">
                  <a:extLst>
                    <a:ext uri="{9D8B030D-6E8A-4147-A177-3AD203B41FA5}">
                      <a16:colId xmlns:a16="http://schemas.microsoft.com/office/drawing/2014/main" val="1237845126"/>
                    </a:ext>
                  </a:extLst>
                </a:gridCol>
              </a:tblGrid>
              <a:tr h="8046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dirty="0" err="1">
                          <a:effectLst/>
                        </a:rPr>
                        <a:t>Dataset</a:t>
                      </a:r>
                      <a:r>
                        <a:rPr lang="es-ES" sz="1000" dirty="0">
                          <a:effectLst/>
                        </a:rPr>
                        <a:t> 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dirty="0" err="1">
                          <a:effectLst/>
                        </a:rPr>
                        <a:t>Dataset</a:t>
                      </a:r>
                      <a:r>
                        <a:rPr lang="es-ES" sz="1000" dirty="0">
                          <a:effectLst/>
                        </a:rPr>
                        <a:t> 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Dataset 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Dataset 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300167"/>
                  </a:ext>
                </a:extLst>
              </a:tr>
              <a:tr h="47735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 dirty="0" err="1">
                          <a:effectLst/>
                        </a:rPr>
                        <a:t>Accuracy</a:t>
                      </a:r>
                      <a:r>
                        <a:rPr lang="es-ES" sz="10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0.61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0.62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0.66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0.57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674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Time and Memory Consumption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 flipV="1">
            <a:off x="481932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3"/>
          <p:cNvSpPr/>
          <p:nvPr/>
        </p:nvSpPr>
        <p:spPr>
          <a:xfrm>
            <a:off x="481932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Keep this title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5168160" y="914400"/>
            <a:ext cx="342612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Create the plots in Excel. Do not copy pixelated screenshots from the technical report please!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40" name="Chart 239"/>
          <p:cNvGraphicFramePr/>
          <p:nvPr>
            <p:extLst>
              <p:ext uri="{D42A27DB-BD31-4B8C-83A1-F6EECF244321}">
                <p14:modId xmlns:p14="http://schemas.microsoft.com/office/powerpoint/2010/main" val="3910933434"/>
              </p:ext>
            </p:extLst>
          </p:nvPr>
        </p:nvGraphicFramePr>
        <p:xfrm>
          <a:off x="146880" y="1914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1" name="Chart 240"/>
          <p:cNvGraphicFramePr/>
          <p:nvPr>
            <p:extLst>
              <p:ext uri="{D42A27DB-BD31-4B8C-83A1-F6EECF244321}">
                <p14:modId xmlns:p14="http://schemas.microsoft.com/office/powerpoint/2010/main" val="2879181663"/>
              </p:ext>
            </p:extLst>
          </p:nvPr>
        </p:nvGraphicFramePr>
        <p:xfrm>
          <a:off x="6071040" y="1878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2" name="CustomShape 6"/>
          <p:cNvSpPr/>
          <p:nvPr/>
        </p:nvSpPr>
        <p:spPr>
          <a:xfrm>
            <a:off x="224928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Time Consumption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853992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Memory Consumption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4" name="Picture 243"/>
          <p:cNvPicPr/>
          <p:nvPr/>
        </p:nvPicPr>
        <p:blipFill>
          <a:blip r:embed="rId5"/>
          <a:stretch/>
        </p:blipFill>
        <p:spPr>
          <a:xfrm>
            <a:off x="1648800" y="5105520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45" name="Picture 244"/>
          <p:cNvPicPr/>
          <p:nvPr/>
        </p:nvPicPr>
        <p:blipFill>
          <a:blip r:embed="rId6"/>
          <a:srcRect l="28235" t="24851" r="28737" b="25399"/>
          <a:stretch/>
        </p:blipFill>
        <p:spPr>
          <a:xfrm>
            <a:off x="7827120" y="5117760"/>
            <a:ext cx="712440" cy="547920"/>
          </a:xfrm>
          <a:prstGeom prst="rect">
            <a:avLst/>
          </a:prstGeom>
          <a:ln>
            <a:noFill/>
          </a:ln>
        </p:spPr>
      </p:pic>
      <p:sp>
        <p:nvSpPr>
          <p:cNvPr id="246" name="CustomShape 8"/>
          <p:cNvSpPr/>
          <p:nvPr/>
        </p:nvSpPr>
        <p:spPr>
          <a:xfrm>
            <a:off x="8229600" y="124200"/>
            <a:ext cx="21153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 this slide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For the third deliverable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214000" y="4511520"/>
            <a:ext cx="8137080" cy="164484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1E33"/>
                </a:solidFill>
                <a:latin typeface="Arial"/>
                <a:ea typeface="DejaVu Sans"/>
              </a:rPr>
              <a:t>THANK YOU!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321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andres echeverri</cp:lastModifiedBy>
  <cp:revision>418</cp:revision>
  <dcterms:created xsi:type="dcterms:W3CDTF">2020-06-26T14:36:07Z</dcterms:created>
  <dcterms:modified xsi:type="dcterms:W3CDTF">2020-11-18T03:35:50Z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