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6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585C2-D527-3766-FEA4-E84AED5D5A6F}" v="72" dt="2020-10-11T23:16:57.748"/>
    <p1510:client id="{EFEE26C4-4782-A945-5E59-EAF4C8C5C573}" v="1724" dt="2020-10-12T02:07:13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2" autoAdjust="0"/>
  </p:normalViewPr>
  <p:slideViewPr>
    <p:cSldViewPr snapToGrid="0">
      <p:cViewPr varScale="1">
        <p:scale>
          <a:sx n="48" d="100"/>
          <a:sy n="48" d="100"/>
        </p:scale>
        <p:origin x="5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Sheet1!$A$3:$A$6</c:f>
              <c:numCache>
                <c:formatCode>General</c:formatCode>
                <c:ptCount val="4"/>
                <c:pt idx="0">
                  <c:v>45000</c:v>
                </c:pt>
                <c:pt idx="1">
                  <c:v>75000</c:v>
                </c:pt>
                <c:pt idx="2">
                  <c:v>105000</c:v>
                </c:pt>
                <c:pt idx="3">
                  <c:v>135000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2.12</c:v>
                </c:pt>
                <c:pt idx="1">
                  <c:v>3.37</c:v>
                </c:pt>
                <c:pt idx="2">
                  <c:v>5.18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E-4858-9A79-DA56E903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29051055"/>
        <c:axId val="5227099"/>
        <c:axId val="0"/>
      </c:bar3DChart>
      <c:catAx>
        <c:axId val="2905105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5227099"/>
        <c:crosses val="autoZero"/>
        <c:auto val="1"/>
        <c:lblAlgn val="ctr"/>
        <c:lblOffset val="100"/>
        <c:noMultiLvlLbl val="1"/>
      </c:catAx>
      <c:valAx>
        <c:axId val="522709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29051055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45000</c:v>
                </c:pt>
                <c:pt idx="1">
                  <c:v>75000</c:v>
                </c:pt>
                <c:pt idx="2">
                  <c:v>105000</c:v>
                </c:pt>
                <c:pt idx="3">
                  <c:v>135000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</c:v>
                </c:pt>
                <c:pt idx="1">
                  <c:v>1.28</c:v>
                </c:pt>
                <c:pt idx="2">
                  <c:v>1.78</c:v>
                </c:pt>
                <c:pt idx="3">
                  <c:v>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1-45C1-9491-DE0778879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69452555"/>
        <c:axId val="79287939"/>
        <c:axId val="0"/>
      </c:bar3DChart>
      <c:catAx>
        <c:axId val="6945255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79287939"/>
        <c:crosses val="autoZero"/>
        <c:auto val="1"/>
        <c:lblAlgn val="ctr"/>
        <c:lblOffset val="100"/>
        <c:noMultiLvlLbl val="1"/>
      </c:catAx>
      <c:valAx>
        <c:axId val="7928793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US"/>
          </a:p>
        </c:txPr>
        <c:crossAx val="69452555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4176074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the Pro ICFES project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rcRect b="25718"/>
          <a:stretch/>
        </p:blipFill>
        <p:spPr>
          <a:xfrm>
            <a:off x="6018840" y="1828800"/>
            <a:ext cx="3200400" cy="237708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26812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Team Presentation</a:t>
            </a:r>
            <a:endParaRPr lang="en-US" sz="2200" b="0" strike="noStrike" spc="-1" dirty="0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7" name="Picture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>
              <a:rPr dirty="0"/>
            </a:b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51040" y="4180680"/>
            <a:ext cx="2193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Sebastián Jácome Burbano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635040" y="4180680"/>
            <a:ext cx="219348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2200" spc="-1" dirty="0">
                <a:solidFill>
                  <a:srgbClr val="001E33"/>
                </a:solidFill>
                <a:latin typeface="Arial"/>
              </a:rPr>
              <a:t>Andrés Echeverri Jaramillo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0" name="Freeform 17"/>
          <p:cNvSpPr/>
          <p:nvPr/>
        </p:nvSpPr>
        <p:spPr>
          <a:xfrm>
            <a:off x="5960160" y="1645920"/>
            <a:ext cx="3383640" cy="2652120"/>
          </a:xfrm>
          <a:custGeom>
            <a:avLst/>
            <a:gdLst/>
            <a:ahLst/>
            <a:cxnLst/>
            <a:rect l="0" t="0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7ECC44-7B57-46F6-953D-A735D65F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6" y="1195568"/>
            <a:ext cx="1622164" cy="28871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049922-6541-45D7-ADE5-D4F7F9AA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72" y="1218288"/>
            <a:ext cx="2237688" cy="2983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265320" y="376920"/>
            <a:ext cx="26812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Algorithm Design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3245" y="5039416"/>
            <a:ext cx="63082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 dirty="0">
                <a:solidFill>
                  <a:srgbClr val="001E33"/>
                </a:solidFill>
                <a:latin typeface="Arial"/>
              </a:rPr>
              <a:t>Our model is going to decide who have the highest chance to get a better score in the pro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</a:rPr>
              <a:t>Icfes</a:t>
            </a:r>
            <a:r>
              <a:rPr lang="en-US" sz="1400" spc="-1" dirty="0">
                <a:solidFill>
                  <a:srgbClr val="001E33"/>
                </a:solidFill>
                <a:latin typeface="Arial"/>
              </a:rPr>
              <a:t>, and is based if the come from an official or non-official school, their stratum, and the grades they  got in the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</a:rPr>
              <a:t>icfes</a:t>
            </a:r>
            <a:endParaRPr lang="en-US" sz="1400" b="0" strike="noStrike" spc="-1" dirty="0">
              <a:solidFill>
                <a:srgbClr val="001E33"/>
              </a:solidFill>
              <a:latin typeface="Arial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B0C8A51C-BB6E-4E73-B20D-154FEA43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5" y="922750"/>
            <a:ext cx="6524443" cy="3995635"/>
          </a:xfrm>
          <a:prstGeom prst="rect">
            <a:avLst/>
          </a:prstGeom>
        </p:spPr>
      </p:pic>
      <p:pic>
        <p:nvPicPr>
          <p:cNvPr id="1026" name="Picture 2" descr="Sabe qué es el Design Thinking?- EUCIM">
            <a:extLst>
              <a:ext uri="{FF2B5EF4-FFF2-40B4-BE49-F238E27FC236}">
                <a16:creationId xmlns:a16="http://schemas.microsoft.com/office/drawing/2014/main" id="{D2EA8D02-FEC3-456C-AE3F-BFE50E8F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63" y="1621410"/>
            <a:ext cx="4748086" cy="23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445CC-B829-4E54-A7AB-3F7618890215}"/>
              </a:ext>
            </a:extLst>
          </p:cNvPr>
          <p:cNvSpPr/>
          <p:nvPr/>
        </p:nvSpPr>
        <p:spPr>
          <a:xfrm>
            <a:off x="2403835" y="1178640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3C592-18AB-4896-BB02-CAA319CA3326}"/>
              </a:ext>
            </a:extLst>
          </p:cNvPr>
          <p:cNvSpPr/>
          <p:nvPr/>
        </p:nvSpPr>
        <p:spPr>
          <a:xfrm>
            <a:off x="3395466" y="2812968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5A9BE-7C5C-4F75-84DE-37961E92D75E}"/>
              </a:ext>
            </a:extLst>
          </p:cNvPr>
          <p:cNvSpPr/>
          <p:nvPr/>
        </p:nvSpPr>
        <p:spPr>
          <a:xfrm>
            <a:off x="1709639" y="2794751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46FE9-5986-4512-B521-9633D5BCA67F}"/>
              </a:ext>
            </a:extLst>
          </p:cNvPr>
          <p:cNvSpPr/>
          <p:nvPr/>
        </p:nvSpPr>
        <p:spPr>
          <a:xfrm>
            <a:off x="495152" y="4191489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F8111-C1C5-40A9-9A16-187A46E2CF16}"/>
              </a:ext>
            </a:extLst>
          </p:cNvPr>
          <p:cNvSpPr/>
          <p:nvPr/>
        </p:nvSpPr>
        <p:spPr>
          <a:xfrm>
            <a:off x="2171552" y="4191488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0D582-B9B8-4C54-A9DA-88946CAC6297}"/>
              </a:ext>
            </a:extLst>
          </p:cNvPr>
          <p:cNvSpPr/>
          <p:nvPr/>
        </p:nvSpPr>
        <p:spPr>
          <a:xfrm>
            <a:off x="3576420" y="4163473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9D813-40A8-45A1-AD70-2D7F2BAE920F}"/>
              </a:ext>
            </a:extLst>
          </p:cNvPr>
          <p:cNvSpPr/>
          <p:nvPr/>
        </p:nvSpPr>
        <p:spPr>
          <a:xfrm>
            <a:off x="5252820" y="4215781"/>
            <a:ext cx="923827" cy="375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Students that didn’t </a:t>
            </a:r>
            <a:br>
              <a:rPr lang="en-US" sz="1100" dirty="0"/>
            </a:b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comply the condition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3FF5B-55E6-41A3-BA81-1095BDC1FC4F}"/>
              </a:ext>
            </a:extLst>
          </p:cNvPr>
          <p:cNvSpPr/>
          <p:nvPr/>
        </p:nvSpPr>
        <p:spPr>
          <a:xfrm>
            <a:off x="1341993" y="1787099"/>
            <a:ext cx="923827" cy="33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82404-2045-43C4-81F3-93A18EC7D257}"/>
              </a:ext>
            </a:extLst>
          </p:cNvPr>
          <p:cNvSpPr/>
          <p:nvPr/>
        </p:nvSpPr>
        <p:spPr>
          <a:xfrm>
            <a:off x="3756826" y="1672241"/>
            <a:ext cx="923827" cy="33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Algorithm Complexity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84640" y="4173120"/>
            <a:ext cx="50281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br>
              <a:rPr lang="en-US" sz="1400" dirty="0"/>
            </a:b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where n is the number of students which stores the matrix and m the number of nodes in which divide the tree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83" name="Table 11"/>
          <p:cNvGraphicFramePr/>
          <p:nvPr>
            <p:extLst>
              <p:ext uri="{D42A27DB-BD31-4B8C-83A1-F6EECF244321}">
                <p14:modId xmlns:p14="http://schemas.microsoft.com/office/powerpoint/2010/main" val="3098971940"/>
              </p:ext>
            </p:extLst>
          </p:nvPr>
        </p:nvGraphicFramePr>
        <p:xfrm>
          <a:off x="547920" y="1956240"/>
          <a:ext cx="5890586" cy="2159640"/>
        </p:xfrm>
        <a:graphic>
          <a:graphicData uri="http://schemas.openxmlformats.org/drawingml/2006/table">
            <a:tbl>
              <a:tblPr/>
              <a:tblGrid>
                <a:gridCol w="196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Time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Memory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O(n^2*2m)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O(n^2+m)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O(2n^2+2^(1-m))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O(n*m+4^(1-n))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ISO 8601: estándar global para indicaciones de tiempo - IONOS">
            <a:extLst>
              <a:ext uri="{FF2B5EF4-FFF2-40B4-BE49-F238E27FC236}">
                <a16:creationId xmlns:a16="http://schemas.microsoft.com/office/drawing/2014/main" id="{3E409075-4B50-42CE-B560-BB4F8918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21" y="1107680"/>
            <a:ext cx="3232608" cy="169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FEBCDA-9614-4C77-BA07-C2699074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99" y="2898282"/>
            <a:ext cx="2824113" cy="2824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Marcador de contenido 3"/>
          <p:cNvPicPr/>
          <p:nvPr/>
        </p:nvPicPr>
        <p:blipFill>
          <a:blip r:embed="rId2"/>
          <a:stretch/>
        </p:blipFill>
        <p:spPr>
          <a:xfrm>
            <a:off x="0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Decision-Tree Model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84640" y="4857120"/>
            <a:ext cx="5028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A binary decision tree to predict Saber Pro scores based on the results of Saber 11. Violet nodes represent those with a high probability of success, green medium probability and red a low probability of success.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7772400" y="1737360"/>
            <a:ext cx="35650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Most Relevant Features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8808480" y="2531520"/>
            <a:ext cx="21934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The Grades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3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A76F4B-EF92-4BD6-9072-A28836BAC6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6"/>
          <a:stretch/>
        </p:blipFill>
        <p:spPr>
          <a:xfrm>
            <a:off x="1203834" y="1058760"/>
            <a:ext cx="3776728" cy="3688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0" name="CustomShape 9"/>
          <p:cNvSpPr/>
          <p:nvPr/>
        </p:nvSpPr>
        <p:spPr>
          <a:xfrm>
            <a:off x="807480" y="4893480"/>
            <a:ext cx="50281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Evaluation metrics using 4 training dataset of 45.00, 75,000,105,000 and 135,000 students and 4 test dataset of 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15.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000, 2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000, 3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 and 4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5.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000 students.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D23E4C-4B2F-4E3A-B6F9-579C3BDEA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04060"/>
              </p:ext>
            </p:extLst>
          </p:nvPr>
        </p:nvGraphicFramePr>
        <p:xfrm>
          <a:off x="807480" y="2353818"/>
          <a:ext cx="4378680" cy="128204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93944">
                  <a:extLst>
                    <a:ext uri="{9D8B030D-6E8A-4147-A177-3AD203B41FA5}">
                      <a16:colId xmlns:a16="http://schemas.microsoft.com/office/drawing/2014/main" val="3109830533"/>
                    </a:ext>
                  </a:extLst>
                </a:gridCol>
                <a:gridCol w="803143">
                  <a:extLst>
                    <a:ext uri="{9D8B030D-6E8A-4147-A177-3AD203B41FA5}">
                      <a16:colId xmlns:a16="http://schemas.microsoft.com/office/drawing/2014/main" val="2038715779"/>
                    </a:ext>
                  </a:extLst>
                </a:gridCol>
                <a:gridCol w="914074">
                  <a:extLst>
                    <a:ext uri="{9D8B030D-6E8A-4147-A177-3AD203B41FA5}">
                      <a16:colId xmlns:a16="http://schemas.microsoft.com/office/drawing/2014/main" val="2485231347"/>
                    </a:ext>
                  </a:extLst>
                </a:gridCol>
                <a:gridCol w="859939">
                  <a:extLst>
                    <a:ext uri="{9D8B030D-6E8A-4147-A177-3AD203B41FA5}">
                      <a16:colId xmlns:a16="http://schemas.microsoft.com/office/drawing/2014/main" val="3533026885"/>
                    </a:ext>
                  </a:extLst>
                </a:gridCol>
                <a:gridCol w="807580">
                  <a:extLst>
                    <a:ext uri="{9D8B030D-6E8A-4147-A177-3AD203B41FA5}">
                      <a16:colId xmlns:a16="http://schemas.microsoft.com/office/drawing/2014/main" val="1237845126"/>
                    </a:ext>
                  </a:extLst>
                </a:gridCol>
              </a:tblGrid>
              <a:tr h="8046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 err="1">
                          <a:effectLst/>
                        </a:rPr>
                        <a:t>Dataset</a:t>
                      </a:r>
                      <a:r>
                        <a:rPr lang="es-ES" sz="1000" dirty="0">
                          <a:effectLst/>
                        </a:rPr>
                        <a:t> 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 err="1">
                          <a:effectLst/>
                        </a:rPr>
                        <a:t>Dataset</a:t>
                      </a:r>
                      <a:r>
                        <a:rPr lang="es-ES" sz="1000" dirty="0">
                          <a:effectLst/>
                        </a:rPr>
                        <a:t> 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Dataset 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Dataset 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300167"/>
                  </a:ext>
                </a:extLst>
              </a:tr>
              <a:tr h="47735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000" dirty="0" err="1">
                          <a:effectLst/>
                        </a:rPr>
                        <a:t>Accuracy</a:t>
                      </a:r>
                      <a:r>
                        <a:rPr lang="es-ES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0.61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0.62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0.66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0.57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67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Time and Memory Consumption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40" name="Chart 239"/>
          <p:cNvGraphicFramePr/>
          <p:nvPr>
            <p:extLst>
              <p:ext uri="{D42A27DB-BD31-4B8C-83A1-F6EECF244321}">
                <p14:modId xmlns:p14="http://schemas.microsoft.com/office/powerpoint/2010/main" val="3910933434"/>
              </p:ext>
            </p:extLst>
          </p:nvPr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1" name="Chart 240"/>
          <p:cNvGraphicFramePr/>
          <p:nvPr>
            <p:extLst>
              <p:ext uri="{D42A27DB-BD31-4B8C-83A1-F6EECF244321}">
                <p14:modId xmlns:p14="http://schemas.microsoft.com/office/powerpoint/2010/main" val="2879181663"/>
              </p:ext>
            </p:extLst>
          </p:nvPr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2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Time Consumption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Memory Consumption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4" name="Picture 243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45" name="Picture 244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294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andres echeverri</cp:lastModifiedBy>
  <cp:revision>419</cp:revision>
  <dcterms:created xsi:type="dcterms:W3CDTF">2020-06-26T14:36:07Z</dcterms:created>
  <dcterms:modified xsi:type="dcterms:W3CDTF">2020-11-18T16:14:19Z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