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4585C2-D527-3766-FEA4-E84AED5D5A6F}" v="72" dt="2020-10-11T23:16:57.748"/>
    <p1510:client id="{EFEE26C4-4782-A945-5E59-EAF4C8C5C573}" v="1724" dt="2020-10-12T02:07:13.0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s-ES"/>
  <c:roundedCorners val="0"/>
  <c:style val="2"/>
  <c:chart>
    <c:autoTitleDeleted val="1"/>
    <c:view3D>
      <c:rotX val="11"/>
      <c:rotY val="25"/>
      <c:rAngAx val="1"/>
    </c:view3D>
    <c:floor>
      <c:thickness val="0"/>
      <c:spPr>
        <a:solidFill>
          <a:srgbClr val="CCCCCC"/>
        </a:solidFill>
        <a:ln w="9360">
          <a:noFill/>
        </a:ln>
      </c:spPr>
    </c:floor>
    <c:sideWall>
      <c:thickness val="0"/>
      <c:spPr>
        <a:noFill/>
        <a:ln w="9360">
          <a:solidFill>
            <a:srgbClr val="B3B3B3"/>
          </a:solidFill>
          <a:round/>
        </a:ln>
      </c:spPr>
    </c:sideWall>
    <c:backWall>
      <c:thickness val="0"/>
      <c:spPr>
        <a:noFill/>
        <a:ln w="9360">
          <a:solidFill>
            <a:srgbClr val="B3B3B3"/>
          </a:solidFill>
          <a:round/>
        </a:ln>
      </c:spPr>
    </c:backWall>
    <c:plotArea>
      <c:layout/>
      <c:bar3DChart>
        <c:barDir val="col"/>
        <c:grouping val="clustered"/>
        <c:varyColors val="0"/>
        <c:ser>
          <c:idx val="0"/>
          <c:order val="0"/>
          <c:tx>
            <c:strRef>
              <c:f>label 0</c:f>
              <c:strCache>
                <c:ptCount val="1"/>
                <c:pt idx="0">
                  <c:v>Column B</c:v>
                </c:pt>
              </c:strCache>
            </c:strRef>
          </c:tx>
          <c:spPr>
            <a:solidFill>
              <a:srgbClr val="001E33"/>
            </a:solidFill>
            <a:ln>
              <a:noFill/>
            </a:ln>
          </c:spPr>
          <c:invertIfNegative val="0"/>
          <c:dLbls>
            <c:spPr>
              <a:noFill/>
              <a:ln>
                <a:noFill/>
              </a:ln>
              <a:effectLst/>
            </c:spPr>
            <c:txPr>
              <a:bodyPr/>
              <a:lstStyle/>
              <a:p>
                <a:pPr>
                  <a:defRPr sz="1000" b="0" strike="noStrike" spc="-1">
                    <a:solidFill>
                      <a:srgbClr val="000000"/>
                    </a:solidFill>
                    <a:latin typeface="Arial"/>
                    <a:ea typeface="DejaVu Sans"/>
                  </a:defRPr>
                </a:pPr>
                <a:endParaRPr lang="es-ES"/>
              </a:p>
            </c:txP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strRef>
              <c:f>categories</c:f>
              <c:strCache>
                <c:ptCount val="5"/>
                <c:pt idx="0">
                  <c:v>15000</c:v>
                </c:pt>
                <c:pt idx="1">
                  <c:v>45000</c:v>
                </c:pt>
                <c:pt idx="2">
                  <c:v>75000</c:v>
                </c:pt>
                <c:pt idx="3">
                  <c:v>105000</c:v>
                </c:pt>
                <c:pt idx="4">
                  <c:v>135000</c:v>
                </c:pt>
              </c:strCache>
            </c:strRef>
          </c:cat>
          <c:val>
            <c:numRef>
              <c:f>0</c:f>
              <c:numCache>
                <c:formatCode>General</c:formatCode>
                <c:ptCount val="5"/>
                <c:pt idx="0">
                  <c:v>0.22500000000000001</c:v>
                </c:pt>
                <c:pt idx="1">
                  <c:v>2.0249999999999999</c:v>
                </c:pt>
                <c:pt idx="2">
                  <c:v>5.625</c:v>
                </c:pt>
                <c:pt idx="3">
                  <c:v>11.025</c:v>
                </c:pt>
                <c:pt idx="4">
                  <c:v>18.225000000000001</c:v>
                </c:pt>
              </c:numCache>
            </c:numRef>
          </c:val>
          <c:extLst>
            <c:ext xmlns:c16="http://schemas.microsoft.com/office/drawing/2014/chart" uri="{C3380CC4-5D6E-409C-BE32-E72D297353CC}">
              <c16:uniqueId val="{00000000-E53E-4858-9A79-DA56E9030E2E}"/>
            </c:ext>
          </c:extLst>
        </c:ser>
        <c:dLbls>
          <c:showLegendKey val="0"/>
          <c:showVal val="0"/>
          <c:showCatName val="0"/>
          <c:showSerName val="0"/>
          <c:showPercent val="0"/>
          <c:showBubbleSize val="0"/>
        </c:dLbls>
        <c:gapWidth val="100"/>
        <c:shape val="cylinder"/>
        <c:axId val="29051055"/>
        <c:axId val="5227099"/>
        <c:axId val="0"/>
      </c:bar3DChart>
      <c:catAx>
        <c:axId val="29051055"/>
        <c:scaling>
          <c:orientation val="minMax"/>
        </c:scaling>
        <c:delete val="0"/>
        <c:axPos val="b"/>
        <c:title>
          <c:tx>
            <c:rich>
              <a:bodyPr rot="0"/>
              <a:lstStyle/>
              <a:p>
                <a:pPr>
                  <a:defRPr sz="900" b="0" strike="noStrike" spc="-1">
                    <a:solidFill>
                      <a:srgbClr val="000000"/>
                    </a:solidFill>
                    <a:latin typeface="Arial"/>
                    <a:ea typeface="DejaVu Sans"/>
                  </a:defRPr>
                </a:pPr>
                <a:r>
                  <a:rPr lang="es-ES" sz="900" b="0" strike="noStrike" spc="-1">
                    <a:solidFill>
                      <a:srgbClr val="000000"/>
                    </a:solidFill>
                    <a:latin typeface="Arial"/>
                    <a:ea typeface="DejaVu Sans"/>
                  </a:rPr>
                  <a:t>Training Dataset Size</a:t>
                </a:r>
              </a:p>
            </c:rich>
          </c:tx>
          <c:overlay val="0"/>
          <c:spPr>
            <a:noFill/>
            <a:ln>
              <a:noFill/>
            </a:ln>
          </c:spPr>
        </c:title>
        <c:numFmt formatCode="General" sourceLinked="1"/>
        <c:majorTickMark val="out"/>
        <c:minorTickMark val="none"/>
        <c:tickLblPos val="nextTo"/>
        <c:spPr>
          <a:ln w="9360">
            <a:solidFill>
              <a:srgbClr val="B3B3B3"/>
            </a:solidFill>
            <a:round/>
          </a:ln>
        </c:spPr>
        <c:txPr>
          <a:bodyPr/>
          <a:lstStyle/>
          <a:p>
            <a:pPr>
              <a:defRPr sz="1000" b="0" strike="noStrike" spc="-1">
                <a:solidFill>
                  <a:srgbClr val="000000"/>
                </a:solidFill>
                <a:latin typeface="Arial"/>
                <a:ea typeface="DejaVu Sans"/>
              </a:defRPr>
            </a:pPr>
            <a:endParaRPr lang="es-ES"/>
          </a:p>
        </c:txPr>
        <c:crossAx val="5227099"/>
        <c:crosses val="autoZero"/>
        <c:auto val="1"/>
        <c:lblAlgn val="ctr"/>
        <c:lblOffset val="100"/>
        <c:noMultiLvlLbl val="1"/>
      </c:catAx>
      <c:valAx>
        <c:axId val="5227099"/>
        <c:scaling>
          <c:orientation val="minMax"/>
        </c:scaling>
        <c:delete val="0"/>
        <c:axPos val="l"/>
        <c:majorGridlines>
          <c:spPr>
            <a:ln w="9360">
              <a:solidFill>
                <a:srgbClr val="B3B3B3"/>
              </a:solidFill>
              <a:round/>
            </a:ln>
          </c:spPr>
        </c:majorGridlines>
        <c:title>
          <c:tx>
            <c:rich>
              <a:bodyPr rot="-5400000"/>
              <a:lstStyle/>
              <a:p>
                <a:pPr>
                  <a:defRPr sz="900" b="0" strike="noStrike" spc="-1">
                    <a:solidFill>
                      <a:srgbClr val="000000"/>
                    </a:solidFill>
                    <a:latin typeface="Arial"/>
                    <a:ea typeface="DejaVu Sans"/>
                  </a:defRPr>
                </a:pPr>
                <a:r>
                  <a:rPr lang="es-ES" sz="900" b="0" strike="noStrike" spc="-1">
                    <a:solidFill>
                      <a:srgbClr val="000000"/>
                    </a:solidFill>
                    <a:latin typeface="Arial"/>
                    <a:ea typeface="DejaVu Sans"/>
                  </a:rPr>
                  <a:t>Time Consumption (s)</a:t>
                </a:r>
              </a:p>
            </c:rich>
          </c:tx>
          <c:overlay val="0"/>
          <c:spPr>
            <a:noFill/>
            <a:ln>
              <a:noFill/>
            </a:ln>
          </c:spPr>
        </c:title>
        <c:numFmt formatCode="General" sourceLinked="0"/>
        <c:majorTickMark val="out"/>
        <c:minorTickMark val="none"/>
        <c:tickLblPos val="nextTo"/>
        <c:spPr>
          <a:ln w="9360">
            <a:solidFill>
              <a:srgbClr val="B3B3B3"/>
            </a:solidFill>
            <a:round/>
          </a:ln>
        </c:spPr>
        <c:txPr>
          <a:bodyPr/>
          <a:lstStyle/>
          <a:p>
            <a:pPr>
              <a:defRPr sz="1000" b="0" strike="noStrike" spc="-1">
                <a:solidFill>
                  <a:srgbClr val="000000"/>
                </a:solidFill>
                <a:latin typeface="Arial"/>
                <a:ea typeface="DejaVu Sans"/>
              </a:defRPr>
            </a:pPr>
            <a:endParaRPr lang="es-ES"/>
          </a:p>
        </c:txPr>
        <c:crossAx val="29051055"/>
        <c:crosses val="autoZero"/>
        <c:crossBetween val="between"/>
      </c:valAx>
    </c:plotArea>
    <c:plotVisOnly val="1"/>
    <c:dispBlanksAs val="gap"/>
    <c:showDLblsOverMax val="1"/>
  </c:chart>
  <c:spPr>
    <a:solidFill>
      <a:srgbClr val="FFFFFF"/>
    </a:solidFill>
    <a:ln>
      <a:noFill/>
    </a:ln>
  </c:sp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s-ES"/>
  <c:roundedCorners val="0"/>
  <c:style val="2"/>
  <c:chart>
    <c:autoTitleDeleted val="1"/>
    <c:view3D>
      <c:rotX val="11"/>
      <c:rotY val="25"/>
      <c:rAngAx val="1"/>
    </c:view3D>
    <c:floor>
      <c:thickness val="0"/>
      <c:spPr>
        <a:solidFill>
          <a:srgbClr val="CCCCCC"/>
        </a:solidFill>
        <a:ln w="9360">
          <a:noFill/>
        </a:ln>
      </c:spPr>
    </c:floor>
    <c:sideWall>
      <c:thickness val="0"/>
      <c:spPr>
        <a:noFill/>
        <a:ln w="9360">
          <a:solidFill>
            <a:srgbClr val="B3B3B3"/>
          </a:solidFill>
          <a:round/>
        </a:ln>
      </c:spPr>
    </c:sideWall>
    <c:backWall>
      <c:thickness val="0"/>
      <c:spPr>
        <a:noFill/>
        <a:ln w="9360">
          <a:solidFill>
            <a:srgbClr val="B3B3B3"/>
          </a:solidFill>
          <a:round/>
        </a:ln>
      </c:spPr>
    </c:backWall>
    <c:plotArea>
      <c:layout/>
      <c:bar3DChart>
        <c:barDir val="col"/>
        <c:grouping val="clustered"/>
        <c:varyColors val="0"/>
        <c:ser>
          <c:idx val="0"/>
          <c:order val="0"/>
          <c:tx>
            <c:strRef>
              <c:f>label 0</c:f>
              <c:strCache>
                <c:ptCount val="1"/>
                <c:pt idx="0">
                  <c:v>Column B</c:v>
                </c:pt>
              </c:strCache>
            </c:strRef>
          </c:tx>
          <c:spPr>
            <a:solidFill>
              <a:srgbClr val="48AC76"/>
            </a:solidFill>
            <a:ln>
              <a:noFill/>
            </a:ln>
          </c:spPr>
          <c:invertIfNegative val="0"/>
          <c:dLbls>
            <c:spPr>
              <a:noFill/>
              <a:ln>
                <a:noFill/>
              </a:ln>
              <a:effectLst/>
            </c:spPr>
            <c:txPr>
              <a:bodyPr/>
              <a:lstStyle/>
              <a:p>
                <a:pPr>
                  <a:defRPr sz="1000" b="0" strike="noStrike" spc="-1">
                    <a:solidFill>
                      <a:srgbClr val="000000"/>
                    </a:solidFill>
                    <a:latin typeface="Arial"/>
                    <a:ea typeface="DejaVu Sans"/>
                  </a:defRPr>
                </a:pPr>
                <a:endParaRPr lang="es-ES"/>
              </a:p>
            </c:txP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strRef>
              <c:f>categories</c:f>
              <c:strCache>
                <c:ptCount val="5"/>
                <c:pt idx="0">
                  <c:v>15000</c:v>
                </c:pt>
                <c:pt idx="1">
                  <c:v>45000</c:v>
                </c:pt>
                <c:pt idx="2">
                  <c:v>75000</c:v>
                </c:pt>
                <c:pt idx="3">
                  <c:v>105000</c:v>
                </c:pt>
                <c:pt idx="4">
                  <c:v>135000</c:v>
                </c:pt>
              </c:strCache>
            </c:strRef>
          </c:cat>
          <c:val>
            <c:numRef>
              <c:f>0</c:f>
              <c:numCache>
                <c:formatCode>General</c:formatCode>
                <c:ptCount val="5"/>
                <c:pt idx="0">
                  <c:v>15</c:v>
                </c:pt>
                <c:pt idx="1">
                  <c:v>45</c:v>
                </c:pt>
                <c:pt idx="2">
                  <c:v>75</c:v>
                </c:pt>
                <c:pt idx="3">
                  <c:v>105</c:v>
                </c:pt>
                <c:pt idx="4">
                  <c:v>135</c:v>
                </c:pt>
              </c:numCache>
            </c:numRef>
          </c:val>
          <c:extLst>
            <c:ext xmlns:c16="http://schemas.microsoft.com/office/drawing/2014/chart" uri="{C3380CC4-5D6E-409C-BE32-E72D297353CC}">
              <c16:uniqueId val="{00000000-0F01-45C1-9491-DE0778879DBB}"/>
            </c:ext>
          </c:extLst>
        </c:ser>
        <c:dLbls>
          <c:showLegendKey val="0"/>
          <c:showVal val="0"/>
          <c:showCatName val="0"/>
          <c:showSerName val="0"/>
          <c:showPercent val="0"/>
          <c:showBubbleSize val="0"/>
        </c:dLbls>
        <c:gapWidth val="100"/>
        <c:shape val="cylinder"/>
        <c:axId val="69452555"/>
        <c:axId val="79287939"/>
        <c:axId val="0"/>
      </c:bar3DChart>
      <c:catAx>
        <c:axId val="69452555"/>
        <c:scaling>
          <c:orientation val="minMax"/>
        </c:scaling>
        <c:delete val="0"/>
        <c:axPos val="b"/>
        <c:title>
          <c:tx>
            <c:rich>
              <a:bodyPr rot="0"/>
              <a:lstStyle/>
              <a:p>
                <a:pPr>
                  <a:defRPr sz="900" b="0" strike="noStrike" spc="-1">
                    <a:solidFill>
                      <a:srgbClr val="000000"/>
                    </a:solidFill>
                    <a:latin typeface="Arial"/>
                    <a:ea typeface="DejaVu Sans"/>
                  </a:defRPr>
                </a:pPr>
                <a:r>
                  <a:rPr lang="es-ES" sz="900" b="0" strike="noStrike" spc="-1">
                    <a:solidFill>
                      <a:srgbClr val="000000"/>
                    </a:solidFill>
                    <a:latin typeface="Arial"/>
                    <a:ea typeface="DejaVu Sans"/>
                  </a:rPr>
                  <a:t>Training Dataset Size</a:t>
                </a:r>
              </a:p>
            </c:rich>
          </c:tx>
          <c:overlay val="0"/>
          <c:spPr>
            <a:noFill/>
            <a:ln>
              <a:noFill/>
            </a:ln>
          </c:spPr>
        </c:title>
        <c:numFmt formatCode="General" sourceLinked="1"/>
        <c:majorTickMark val="out"/>
        <c:minorTickMark val="none"/>
        <c:tickLblPos val="nextTo"/>
        <c:spPr>
          <a:ln w="9360">
            <a:solidFill>
              <a:srgbClr val="B3B3B3"/>
            </a:solidFill>
            <a:round/>
          </a:ln>
        </c:spPr>
        <c:txPr>
          <a:bodyPr/>
          <a:lstStyle/>
          <a:p>
            <a:pPr>
              <a:defRPr sz="1000" b="0" strike="noStrike" spc="-1">
                <a:solidFill>
                  <a:srgbClr val="000000"/>
                </a:solidFill>
                <a:latin typeface="Arial"/>
                <a:ea typeface="DejaVu Sans"/>
              </a:defRPr>
            </a:pPr>
            <a:endParaRPr lang="es-ES"/>
          </a:p>
        </c:txPr>
        <c:crossAx val="79287939"/>
        <c:crosses val="autoZero"/>
        <c:auto val="1"/>
        <c:lblAlgn val="ctr"/>
        <c:lblOffset val="100"/>
        <c:noMultiLvlLbl val="1"/>
      </c:catAx>
      <c:valAx>
        <c:axId val="79287939"/>
        <c:scaling>
          <c:orientation val="minMax"/>
        </c:scaling>
        <c:delete val="0"/>
        <c:axPos val="l"/>
        <c:majorGridlines>
          <c:spPr>
            <a:ln w="9360">
              <a:solidFill>
                <a:srgbClr val="B3B3B3"/>
              </a:solidFill>
              <a:round/>
            </a:ln>
          </c:spPr>
        </c:majorGridlines>
        <c:title>
          <c:tx>
            <c:rich>
              <a:bodyPr rot="-5400000"/>
              <a:lstStyle/>
              <a:p>
                <a:pPr>
                  <a:defRPr sz="900" b="0" strike="noStrike" spc="-1">
                    <a:solidFill>
                      <a:srgbClr val="000000"/>
                    </a:solidFill>
                    <a:latin typeface="Arial"/>
                    <a:ea typeface="DejaVu Sans"/>
                  </a:defRPr>
                </a:pPr>
                <a:r>
                  <a:rPr lang="es-ES" sz="900" b="0" strike="noStrike" spc="-1">
                    <a:solidFill>
                      <a:srgbClr val="000000"/>
                    </a:solidFill>
                    <a:latin typeface="Arial"/>
                    <a:ea typeface="DejaVu Sans"/>
                  </a:rPr>
                  <a:t>Memory Consumption (MB)</a:t>
                </a:r>
              </a:p>
            </c:rich>
          </c:tx>
          <c:overlay val="0"/>
          <c:spPr>
            <a:noFill/>
            <a:ln>
              <a:noFill/>
            </a:ln>
          </c:spPr>
        </c:title>
        <c:numFmt formatCode="General" sourceLinked="0"/>
        <c:majorTickMark val="out"/>
        <c:minorTickMark val="none"/>
        <c:tickLblPos val="nextTo"/>
        <c:spPr>
          <a:ln w="9360">
            <a:solidFill>
              <a:srgbClr val="B3B3B3"/>
            </a:solidFill>
            <a:round/>
          </a:ln>
        </c:spPr>
        <c:txPr>
          <a:bodyPr/>
          <a:lstStyle/>
          <a:p>
            <a:pPr>
              <a:defRPr sz="1000" b="0" strike="noStrike" spc="-1">
                <a:solidFill>
                  <a:srgbClr val="000000"/>
                </a:solidFill>
                <a:latin typeface="Arial"/>
                <a:ea typeface="DejaVu Sans"/>
              </a:defRPr>
            </a:pPr>
            <a:endParaRPr lang="es-ES"/>
          </a:p>
        </c:txPr>
        <c:crossAx val="69452555"/>
        <c:crosses val="autoZero"/>
        <c:crossBetween val="between"/>
      </c:valAx>
    </c:plotArea>
    <c:plotVisOnly val="1"/>
    <c:dispBlanksAs val="gap"/>
    <c:showDLblsOverMax val="1"/>
  </c:chart>
  <c:spPr>
    <a:solidFill>
      <a:srgbClr val="FFFFFF"/>
    </a:solidFill>
    <a:ln>
      <a:noFill/>
    </a:ln>
  </c:spPr>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facebook.com/l.php?u=https://arxiv.org/abs/1611.04156&amp;h=IAQFlqjZK" TargetMode="External"/><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76" name="Imagen 3"/>
          <p:cNvPicPr/>
          <p:nvPr/>
        </p:nvPicPr>
        <p:blipFill>
          <a:blip r:embed="rId3"/>
          <a:srcRect t="78334"/>
          <a:stretch/>
        </p:blipFill>
        <p:spPr>
          <a:xfrm>
            <a:off x="36000" y="5394960"/>
            <a:ext cx="12193560" cy="1483920"/>
          </a:xfrm>
          <a:prstGeom prst="rect">
            <a:avLst/>
          </a:prstGeom>
          <a:ln>
            <a:noFill/>
          </a:ln>
        </p:spPr>
      </p:pic>
      <p:sp>
        <p:nvSpPr>
          <p:cNvPr id="77" name="CustomShape 1"/>
          <p:cNvSpPr/>
          <p:nvPr/>
        </p:nvSpPr>
        <p:spPr>
          <a:xfrm>
            <a:off x="0" y="20160"/>
            <a:ext cx="4176074" cy="6858720"/>
          </a:xfrm>
          <a:prstGeom prst="rect">
            <a:avLst/>
          </a:prstGeom>
          <a:solidFill>
            <a:srgbClr val="A3A8AE">
              <a:alpha val="50000"/>
            </a:srgbClr>
          </a:solidFill>
          <a:ln>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spcBef>
                <a:spcPts val="500"/>
              </a:spcBef>
              <a:spcAft>
                <a:spcPts val="900"/>
              </a:spcAft>
            </a:pPr>
            <a:r>
              <a:rPr lang="en-US" sz="1800" b="1" dirty="0">
                <a:solidFill>
                  <a:schemeClr val="tx1">
                    <a:lumMod val="95000"/>
                    <a:lumOff val="5000"/>
                  </a:schemeClr>
                </a:solidFill>
                <a:effectLst/>
                <a:latin typeface="Times New Roman" panose="02020603050405020304" pitchFamily="18" charset="0"/>
                <a:ea typeface="Times New Roman" panose="02020603050405020304" pitchFamily="18" charset="0"/>
              </a:rPr>
              <a:t>Prediction of the Pro ICFES project </a:t>
            </a:r>
            <a:endParaRPr lang="en-US" sz="1800" dirty="0">
              <a:solidFill>
                <a:schemeClr val="tx1">
                  <a:lumMod val="95000"/>
                  <a:lumOff val="5000"/>
                </a:schemeClr>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7" name="Marcador de contenido 3"/>
          <p:cNvPicPr/>
          <p:nvPr/>
        </p:nvPicPr>
        <p:blipFill>
          <a:blip r:embed="rId2"/>
          <a:stretch/>
        </p:blipFill>
        <p:spPr>
          <a:xfrm>
            <a:off x="-2880" y="0"/>
            <a:ext cx="12196800" cy="6856560"/>
          </a:xfrm>
          <a:prstGeom prst="rect">
            <a:avLst/>
          </a:prstGeom>
          <a:ln>
            <a:noFill/>
          </a:ln>
        </p:spPr>
      </p:pic>
      <p:sp>
        <p:nvSpPr>
          <p:cNvPr id="248" name="CustomShape 1"/>
          <p:cNvSpPr/>
          <p:nvPr/>
        </p:nvSpPr>
        <p:spPr>
          <a:xfrm>
            <a:off x="265320" y="376920"/>
            <a:ext cx="540288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a:solidFill>
                  <a:srgbClr val="FFFFFF"/>
                </a:solidFill>
                <a:latin typeface="Arial"/>
                <a:ea typeface="DejaVu Sans"/>
              </a:rPr>
              <a:t>Report Accepted on arXiv</a:t>
            </a:r>
            <a:endParaRPr lang="en-US" sz="2200" b="0" strike="noStrike" spc="-1">
              <a:latin typeface="Arial"/>
            </a:endParaRPr>
          </a:p>
        </p:txBody>
      </p:sp>
      <p:sp>
        <p:nvSpPr>
          <p:cNvPr id="249" name="CustomShape 2"/>
          <p:cNvSpPr/>
          <p:nvPr/>
        </p:nvSpPr>
        <p:spPr>
          <a:xfrm flipV="1">
            <a:off x="4819320" y="545760"/>
            <a:ext cx="524880" cy="1692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250" name="CustomShape 3"/>
          <p:cNvSpPr/>
          <p:nvPr/>
        </p:nvSpPr>
        <p:spPr>
          <a:xfrm>
            <a:off x="4819320" y="336600"/>
            <a:ext cx="240336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Keep this title</a:t>
            </a:r>
            <a:endParaRPr lang="en-US" sz="1400" b="0" strike="noStrike" spc="-1">
              <a:latin typeface="Arial"/>
            </a:endParaRPr>
          </a:p>
        </p:txBody>
      </p:sp>
      <p:sp>
        <p:nvSpPr>
          <p:cNvPr id="251" name="CustomShape 4"/>
          <p:cNvSpPr/>
          <p:nvPr/>
        </p:nvSpPr>
        <p:spPr>
          <a:xfrm>
            <a:off x="2242800" y="2393280"/>
            <a:ext cx="342612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Include the citation of the report</a:t>
            </a:r>
            <a:br/>
            <a:r>
              <a:rPr lang="en-US" sz="1400" b="0" i="1" strike="noStrike" spc="-1">
                <a:solidFill>
                  <a:srgbClr val="FF0000"/>
                </a:solidFill>
                <a:latin typeface="Arial"/>
                <a:ea typeface="DejaVu Sans"/>
              </a:rPr>
              <a:t>in arXiv and link</a:t>
            </a:r>
            <a:endParaRPr lang="en-US" sz="1400" b="0" strike="noStrike" spc="-1">
              <a:latin typeface="Arial"/>
            </a:endParaRPr>
          </a:p>
        </p:txBody>
      </p:sp>
      <p:sp>
        <p:nvSpPr>
          <p:cNvPr id="252" name="CustomShape 5"/>
          <p:cNvSpPr/>
          <p:nvPr/>
        </p:nvSpPr>
        <p:spPr>
          <a:xfrm flipV="1">
            <a:off x="2011680" y="2643840"/>
            <a:ext cx="447120" cy="38844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253" name="CustomShape 6"/>
          <p:cNvSpPr/>
          <p:nvPr/>
        </p:nvSpPr>
        <p:spPr>
          <a:xfrm>
            <a:off x="418320" y="3107880"/>
            <a:ext cx="612612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1E33"/>
                </a:solidFill>
                <a:latin typeface="Arial"/>
                <a:ea typeface="DejaVu Sans"/>
              </a:rPr>
              <a:t>C. Patiño-Forero, M. Agudelo-Toro, and M. Toro. Planning system for deliveries in Medellín. ArXiv e-prints, Nov. 2016. Available at: </a:t>
            </a:r>
            <a:r>
              <a:rPr lang="en-US" sz="1800" b="0" u="sng" strike="noStrike" spc="-1">
                <a:solidFill>
                  <a:srgbClr val="0563C1"/>
                </a:solidFill>
                <a:uFill>
                  <a:solidFill>
                    <a:srgbClr val="FFFFFF"/>
                  </a:solidFill>
                </a:uFill>
                <a:latin typeface="Arial"/>
                <a:ea typeface="DejaVu Sans"/>
                <a:hlinkClick r:id="rId3"/>
              </a:rPr>
              <a:t>https://arxiv.org/abs/1611.04156</a:t>
            </a:r>
            <a:endParaRPr lang="en-US" sz="1800" b="0" strike="noStrike" spc="-1">
              <a:latin typeface="Arial"/>
            </a:endParaRPr>
          </a:p>
        </p:txBody>
      </p:sp>
      <p:grpSp>
        <p:nvGrpSpPr>
          <p:cNvPr id="254" name="Group 7"/>
          <p:cNvGrpSpPr/>
          <p:nvPr/>
        </p:nvGrpSpPr>
        <p:grpSpPr>
          <a:xfrm>
            <a:off x="7021800" y="894960"/>
            <a:ext cx="4571280" cy="4966200"/>
            <a:chOff x="7021800" y="894960"/>
            <a:chExt cx="4571280" cy="4966200"/>
          </a:xfrm>
        </p:grpSpPr>
        <p:pic>
          <p:nvPicPr>
            <p:cNvPr id="255" name="Picture 254"/>
            <p:cNvPicPr/>
            <p:nvPr/>
          </p:nvPicPr>
          <p:blipFill>
            <a:blip r:embed="rId4"/>
            <a:srcRect l="2991" t="4621" r="11001" b="22953"/>
            <a:stretch/>
          </p:blipFill>
          <p:spPr>
            <a:xfrm>
              <a:off x="7021800" y="894960"/>
              <a:ext cx="4554360" cy="4966200"/>
            </a:xfrm>
            <a:prstGeom prst="rect">
              <a:avLst/>
            </a:prstGeom>
            <a:ln>
              <a:noFill/>
            </a:ln>
          </p:spPr>
        </p:pic>
        <p:sp>
          <p:nvSpPr>
            <p:cNvPr id="256" name="CustomShape 8"/>
            <p:cNvSpPr/>
            <p:nvPr/>
          </p:nvSpPr>
          <p:spPr>
            <a:xfrm>
              <a:off x="10022400" y="1443600"/>
              <a:ext cx="1570680" cy="456840"/>
            </a:xfrm>
            <a:prstGeom prst="rect">
              <a:avLst/>
            </a:prstGeom>
            <a:solidFill>
              <a:srgbClr val="B31B1B"/>
            </a:solidFill>
            <a:ln>
              <a:noFill/>
            </a:ln>
          </p:spPr>
          <p:style>
            <a:lnRef idx="0">
              <a:scrgbClr r="0" g="0" b="0"/>
            </a:lnRef>
            <a:fillRef idx="0">
              <a:scrgbClr r="0" g="0" b="0"/>
            </a:fillRef>
            <a:effectRef idx="0">
              <a:scrgbClr r="0" g="0" b="0"/>
            </a:effectRef>
            <a:fontRef idx="minor"/>
          </p:style>
        </p:sp>
        <p:sp>
          <p:nvSpPr>
            <p:cNvPr id="257" name="CustomShape 9"/>
            <p:cNvSpPr/>
            <p:nvPr/>
          </p:nvSpPr>
          <p:spPr>
            <a:xfrm>
              <a:off x="10022400" y="950400"/>
              <a:ext cx="1570680" cy="401400"/>
            </a:xfrm>
            <a:prstGeom prst="rect">
              <a:avLst/>
            </a:prstGeom>
            <a:solidFill>
              <a:srgbClr val="222222"/>
            </a:solidFill>
            <a:ln>
              <a:noFill/>
            </a:ln>
          </p:spPr>
          <p:style>
            <a:lnRef idx="0">
              <a:scrgbClr r="0" g="0" b="0"/>
            </a:lnRef>
            <a:fillRef idx="0">
              <a:scrgbClr r="0" g="0" b="0"/>
            </a:fillRef>
            <a:effectRef idx="0">
              <a:scrgbClr r="0" g="0" b="0"/>
            </a:effectRef>
            <a:fontRef idx="minor"/>
          </p:style>
        </p:sp>
      </p:grpSp>
      <p:sp>
        <p:nvSpPr>
          <p:cNvPr id="258" name="CustomShape 10"/>
          <p:cNvSpPr/>
          <p:nvPr/>
        </p:nvSpPr>
        <p:spPr>
          <a:xfrm flipH="1">
            <a:off x="6491880" y="4672080"/>
            <a:ext cx="307440" cy="35676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259" name="CustomShape 11"/>
          <p:cNvSpPr/>
          <p:nvPr/>
        </p:nvSpPr>
        <p:spPr>
          <a:xfrm>
            <a:off x="4747320" y="5061960"/>
            <a:ext cx="293328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Include a </a:t>
            </a:r>
            <a:br/>
            <a:r>
              <a:rPr lang="en-US" sz="1400" b="0" i="1" strike="noStrike" spc="-1">
                <a:solidFill>
                  <a:srgbClr val="FF0000"/>
                </a:solidFill>
                <a:latin typeface="Arial"/>
                <a:ea typeface="DejaVu Sans"/>
              </a:rPr>
              <a:t>screenshot</a:t>
            </a:r>
            <a:endParaRPr lang="en-US" sz="1400" b="0" strike="noStrike" spc="-1">
              <a:latin typeface="Arial"/>
            </a:endParaRPr>
          </a:p>
        </p:txBody>
      </p:sp>
      <p:sp>
        <p:nvSpPr>
          <p:cNvPr id="260" name="CustomShape 12"/>
          <p:cNvSpPr/>
          <p:nvPr/>
        </p:nvSpPr>
        <p:spPr>
          <a:xfrm>
            <a:off x="8229600" y="124200"/>
            <a:ext cx="2115360" cy="51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Complete this slide</a:t>
            </a:r>
            <a:endParaRPr lang="en-US" sz="1400" b="0" strike="noStrike" spc="-1">
              <a:latin typeface="Arial"/>
            </a:endParaRPr>
          </a:p>
          <a:p>
            <a:pPr algn="ctr">
              <a:lnSpc>
                <a:spcPct val="100000"/>
              </a:lnSpc>
            </a:pPr>
            <a:r>
              <a:rPr lang="en-US" sz="1400" b="0" i="1" strike="noStrike" spc="-1">
                <a:solidFill>
                  <a:srgbClr val="FF0000"/>
                </a:solidFill>
                <a:latin typeface="Arial"/>
                <a:ea typeface="DejaVu Sans"/>
              </a:rPr>
              <a:t>For the third deliverable</a:t>
            </a:r>
            <a:endParaRPr lang="en-US" sz="14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261" name="CustomShape 1"/>
          <p:cNvSpPr/>
          <p:nvPr/>
        </p:nvSpPr>
        <p:spPr>
          <a:xfrm>
            <a:off x="2214000" y="4511520"/>
            <a:ext cx="8137080" cy="1644840"/>
          </a:xfrm>
          <a:prstGeom prst="rect">
            <a:avLst/>
          </a:prstGeom>
          <a:solidFill>
            <a:srgbClr val="A3A8AE">
              <a:alpha val="50000"/>
            </a:srgbClr>
          </a:solidFill>
          <a:ln>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4800" b="0" strike="noStrike" spc="-1">
                <a:solidFill>
                  <a:srgbClr val="001E33"/>
                </a:solidFill>
                <a:latin typeface="Arial"/>
                <a:ea typeface="DejaVu Sans"/>
              </a:rPr>
              <a:t>THANK YOU!</a:t>
            </a:r>
            <a:endParaRPr lang="en-US" sz="4800" b="0" strike="noStrike" spc="-1">
              <a:latin typeface="Arial"/>
            </a:endParaRPr>
          </a:p>
        </p:txBody>
      </p:sp>
      <p:sp>
        <p:nvSpPr>
          <p:cNvPr id="262" name="CustomShape 2"/>
          <p:cNvSpPr/>
          <p:nvPr/>
        </p:nvSpPr>
        <p:spPr>
          <a:xfrm>
            <a:off x="9953640" y="4270680"/>
            <a:ext cx="211536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Say thank you for listening!</a:t>
            </a:r>
            <a:endParaRPr lang="en-US" sz="1400" b="0" strike="noStrike" spc="-1">
              <a:latin typeface="Arial"/>
            </a:endParaRPr>
          </a:p>
        </p:txBody>
      </p:sp>
      <p:sp>
        <p:nvSpPr>
          <p:cNvPr id="263" name="CustomShape 3"/>
          <p:cNvSpPr/>
          <p:nvPr/>
        </p:nvSpPr>
        <p:spPr>
          <a:xfrm flipV="1">
            <a:off x="9505080" y="4757040"/>
            <a:ext cx="447120" cy="38844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264" name="CustomShape 4"/>
          <p:cNvSpPr/>
          <p:nvPr/>
        </p:nvSpPr>
        <p:spPr>
          <a:xfrm>
            <a:off x="8229600" y="124200"/>
            <a:ext cx="2115360" cy="51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Complete this slide</a:t>
            </a:r>
            <a:endParaRPr lang="en-US" sz="1400" b="0" strike="noStrike" spc="-1">
              <a:latin typeface="Arial"/>
            </a:endParaRPr>
          </a:p>
          <a:p>
            <a:pPr algn="ctr">
              <a:lnSpc>
                <a:spcPct val="100000"/>
              </a:lnSpc>
            </a:pPr>
            <a:r>
              <a:rPr lang="en-US" sz="1400" b="0" i="1" strike="noStrike" spc="-1">
                <a:solidFill>
                  <a:srgbClr val="FF0000"/>
                </a:solidFill>
                <a:latin typeface="Arial"/>
                <a:ea typeface="DejaVu Sans"/>
              </a:rPr>
              <a:t>For the third deliverable</a:t>
            </a:r>
            <a:endParaRPr lang="en-US" sz="14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Picture 80"/>
          <p:cNvPicPr/>
          <p:nvPr/>
        </p:nvPicPr>
        <p:blipFill>
          <a:blip r:embed="rId2"/>
          <a:srcRect b="25718"/>
          <a:stretch/>
        </p:blipFill>
        <p:spPr>
          <a:xfrm>
            <a:off x="6018840" y="1828800"/>
            <a:ext cx="3200400" cy="2377080"/>
          </a:xfrm>
          <a:prstGeom prst="rect">
            <a:avLst/>
          </a:prstGeom>
          <a:ln>
            <a:noFill/>
          </a:ln>
        </p:spPr>
      </p:pic>
      <p:pic>
        <p:nvPicPr>
          <p:cNvPr id="82" name="Marcador de contenido 3"/>
          <p:cNvPicPr/>
          <p:nvPr/>
        </p:nvPicPr>
        <p:blipFill>
          <a:blip r:embed="rId3"/>
          <a:stretch/>
        </p:blipFill>
        <p:spPr>
          <a:xfrm>
            <a:off x="-2880" y="0"/>
            <a:ext cx="12196800" cy="6856560"/>
          </a:xfrm>
          <a:prstGeom prst="rect">
            <a:avLst/>
          </a:prstGeom>
          <a:ln>
            <a:noFill/>
          </a:ln>
        </p:spPr>
      </p:pic>
      <p:sp>
        <p:nvSpPr>
          <p:cNvPr id="83" name="CustomShape 1"/>
          <p:cNvSpPr/>
          <p:nvPr/>
        </p:nvSpPr>
        <p:spPr>
          <a:xfrm>
            <a:off x="265320" y="376920"/>
            <a:ext cx="268128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a:solidFill>
                  <a:srgbClr val="FFFFFF"/>
                </a:solidFill>
                <a:latin typeface="Arial"/>
                <a:ea typeface="DejaVu Sans"/>
              </a:rPr>
              <a:t>Team Presentation</a:t>
            </a:r>
            <a:endParaRPr lang="en-US" sz="2200" b="0" strike="noStrike" spc="-1">
              <a:latin typeface="Arial"/>
            </a:endParaRPr>
          </a:p>
        </p:txBody>
      </p:sp>
      <p:grpSp>
        <p:nvGrpSpPr>
          <p:cNvPr id="86" name="Group 4"/>
          <p:cNvGrpSpPr/>
          <p:nvPr/>
        </p:nvGrpSpPr>
        <p:grpSpPr>
          <a:xfrm>
            <a:off x="9052560" y="1645920"/>
            <a:ext cx="2834640" cy="2743200"/>
            <a:chOff x="9052560" y="1645920"/>
            <a:chExt cx="2834640" cy="2743200"/>
          </a:xfrm>
        </p:grpSpPr>
        <p:pic>
          <p:nvPicPr>
            <p:cNvPr id="87" name="Picture 86"/>
            <p:cNvPicPr/>
            <p:nvPr/>
          </p:nvPicPr>
          <p:blipFill>
            <a:blip r:embed="rId4"/>
            <a:stretch/>
          </p:blipFill>
          <p:spPr>
            <a:xfrm>
              <a:off x="9219240" y="1757160"/>
              <a:ext cx="2508480" cy="2487600"/>
            </a:xfrm>
            <a:prstGeom prst="rect">
              <a:avLst/>
            </a:prstGeom>
            <a:ln>
              <a:noFill/>
            </a:ln>
          </p:spPr>
        </p:pic>
        <p:sp>
          <p:nvSpPr>
            <p:cNvPr id="88" name="CustomShape 5"/>
            <p:cNvSpPr/>
            <p:nvPr/>
          </p:nvSpPr>
          <p:spPr>
            <a:xfrm>
              <a:off x="9052560" y="1645920"/>
              <a:ext cx="2834640" cy="2743200"/>
            </a:xfrm>
            <a:custGeom>
              <a:avLst/>
              <a:gdLst/>
              <a:ahLst/>
              <a:cxnLst/>
              <a:rect l="l" t="t" r="r" b="b"/>
              <a:pathLst>
                <a:path w="7875" h="7621">
                  <a:moveTo>
                    <a:pt x="5464" y="1278"/>
                  </a:moveTo>
                  <a:cubicBezTo>
                    <a:pt x="4998" y="997"/>
                    <a:pt x="4541" y="870"/>
                    <a:pt x="4003" y="870"/>
                  </a:cubicBezTo>
                  <a:cubicBezTo>
                    <a:pt x="3465" y="870"/>
                    <a:pt x="3008" y="997"/>
                    <a:pt x="2542" y="1278"/>
                  </a:cubicBezTo>
                  <a:cubicBezTo>
                    <a:pt x="2076" y="1559"/>
                    <a:pt x="1742" y="1908"/>
                    <a:pt x="1473" y="2394"/>
                  </a:cubicBezTo>
                  <a:cubicBezTo>
                    <a:pt x="1204" y="2880"/>
                    <a:pt x="1082" y="3357"/>
                    <a:pt x="1082" y="3918"/>
                  </a:cubicBezTo>
                  <a:cubicBezTo>
                    <a:pt x="1082" y="4479"/>
                    <a:pt x="1204" y="4956"/>
                    <a:pt x="1473" y="5442"/>
                  </a:cubicBezTo>
                  <a:cubicBezTo>
                    <a:pt x="1742" y="5928"/>
                    <a:pt x="2076" y="6277"/>
                    <a:pt x="2542" y="6558"/>
                  </a:cubicBezTo>
                  <a:cubicBezTo>
                    <a:pt x="3008" y="6839"/>
                    <a:pt x="3465" y="6967"/>
                    <a:pt x="4003" y="6967"/>
                  </a:cubicBezTo>
                  <a:cubicBezTo>
                    <a:pt x="4541" y="6967"/>
                    <a:pt x="4998" y="6839"/>
                    <a:pt x="5464" y="6558"/>
                  </a:cubicBezTo>
                  <a:cubicBezTo>
                    <a:pt x="5930" y="6277"/>
                    <a:pt x="6264" y="5928"/>
                    <a:pt x="6533" y="5442"/>
                  </a:cubicBezTo>
                  <a:cubicBezTo>
                    <a:pt x="6802" y="4956"/>
                    <a:pt x="6925" y="4479"/>
                    <a:pt x="6925" y="3918"/>
                  </a:cubicBezTo>
                  <a:cubicBezTo>
                    <a:pt x="6925" y="3357"/>
                    <a:pt x="6802" y="2880"/>
                    <a:pt x="6533" y="2394"/>
                  </a:cubicBezTo>
                  <a:cubicBezTo>
                    <a:pt x="6264" y="1908"/>
                    <a:pt x="5930" y="1559"/>
                    <a:pt x="5464" y="1278"/>
                  </a:cubicBezTo>
                  <a:moveTo>
                    <a:pt x="0" y="7620"/>
                  </a:moveTo>
                  <a:lnTo>
                    <a:pt x="0" y="0"/>
                  </a:lnTo>
                  <a:lnTo>
                    <a:pt x="7874" y="0"/>
                  </a:lnTo>
                  <a:lnTo>
                    <a:pt x="7874" y="7620"/>
                  </a:lnTo>
                  <a:lnTo>
                    <a:pt x="0" y="7620"/>
                  </a:lnTo>
                </a:path>
              </a:pathLst>
            </a:custGeom>
            <a:solidFill>
              <a:srgbClr val="FFFFFF"/>
            </a:solidFill>
            <a:ln>
              <a:noFill/>
            </a:ln>
          </p:spPr>
          <p:style>
            <a:lnRef idx="0">
              <a:scrgbClr r="0" g="0" b="0"/>
            </a:lnRef>
            <a:fillRef idx="0">
              <a:scrgbClr r="0" g="0" b="0"/>
            </a:fillRef>
            <a:effectRef idx="0">
              <a:scrgbClr r="0" g="0" b="0"/>
            </a:effectRef>
            <a:fontRef idx="minor"/>
          </p:style>
        </p:sp>
      </p:grpSp>
      <p:sp>
        <p:nvSpPr>
          <p:cNvPr id="91" name="CustomShape 8"/>
          <p:cNvSpPr/>
          <p:nvPr/>
        </p:nvSpPr>
        <p:spPr>
          <a:xfrm>
            <a:off x="9419040" y="4180680"/>
            <a:ext cx="2193480" cy="75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200" b="0" strike="noStrike" spc="-1">
                <a:solidFill>
                  <a:srgbClr val="001E33"/>
                </a:solidFill>
                <a:latin typeface="Arial"/>
                <a:ea typeface="DejaVu Sans"/>
              </a:rPr>
              <a:t>Mauricio</a:t>
            </a:r>
            <a:endParaRPr lang="en-US" sz="2200" b="0" strike="noStrike" spc="-1">
              <a:latin typeface="Arial"/>
            </a:endParaRPr>
          </a:p>
          <a:p>
            <a:pPr algn="ctr">
              <a:lnSpc>
                <a:spcPct val="100000"/>
              </a:lnSpc>
            </a:pPr>
            <a:r>
              <a:rPr lang="en-US" sz="2200" b="0" strike="noStrike" spc="-1">
                <a:solidFill>
                  <a:srgbClr val="001E33"/>
                </a:solidFill>
                <a:latin typeface="Arial"/>
                <a:ea typeface="DejaVu Sans"/>
              </a:rPr>
              <a:t>Toro</a:t>
            </a:r>
            <a:endParaRPr lang="en-US" sz="2200" b="0" strike="noStrike" spc="-1">
              <a:latin typeface="Arial"/>
            </a:endParaRPr>
          </a:p>
        </p:txBody>
      </p:sp>
      <p:sp>
        <p:nvSpPr>
          <p:cNvPr id="92" name="CustomShape 9"/>
          <p:cNvSpPr/>
          <p:nvPr/>
        </p:nvSpPr>
        <p:spPr>
          <a:xfrm>
            <a:off x="6467040" y="4180680"/>
            <a:ext cx="2193480" cy="75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200" b="0" strike="noStrike" spc="-1">
                <a:solidFill>
                  <a:srgbClr val="001E33"/>
                </a:solidFill>
                <a:latin typeface="Arial"/>
                <a:ea typeface="DejaVu Sans"/>
              </a:rPr>
              <a:t>Miguel</a:t>
            </a:r>
            <a:br/>
            <a:r>
              <a:rPr lang="en-US" sz="2200" b="0" strike="noStrike" spc="-1">
                <a:solidFill>
                  <a:srgbClr val="001E33"/>
                </a:solidFill>
                <a:latin typeface="Arial"/>
                <a:ea typeface="DejaVu Sans"/>
              </a:rPr>
              <a:t>Correa</a:t>
            </a:r>
            <a:endParaRPr lang="en-US" sz="2200" b="0" strike="noStrike" spc="-1">
              <a:latin typeface="Arial"/>
            </a:endParaRPr>
          </a:p>
        </p:txBody>
      </p:sp>
      <p:sp>
        <p:nvSpPr>
          <p:cNvPr id="93" name="CustomShape 10"/>
          <p:cNvSpPr/>
          <p:nvPr/>
        </p:nvSpPr>
        <p:spPr>
          <a:xfrm>
            <a:off x="3551040" y="4180680"/>
            <a:ext cx="219348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r>
              <a:rPr lang="en-US" sz="2200" spc="-1" dirty="0">
                <a:solidFill>
                  <a:srgbClr val="001E33"/>
                </a:solidFill>
                <a:latin typeface="Arial"/>
              </a:rPr>
              <a:t>Juan Sebastián Jácome Burbano</a:t>
            </a:r>
            <a:endParaRPr lang="en-US" sz="2200" b="0" strike="noStrike" spc="-1" dirty="0">
              <a:latin typeface="Arial"/>
            </a:endParaRPr>
          </a:p>
          <a:p>
            <a:pPr algn="ctr">
              <a:lnSpc>
                <a:spcPct val="100000"/>
              </a:lnSpc>
            </a:pPr>
            <a:endParaRPr lang="en-US" sz="2200" b="0" strike="noStrike" spc="-1">
              <a:latin typeface="Arial"/>
            </a:endParaRPr>
          </a:p>
        </p:txBody>
      </p:sp>
      <p:sp>
        <p:nvSpPr>
          <p:cNvPr id="94" name="CustomShape 11"/>
          <p:cNvSpPr/>
          <p:nvPr/>
        </p:nvSpPr>
        <p:spPr>
          <a:xfrm>
            <a:off x="635040" y="4180680"/>
            <a:ext cx="2193480" cy="110654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r>
              <a:rPr lang="en-US" sz="2200" spc="-1" dirty="0">
                <a:solidFill>
                  <a:srgbClr val="001E33"/>
                </a:solidFill>
                <a:latin typeface="Arial"/>
              </a:rPr>
              <a:t>Andrés Echeverri Jaramillo</a:t>
            </a:r>
            <a:endParaRPr lang="en-US" sz="2200" b="0" strike="noStrike" spc="-1" dirty="0">
              <a:latin typeface="Arial"/>
            </a:endParaRPr>
          </a:p>
        </p:txBody>
      </p:sp>
      <p:sp>
        <p:nvSpPr>
          <p:cNvPr id="100" name="Freeform 17"/>
          <p:cNvSpPr/>
          <p:nvPr/>
        </p:nvSpPr>
        <p:spPr>
          <a:xfrm>
            <a:off x="5960160" y="1645920"/>
            <a:ext cx="3383640" cy="2652120"/>
          </a:xfrm>
          <a:custGeom>
            <a:avLst/>
            <a:gdLst/>
            <a:ahLst/>
            <a:cxnLst/>
            <a:rect l="0" t="0" r="r" b="b"/>
            <a:pathLst>
              <a:path w="9399" h="7367">
                <a:moveTo>
                  <a:pt x="1777" y="3847"/>
                </a:moveTo>
                <a:lnTo>
                  <a:pt x="1776" y="3847"/>
                </a:lnTo>
                <a:lnTo>
                  <a:pt x="1780" y="4006"/>
                </a:lnTo>
                <a:lnTo>
                  <a:pt x="1792" y="4166"/>
                </a:lnTo>
                <a:lnTo>
                  <a:pt x="1812" y="4324"/>
                </a:lnTo>
                <a:lnTo>
                  <a:pt x="1840" y="4481"/>
                </a:lnTo>
                <a:lnTo>
                  <a:pt x="1876" y="4636"/>
                </a:lnTo>
                <a:lnTo>
                  <a:pt x="1919" y="4789"/>
                </a:lnTo>
                <a:lnTo>
                  <a:pt x="1970" y="4939"/>
                </a:lnTo>
                <a:lnTo>
                  <a:pt x="2029" y="5086"/>
                </a:lnTo>
                <a:lnTo>
                  <a:pt x="2095" y="5230"/>
                </a:lnTo>
                <a:lnTo>
                  <a:pt x="2168" y="5371"/>
                </a:lnTo>
                <a:lnTo>
                  <a:pt x="2248" y="5507"/>
                </a:lnTo>
                <a:lnTo>
                  <a:pt x="2334" y="5638"/>
                </a:lnTo>
                <a:lnTo>
                  <a:pt x="2427" y="5765"/>
                </a:lnTo>
                <a:lnTo>
                  <a:pt x="2527" y="5886"/>
                </a:lnTo>
                <a:lnTo>
                  <a:pt x="2632" y="6002"/>
                </a:lnTo>
                <a:lnTo>
                  <a:pt x="2743" y="6111"/>
                </a:lnTo>
                <a:lnTo>
                  <a:pt x="2859" y="6215"/>
                </a:lnTo>
                <a:lnTo>
                  <a:pt x="2980" y="6312"/>
                </a:lnTo>
                <a:lnTo>
                  <a:pt x="3106" y="6402"/>
                </a:lnTo>
                <a:lnTo>
                  <a:pt x="3237" y="6486"/>
                </a:lnTo>
                <a:lnTo>
                  <a:pt x="3371" y="6562"/>
                </a:lnTo>
                <a:lnTo>
                  <a:pt x="3509" y="6631"/>
                </a:lnTo>
                <a:lnTo>
                  <a:pt x="3650" y="6692"/>
                </a:lnTo>
                <a:lnTo>
                  <a:pt x="3795" y="6745"/>
                </a:lnTo>
                <a:lnTo>
                  <a:pt x="3941" y="6790"/>
                </a:lnTo>
                <a:lnTo>
                  <a:pt x="4090" y="6827"/>
                </a:lnTo>
                <a:lnTo>
                  <a:pt x="4240" y="6856"/>
                </a:lnTo>
                <a:lnTo>
                  <a:pt x="4392" y="6877"/>
                </a:lnTo>
                <a:lnTo>
                  <a:pt x="4544" y="6890"/>
                </a:lnTo>
                <a:lnTo>
                  <a:pt x="4697" y="6894"/>
                </a:lnTo>
                <a:lnTo>
                  <a:pt x="4697" y="6894"/>
                </a:lnTo>
                <a:lnTo>
                  <a:pt x="4850" y="6890"/>
                </a:lnTo>
                <a:lnTo>
                  <a:pt x="5002" y="6877"/>
                </a:lnTo>
                <a:lnTo>
                  <a:pt x="5154" y="6856"/>
                </a:lnTo>
                <a:lnTo>
                  <a:pt x="5304" y="6827"/>
                </a:lnTo>
                <a:lnTo>
                  <a:pt x="5453" y="6790"/>
                </a:lnTo>
                <a:lnTo>
                  <a:pt x="5599" y="6745"/>
                </a:lnTo>
                <a:lnTo>
                  <a:pt x="5744" y="6691"/>
                </a:lnTo>
                <a:lnTo>
                  <a:pt x="5885" y="6630"/>
                </a:lnTo>
                <a:lnTo>
                  <a:pt x="6023" y="6561"/>
                </a:lnTo>
                <a:lnTo>
                  <a:pt x="6157" y="6485"/>
                </a:lnTo>
                <a:lnTo>
                  <a:pt x="6287" y="6402"/>
                </a:lnTo>
                <a:lnTo>
                  <a:pt x="6413" y="6312"/>
                </a:lnTo>
                <a:lnTo>
                  <a:pt x="6535" y="6214"/>
                </a:lnTo>
                <a:lnTo>
                  <a:pt x="6651" y="6111"/>
                </a:lnTo>
                <a:lnTo>
                  <a:pt x="6762" y="6001"/>
                </a:lnTo>
                <a:lnTo>
                  <a:pt x="6867" y="5885"/>
                </a:lnTo>
                <a:lnTo>
                  <a:pt x="6966" y="5764"/>
                </a:lnTo>
                <a:lnTo>
                  <a:pt x="7059" y="5637"/>
                </a:lnTo>
                <a:lnTo>
                  <a:pt x="7146" y="5506"/>
                </a:lnTo>
                <a:lnTo>
                  <a:pt x="7226" y="5370"/>
                </a:lnTo>
                <a:lnTo>
                  <a:pt x="7299" y="5229"/>
                </a:lnTo>
                <a:lnTo>
                  <a:pt x="7365" y="5085"/>
                </a:lnTo>
                <a:lnTo>
                  <a:pt x="7423" y="4938"/>
                </a:lnTo>
                <a:lnTo>
                  <a:pt x="7474" y="4788"/>
                </a:lnTo>
                <a:lnTo>
                  <a:pt x="7518" y="4635"/>
                </a:lnTo>
                <a:lnTo>
                  <a:pt x="7553" y="4480"/>
                </a:lnTo>
                <a:lnTo>
                  <a:pt x="7581" y="4323"/>
                </a:lnTo>
                <a:lnTo>
                  <a:pt x="7601" y="4165"/>
                </a:lnTo>
                <a:lnTo>
                  <a:pt x="7613" y="4005"/>
                </a:lnTo>
                <a:lnTo>
                  <a:pt x="7617" y="3846"/>
                </a:lnTo>
                <a:lnTo>
                  <a:pt x="7617" y="3846"/>
                </a:lnTo>
                <a:lnTo>
                  <a:pt x="7613" y="3687"/>
                </a:lnTo>
                <a:lnTo>
                  <a:pt x="7601" y="3527"/>
                </a:lnTo>
                <a:lnTo>
                  <a:pt x="7581" y="3369"/>
                </a:lnTo>
                <a:lnTo>
                  <a:pt x="7553" y="3212"/>
                </a:lnTo>
                <a:lnTo>
                  <a:pt x="7517" y="3057"/>
                </a:lnTo>
                <a:lnTo>
                  <a:pt x="7474" y="2904"/>
                </a:lnTo>
                <a:lnTo>
                  <a:pt x="7423" y="2754"/>
                </a:lnTo>
                <a:lnTo>
                  <a:pt x="7364" y="2607"/>
                </a:lnTo>
                <a:lnTo>
                  <a:pt x="7298" y="2463"/>
                </a:lnTo>
                <a:lnTo>
                  <a:pt x="7225" y="2322"/>
                </a:lnTo>
                <a:lnTo>
                  <a:pt x="7146" y="2186"/>
                </a:lnTo>
                <a:lnTo>
                  <a:pt x="7059" y="2055"/>
                </a:lnTo>
                <a:lnTo>
                  <a:pt x="6966" y="1928"/>
                </a:lnTo>
                <a:lnTo>
                  <a:pt x="6867" y="1807"/>
                </a:lnTo>
                <a:lnTo>
                  <a:pt x="6761" y="1691"/>
                </a:lnTo>
                <a:lnTo>
                  <a:pt x="6651" y="1582"/>
                </a:lnTo>
                <a:lnTo>
                  <a:pt x="6534" y="1478"/>
                </a:lnTo>
                <a:lnTo>
                  <a:pt x="6413" y="1381"/>
                </a:lnTo>
                <a:lnTo>
                  <a:pt x="6287" y="1291"/>
                </a:lnTo>
                <a:lnTo>
                  <a:pt x="6157" y="1207"/>
                </a:lnTo>
                <a:lnTo>
                  <a:pt x="6022" y="1131"/>
                </a:lnTo>
                <a:lnTo>
                  <a:pt x="5884" y="1062"/>
                </a:lnTo>
                <a:lnTo>
                  <a:pt x="5743" y="1001"/>
                </a:lnTo>
                <a:lnTo>
                  <a:pt x="5599" y="948"/>
                </a:lnTo>
                <a:lnTo>
                  <a:pt x="5453" y="903"/>
                </a:lnTo>
                <a:lnTo>
                  <a:pt x="5304" y="866"/>
                </a:lnTo>
                <a:lnTo>
                  <a:pt x="5154" y="837"/>
                </a:lnTo>
                <a:lnTo>
                  <a:pt x="5002" y="816"/>
                </a:lnTo>
                <a:lnTo>
                  <a:pt x="4850" y="803"/>
                </a:lnTo>
                <a:lnTo>
                  <a:pt x="4697" y="799"/>
                </a:lnTo>
                <a:lnTo>
                  <a:pt x="4697" y="799"/>
                </a:lnTo>
                <a:lnTo>
                  <a:pt x="4544" y="803"/>
                </a:lnTo>
                <a:lnTo>
                  <a:pt x="4392" y="816"/>
                </a:lnTo>
                <a:lnTo>
                  <a:pt x="4240" y="837"/>
                </a:lnTo>
                <a:lnTo>
                  <a:pt x="4090" y="866"/>
                </a:lnTo>
                <a:lnTo>
                  <a:pt x="3941" y="903"/>
                </a:lnTo>
                <a:lnTo>
                  <a:pt x="3794" y="948"/>
                </a:lnTo>
                <a:lnTo>
                  <a:pt x="3650" y="1002"/>
                </a:lnTo>
                <a:lnTo>
                  <a:pt x="3509" y="1063"/>
                </a:lnTo>
                <a:lnTo>
                  <a:pt x="3371" y="1132"/>
                </a:lnTo>
                <a:lnTo>
                  <a:pt x="3237" y="1208"/>
                </a:lnTo>
                <a:lnTo>
                  <a:pt x="3106" y="1291"/>
                </a:lnTo>
                <a:lnTo>
                  <a:pt x="2980" y="1382"/>
                </a:lnTo>
                <a:lnTo>
                  <a:pt x="2859" y="1479"/>
                </a:lnTo>
                <a:lnTo>
                  <a:pt x="2743" y="1582"/>
                </a:lnTo>
                <a:lnTo>
                  <a:pt x="2632" y="1692"/>
                </a:lnTo>
                <a:lnTo>
                  <a:pt x="2527" y="1808"/>
                </a:lnTo>
                <a:lnTo>
                  <a:pt x="2427" y="1929"/>
                </a:lnTo>
                <a:lnTo>
                  <a:pt x="2334" y="2056"/>
                </a:lnTo>
                <a:lnTo>
                  <a:pt x="2248" y="2187"/>
                </a:lnTo>
                <a:lnTo>
                  <a:pt x="2168" y="2323"/>
                </a:lnTo>
                <a:lnTo>
                  <a:pt x="2095" y="2464"/>
                </a:lnTo>
                <a:lnTo>
                  <a:pt x="2029" y="2608"/>
                </a:lnTo>
                <a:lnTo>
                  <a:pt x="1971" y="2755"/>
                </a:lnTo>
                <a:lnTo>
                  <a:pt x="1920" y="2905"/>
                </a:lnTo>
                <a:lnTo>
                  <a:pt x="1876" y="3058"/>
                </a:lnTo>
                <a:lnTo>
                  <a:pt x="1841" y="3213"/>
                </a:lnTo>
                <a:lnTo>
                  <a:pt x="1813" y="3370"/>
                </a:lnTo>
                <a:lnTo>
                  <a:pt x="1793" y="3528"/>
                </a:lnTo>
                <a:lnTo>
                  <a:pt x="1781" y="3688"/>
                </a:lnTo>
                <a:lnTo>
                  <a:pt x="1777" y="3847"/>
                </a:lnTo>
                <a:moveTo>
                  <a:pt x="0" y="7366"/>
                </a:moveTo>
                <a:lnTo>
                  <a:pt x="0" y="0"/>
                </a:lnTo>
                <a:lnTo>
                  <a:pt x="9398" y="0"/>
                </a:lnTo>
                <a:lnTo>
                  <a:pt x="9398" y="7366"/>
                </a:lnTo>
                <a:lnTo>
                  <a:pt x="0" y="7366"/>
                </a:lnTo>
              </a:path>
            </a:pathLst>
          </a:custGeom>
          <a:solidFill>
            <a:srgbClr val="FFFFFF"/>
          </a:solidFill>
          <a:ln>
            <a:noFill/>
          </a:ln>
        </p:spPr>
      </p:sp>
      <p:pic>
        <p:nvPicPr>
          <p:cNvPr id="1028" name="Picture 4">
            <a:extLst>
              <a:ext uri="{FF2B5EF4-FFF2-40B4-BE49-F238E27FC236}">
                <a16:creationId xmlns:a16="http://schemas.microsoft.com/office/drawing/2014/main" id="{B47ECC44-7B57-46F6-953D-A735D65FC7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076" y="1195568"/>
            <a:ext cx="1622164" cy="288719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F049922-6541-45D7-ADE5-D4F7F9AA9529}"/>
              </a:ext>
            </a:extLst>
          </p:cNvPr>
          <p:cNvPicPr>
            <a:picLocks noChangeAspect="1"/>
          </p:cNvPicPr>
          <p:nvPr/>
        </p:nvPicPr>
        <p:blipFill>
          <a:blip r:embed="rId6"/>
          <a:stretch>
            <a:fillRect/>
          </a:stretch>
        </p:blipFill>
        <p:spPr>
          <a:xfrm>
            <a:off x="806472" y="1218288"/>
            <a:ext cx="2237688" cy="298358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Marcador de contenido 3"/>
          <p:cNvPicPr/>
          <p:nvPr/>
        </p:nvPicPr>
        <p:blipFill>
          <a:blip r:embed="rId2"/>
          <a:stretch/>
        </p:blipFill>
        <p:spPr>
          <a:xfrm>
            <a:off x="-2880" y="0"/>
            <a:ext cx="12196800" cy="6856560"/>
          </a:xfrm>
          <a:prstGeom prst="rect">
            <a:avLst/>
          </a:prstGeom>
          <a:ln>
            <a:noFill/>
          </a:ln>
        </p:spPr>
      </p:pic>
      <p:sp>
        <p:nvSpPr>
          <p:cNvPr id="102" name="CustomShape 1"/>
          <p:cNvSpPr/>
          <p:nvPr/>
        </p:nvSpPr>
        <p:spPr>
          <a:xfrm>
            <a:off x="265320" y="376920"/>
            <a:ext cx="268128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a:solidFill>
                  <a:srgbClr val="FFFFFF"/>
                </a:solidFill>
                <a:latin typeface="Arial"/>
                <a:ea typeface="DejaVu Sans"/>
              </a:rPr>
              <a:t>Algorithm Design</a:t>
            </a:r>
            <a:endParaRPr lang="en-US" sz="2200" b="0" strike="noStrike" spc="-1">
              <a:latin typeface="Arial"/>
            </a:endParaRPr>
          </a:p>
        </p:txBody>
      </p:sp>
      <p:sp>
        <p:nvSpPr>
          <p:cNvPr id="104" name="CustomShape 2"/>
          <p:cNvSpPr/>
          <p:nvPr/>
        </p:nvSpPr>
        <p:spPr>
          <a:xfrm>
            <a:off x="133245" y="5039416"/>
            <a:ext cx="6308280" cy="11680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spAutoFit/>
          </a:bodyPr>
          <a:lstStyle/>
          <a:p>
            <a:r>
              <a:rPr lang="en-US" sz="1400" spc="-1" dirty="0">
                <a:solidFill>
                  <a:srgbClr val="001E33"/>
                </a:solidFill>
                <a:latin typeface="Arial"/>
              </a:rPr>
              <a:t>Our model is going to decide who have the highest chance to get a better score in the pro </a:t>
            </a:r>
            <a:r>
              <a:rPr lang="en-US" sz="1400" spc="-1" dirty="0" err="1">
                <a:solidFill>
                  <a:srgbClr val="001E33"/>
                </a:solidFill>
                <a:latin typeface="Arial"/>
              </a:rPr>
              <a:t>Icfes</a:t>
            </a:r>
            <a:r>
              <a:rPr lang="en-US" sz="1400" spc="-1" dirty="0">
                <a:solidFill>
                  <a:srgbClr val="001E33"/>
                </a:solidFill>
                <a:latin typeface="Arial"/>
              </a:rPr>
              <a:t>, and is based if the come from an official or non-official school and in their stratum. (At this moment we still don't know which ones are going to have better chances, and for that reason the last ones are still an incognita)</a:t>
            </a:r>
            <a:endParaRPr lang="en-US" sz="1400" b="0" strike="noStrike" spc="-1" dirty="0">
              <a:solidFill>
                <a:srgbClr val="001E33"/>
              </a:solidFill>
              <a:latin typeface="Arial"/>
            </a:endParaRPr>
          </a:p>
        </p:txBody>
      </p:sp>
      <p:pic>
        <p:nvPicPr>
          <p:cNvPr id="6" name="Imagen 6" descr="Diagrama&#10;&#10;Descripción generada automáticamente">
            <a:extLst>
              <a:ext uri="{FF2B5EF4-FFF2-40B4-BE49-F238E27FC236}">
                <a16:creationId xmlns:a16="http://schemas.microsoft.com/office/drawing/2014/main" id="{B0C8A51C-BB6E-4E73-B20D-154FEA43ABCA}"/>
              </a:ext>
            </a:extLst>
          </p:cNvPr>
          <p:cNvPicPr>
            <a:picLocks noChangeAspect="1"/>
          </p:cNvPicPr>
          <p:nvPr/>
        </p:nvPicPr>
        <p:blipFill>
          <a:blip r:embed="rId3"/>
          <a:stretch>
            <a:fillRect/>
          </a:stretch>
        </p:blipFill>
        <p:spPr>
          <a:xfrm>
            <a:off x="-63258" y="1078937"/>
            <a:ext cx="6524443" cy="3995635"/>
          </a:xfrm>
          <a:prstGeom prst="rect">
            <a:avLst/>
          </a:prstGeom>
        </p:spPr>
      </p:pic>
      <p:pic>
        <p:nvPicPr>
          <p:cNvPr id="11" name="Imagen 11" descr="Ciudad con edificios&#10;&#10;Descripción generada automáticamente">
            <a:extLst>
              <a:ext uri="{FF2B5EF4-FFF2-40B4-BE49-F238E27FC236}">
                <a16:creationId xmlns:a16="http://schemas.microsoft.com/office/drawing/2014/main" id="{91140FC4-9E8F-4A3C-9BB6-E4D74563831A}"/>
              </a:ext>
            </a:extLst>
          </p:cNvPr>
          <p:cNvPicPr>
            <a:picLocks noChangeAspect="1"/>
          </p:cNvPicPr>
          <p:nvPr/>
        </p:nvPicPr>
        <p:blipFill>
          <a:blip r:embed="rId4"/>
          <a:stretch>
            <a:fillRect/>
          </a:stretch>
        </p:blipFill>
        <p:spPr>
          <a:xfrm>
            <a:off x="6176514" y="991644"/>
            <a:ext cx="6021236" cy="39976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 name="Marcador de contenido 3"/>
          <p:cNvPicPr/>
          <p:nvPr/>
        </p:nvPicPr>
        <p:blipFill>
          <a:blip r:embed="rId2"/>
          <a:stretch/>
        </p:blipFill>
        <p:spPr>
          <a:xfrm>
            <a:off x="-2880" y="-100642"/>
            <a:ext cx="12196800" cy="6856560"/>
          </a:xfrm>
          <a:prstGeom prst="rect">
            <a:avLst/>
          </a:prstGeom>
          <a:ln>
            <a:noFill/>
          </a:ln>
        </p:spPr>
      </p:pic>
      <p:sp>
        <p:nvSpPr>
          <p:cNvPr id="118" name="CustomShape 1"/>
          <p:cNvSpPr/>
          <p:nvPr/>
        </p:nvSpPr>
        <p:spPr>
          <a:xfrm>
            <a:off x="265320" y="376920"/>
            <a:ext cx="268128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a:solidFill>
                  <a:srgbClr val="FFFFFF"/>
                </a:solidFill>
                <a:latin typeface="Arial"/>
                <a:ea typeface="DejaVu Sans"/>
              </a:rPr>
              <a:t>Node Splitting</a:t>
            </a:r>
            <a:endParaRPr lang="en-US" sz="2200" b="0" strike="noStrike" spc="-1">
              <a:latin typeface="Arial"/>
            </a:endParaRPr>
          </a:p>
        </p:txBody>
      </p:sp>
      <p:sp>
        <p:nvSpPr>
          <p:cNvPr id="119" name="CustomShape 2"/>
          <p:cNvSpPr/>
          <p:nvPr/>
        </p:nvSpPr>
        <p:spPr>
          <a:xfrm>
            <a:off x="1341283" y="4981793"/>
            <a:ext cx="8425523" cy="95265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1400" spc="-1" dirty="0">
                <a:solidFill>
                  <a:srgbClr val="001E33"/>
                </a:solidFill>
                <a:latin typeface="Arial"/>
              </a:rPr>
              <a:t>The firs condition is "Official == true" that ends with a Gini impurity of 0.55 at the left, and 0.44 at the Right. The second split is based on "Stratum &gt;= 3" For the ones from officials schools the left Gini impurity is 0.53 and the one from the right is 0.02, and for the ones from non-official schools have a Gini impurity of 0.27 at the left and 0.16 at the right, and all ended with a weighted Gini impurity of 0.79 </a:t>
            </a:r>
            <a:endParaRPr lang="es-ES" dirty="0"/>
          </a:p>
        </p:txBody>
      </p:sp>
      <p:pic>
        <p:nvPicPr>
          <p:cNvPr id="3" name="Imagen 3" descr="Diagrama&#10;&#10;Descripción generada automáticamente">
            <a:extLst>
              <a:ext uri="{FF2B5EF4-FFF2-40B4-BE49-F238E27FC236}">
                <a16:creationId xmlns:a16="http://schemas.microsoft.com/office/drawing/2014/main" id="{0B178D2E-6530-4360-A85B-D99C4967DCA1}"/>
              </a:ext>
            </a:extLst>
          </p:cNvPr>
          <p:cNvPicPr>
            <a:picLocks noChangeAspect="1"/>
          </p:cNvPicPr>
          <p:nvPr/>
        </p:nvPicPr>
        <p:blipFill>
          <a:blip r:embed="rId3"/>
          <a:stretch>
            <a:fillRect/>
          </a:stretch>
        </p:blipFill>
        <p:spPr>
          <a:xfrm>
            <a:off x="1820174" y="816162"/>
            <a:ext cx="6625085" cy="41761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 name="Marcador de contenido 3"/>
          <p:cNvPicPr/>
          <p:nvPr/>
        </p:nvPicPr>
        <p:blipFill>
          <a:blip r:embed="rId2"/>
          <a:stretch/>
        </p:blipFill>
        <p:spPr>
          <a:xfrm>
            <a:off x="-2880" y="0"/>
            <a:ext cx="12196800" cy="6856560"/>
          </a:xfrm>
          <a:prstGeom prst="rect">
            <a:avLst/>
          </a:prstGeom>
          <a:ln>
            <a:noFill/>
          </a:ln>
        </p:spPr>
      </p:pic>
      <p:sp>
        <p:nvSpPr>
          <p:cNvPr id="173" name="CustomShape 1"/>
          <p:cNvSpPr/>
          <p:nvPr/>
        </p:nvSpPr>
        <p:spPr>
          <a:xfrm>
            <a:off x="265320" y="376920"/>
            <a:ext cx="329976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a:solidFill>
                  <a:srgbClr val="FFFFFF"/>
                </a:solidFill>
                <a:latin typeface="Arial"/>
                <a:ea typeface="DejaVu Sans"/>
              </a:rPr>
              <a:t>Algorithm Complexity</a:t>
            </a:r>
            <a:endParaRPr lang="en-US" sz="2200" b="0" strike="noStrike" spc="-1">
              <a:latin typeface="Arial"/>
            </a:endParaRPr>
          </a:p>
        </p:txBody>
      </p:sp>
      <p:sp>
        <p:nvSpPr>
          <p:cNvPr id="174" name="CustomShape 2"/>
          <p:cNvSpPr/>
          <p:nvPr/>
        </p:nvSpPr>
        <p:spPr>
          <a:xfrm>
            <a:off x="584640" y="4173120"/>
            <a:ext cx="5028120" cy="942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1E33"/>
                </a:solidFill>
                <a:latin typeface="Arial"/>
                <a:ea typeface="DejaVu Sans"/>
              </a:rPr>
              <a:t>Time and memory complexity of the (In this semester, one could be CART, ID3, C4.5…  please choose) algorithm. (Please explain what do N and M mean in this problem. PLEASE DO IT!</a:t>
            </a:r>
            <a:endParaRPr lang="en-US" sz="1400" b="0" strike="noStrike" spc="-1">
              <a:latin typeface="Arial"/>
            </a:endParaRPr>
          </a:p>
        </p:txBody>
      </p:sp>
      <p:sp>
        <p:nvSpPr>
          <p:cNvPr id="175" name="CustomShape 3"/>
          <p:cNvSpPr/>
          <p:nvPr/>
        </p:nvSpPr>
        <p:spPr>
          <a:xfrm flipV="1">
            <a:off x="3356280" y="545760"/>
            <a:ext cx="524880" cy="1692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176" name="CustomShape 4"/>
          <p:cNvSpPr/>
          <p:nvPr/>
        </p:nvSpPr>
        <p:spPr>
          <a:xfrm>
            <a:off x="3356280" y="336600"/>
            <a:ext cx="240336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Keep this title</a:t>
            </a:r>
            <a:endParaRPr lang="en-US" sz="1400" b="0" strike="noStrike" spc="-1">
              <a:latin typeface="Arial"/>
            </a:endParaRPr>
          </a:p>
        </p:txBody>
      </p:sp>
      <p:sp>
        <p:nvSpPr>
          <p:cNvPr id="177" name="CustomShape 5"/>
          <p:cNvSpPr/>
          <p:nvPr/>
        </p:nvSpPr>
        <p:spPr>
          <a:xfrm>
            <a:off x="5168160" y="914400"/>
            <a:ext cx="3426120" cy="72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Create the table in Powerpoint. Do not copy pixelated screenshots from the technical report please!</a:t>
            </a:r>
            <a:endParaRPr lang="en-US" sz="1400" b="0" strike="noStrike" spc="-1">
              <a:latin typeface="Arial"/>
            </a:endParaRPr>
          </a:p>
        </p:txBody>
      </p:sp>
      <p:sp>
        <p:nvSpPr>
          <p:cNvPr id="178" name="CustomShape 6"/>
          <p:cNvSpPr/>
          <p:nvPr/>
        </p:nvSpPr>
        <p:spPr>
          <a:xfrm flipV="1">
            <a:off x="4719600" y="1172880"/>
            <a:ext cx="447120" cy="38844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179" name="CustomShape 7"/>
          <p:cNvSpPr/>
          <p:nvPr/>
        </p:nvSpPr>
        <p:spPr>
          <a:xfrm>
            <a:off x="3437640" y="5208480"/>
            <a:ext cx="293328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Explain the tables in your</a:t>
            </a:r>
            <a:endParaRPr lang="en-US" sz="1400" b="0" strike="noStrike" spc="-1">
              <a:latin typeface="Arial"/>
            </a:endParaRPr>
          </a:p>
          <a:p>
            <a:pPr algn="ctr">
              <a:lnSpc>
                <a:spcPct val="100000"/>
              </a:lnSpc>
            </a:pPr>
            <a:r>
              <a:rPr lang="en-US" sz="1400" b="0" i="1" strike="noStrike" spc="-1">
                <a:solidFill>
                  <a:srgbClr val="FF0000"/>
                </a:solidFill>
                <a:latin typeface="Arial"/>
                <a:ea typeface="DejaVu Sans"/>
              </a:rPr>
              <a:t>own words</a:t>
            </a:r>
            <a:endParaRPr lang="en-US" sz="1400" b="0" strike="noStrike" spc="-1">
              <a:latin typeface="Arial"/>
            </a:endParaRPr>
          </a:p>
        </p:txBody>
      </p:sp>
      <p:sp>
        <p:nvSpPr>
          <p:cNvPr id="180" name="CustomShape 8"/>
          <p:cNvSpPr/>
          <p:nvPr/>
        </p:nvSpPr>
        <p:spPr>
          <a:xfrm>
            <a:off x="3437640" y="4849200"/>
            <a:ext cx="421920" cy="35676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181" name="CustomShape 9"/>
          <p:cNvSpPr/>
          <p:nvPr/>
        </p:nvSpPr>
        <p:spPr>
          <a:xfrm>
            <a:off x="8034840" y="5145480"/>
            <a:ext cx="2933280" cy="72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Include another HD picture related to the example that you modeled in the decision tree</a:t>
            </a:r>
            <a:endParaRPr lang="en-US" sz="1400" b="0" strike="noStrike" spc="-1">
              <a:latin typeface="Arial"/>
            </a:endParaRPr>
          </a:p>
        </p:txBody>
      </p:sp>
      <p:sp>
        <p:nvSpPr>
          <p:cNvPr id="182" name="CustomShape 10"/>
          <p:cNvSpPr/>
          <p:nvPr/>
        </p:nvSpPr>
        <p:spPr>
          <a:xfrm>
            <a:off x="7257960" y="4937760"/>
            <a:ext cx="421920" cy="35676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graphicFrame>
        <p:nvGraphicFramePr>
          <p:cNvPr id="183" name="Table 11"/>
          <p:cNvGraphicFramePr/>
          <p:nvPr/>
        </p:nvGraphicFramePr>
        <p:xfrm>
          <a:off x="547920" y="1956240"/>
          <a:ext cx="5075640" cy="2159640"/>
        </p:xfrm>
        <a:graphic>
          <a:graphicData uri="http://schemas.openxmlformats.org/drawingml/2006/table">
            <a:tbl>
              <a:tblPr/>
              <a:tblGrid>
                <a:gridCol w="1691640">
                  <a:extLst>
                    <a:ext uri="{9D8B030D-6E8A-4147-A177-3AD203B41FA5}">
                      <a16:colId xmlns:a16="http://schemas.microsoft.com/office/drawing/2014/main" val="20000"/>
                    </a:ext>
                  </a:extLst>
                </a:gridCol>
                <a:gridCol w="1691640">
                  <a:extLst>
                    <a:ext uri="{9D8B030D-6E8A-4147-A177-3AD203B41FA5}">
                      <a16:colId xmlns:a16="http://schemas.microsoft.com/office/drawing/2014/main" val="20001"/>
                    </a:ext>
                  </a:extLst>
                </a:gridCol>
                <a:gridCol w="1692360">
                  <a:extLst>
                    <a:ext uri="{9D8B030D-6E8A-4147-A177-3AD203B41FA5}">
                      <a16:colId xmlns:a16="http://schemas.microsoft.com/office/drawing/2014/main" val="20002"/>
                    </a:ext>
                  </a:extLst>
                </a:gridCol>
              </a:tblGrid>
              <a:tr h="719640">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gn="ctr">
                        <a:lnSpc>
                          <a:spcPct val="100000"/>
                        </a:lnSpc>
                      </a:pPr>
                      <a:r>
                        <a:rPr lang="en-US" sz="1800" b="1" strike="noStrike" spc="-1">
                          <a:solidFill>
                            <a:srgbClr val="FFFFFF"/>
                          </a:solidFill>
                          <a:latin typeface="Arial"/>
                        </a:rPr>
                        <a:t>Time Complexity</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gn="ctr">
                        <a:lnSpc>
                          <a:spcPct val="100000"/>
                        </a:lnSpc>
                      </a:pPr>
                      <a:r>
                        <a:rPr lang="en-US" sz="1800" b="1" strike="noStrike" spc="-1">
                          <a:solidFill>
                            <a:srgbClr val="FFFFFF"/>
                          </a:solidFill>
                          <a:latin typeface="Arial"/>
                        </a:rPr>
                        <a:t>Memory Complexity</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extLst>
                  <a:ext uri="{0D108BD9-81ED-4DB2-BD59-A6C34878D82A}">
                    <a16:rowId xmlns:a16="http://schemas.microsoft.com/office/drawing/2014/main" val="10000"/>
                  </a:ext>
                </a:extLst>
              </a:tr>
              <a:tr h="719640">
                <a:tc>
                  <a:txBody>
                    <a:bodyPr/>
                    <a:lstStyle/>
                    <a:p>
                      <a:pPr>
                        <a:lnSpc>
                          <a:spcPct val="100000"/>
                        </a:lnSpc>
                      </a:pPr>
                      <a:r>
                        <a:rPr lang="en-US" sz="1800" b="0" strike="noStrike" spc="-1">
                          <a:solidFill>
                            <a:srgbClr val="FFFFFF"/>
                          </a:solidFill>
                          <a:latin typeface="Arial"/>
                        </a:rPr>
                        <a:t>Training the model</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nSpc>
                          <a:spcPct val="100000"/>
                        </a:lnSpc>
                      </a:pPr>
                      <a:r>
                        <a:rPr lang="en-US" sz="1800" b="0" strike="noStrike" spc="-1">
                          <a:solidFill>
                            <a:srgbClr val="FFFFFF"/>
                          </a:solidFill>
                          <a:latin typeface="Arial"/>
                        </a:rPr>
                        <a:t>O(N</a:t>
                      </a:r>
                      <a:r>
                        <a:rPr lang="en-US" sz="1800" b="0" strike="noStrike" spc="-1" baseline="33000">
                          <a:solidFill>
                            <a:srgbClr val="FFFFFF"/>
                          </a:solidFill>
                          <a:latin typeface="Arial"/>
                        </a:rPr>
                        <a:t>2</a:t>
                      </a:r>
                      <a:r>
                        <a:rPr lang="en-US" sz="1800" b="0" strike="noStrike" spc="-1">
                          <a:solidFill>
                            <a:srgbClr val="FFFFFF"/>
                          </a:solidFill>
                          <a:latin typeface="Arial"/>
                        </a:rPr>
                        <a:t>*M*2</a:t>
                      </a:r>
                      <a:r>
                        <a:rPr lang="en-US" sz="1800" b="0" strike="noStrike" spc="-1" baseline="33000">
                          <a:solidFill>
                            <a:srgbClr val="FFFFFF"/>
                          </a:solidFill>
                          <a:latin typeface="Arial"/>
                        </a:rPr>
                        <a:t>M</a:t>
                      </a:r>
                      <a:r>
                        <a:rPr lang="en-US" sz="1800" b="0" strike="noStrike" spc="-1">
                          <a:solidFill>
                            <a:srgbClr val="FFFFFF"/>
                          </a:solidFill>
                          <a:latin typeface="Arial"/>
                        </a:rPr>
                        <a:t>)</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nSpc>
                          <a:spcPct val="100000"/>
                        </a:lnSpc>
                      </a:pPr>
                      <a:r>
                        <a:rPr lang="en-US" sz="1800" b="0" strike="noStrike" spc="-1">
                          <a:solidFill>
                            <a:srgbClr val="FFFFFF"/>
                          </a:solidFill>
                          <a:latin typeface="Arial"/>
                        </a:rPr>
                        <a:t>O(N*M*2</a:t>
                      </a:r>
                      <a:r>
                        <a:rPr lang="en-US" sz="1800" b="0" strike="noStrike" spc="-1" baseline="33000">
                          <a:solidFill>
                            <a:srgbClr val="FFFFFF"/>
                          </a:solidFill>
                          <a:latin typeface="Arial"/>
                        </a:rPr>
                        <a:t>M</a:t>
                      </a:r>
                      <a:r>
                        <a:rPr lang="en-US" sz="1800" b="0" strike="noStrike" spc="-1">
                          <a:solidFill>
                            <a:srgbClr val="FFFFFF"/>
                          </a:solidFill>
                          <a:latin typeface="Arial"/>
                        </a:rPr>
                        <a:t>)</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extLst>
                  <a:ext uri="{0D108BD9-81ED-4DB2-BD59-A6C34878D82A}">
                    <a16:rowId xmlns:a16="http://schemas.microsoft.com/office/drawing/2014/main" val="10001"/>
                  </a:ext>
                </a:extLst>
              </a:tr>
              <a:tr h="720360">
                <a:tc>
                  <a:txBody>
                    <a:bodyPr/>
                    <a:lstStyle/>
                    <a:p>
                      <a:pPr>
                        <a:lnSpc>
                          <a:spcPct val="100000"/>
                        </a:lnSpc>
                      </a:pPr>
                      <a:r>
                        <a:rPr lang="en-US" sz="1800" b="0" strike="noStrike" spc="-1">
                          <a:solidFill>
                            <a:srgbClr val="FFFFFF"/>
                          </a:solidFill>
                          <a:latin typeface="Arial"/>
                        </a:rPr>
                        <a:t>Testing the Model</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nSpc>
                          <a:spcPct val="100000"/>
                        </a:lnSpc>
                      </a:pPr>
                      <a:r>
                        <a:rPr lang="en-US" sz="1800" b="0" strike="noStrike" spc="-1">
                          <a:solidFill>
                            <a:srgbClr val="FFFFFF"/>
                          </a:solidFill>
                          <a:latin typeface="Arial"/>
                        </a:rPr>
                        <a:t>O(N*M)</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nSpc>
                          <a:spcPct val="100000"/>
                        </a:lnSpc>
                      </a:pPr>
                      <a:r>
                        <a:rPr lang="en-US" sz="1800" b="0" strike="noStrike" spc="-1">
                          <a:solidFill>
                            <a:srgbClr val="FFFFFF"/>
                          </a:solidFill>
                          <a:latin typeface="Arial"/>
                        </a:rPr>
                        <a:t>O(1)</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extLst>
                  <a:ext uri="{0D108BD9-81ED-4DB2-BD59-A6C34878D82A}">
                    <a16:rowId xmlns:a16="http://schemas.microsoft.com/office/drawing/2014/main" val="10002"/>
                  </a:ext>
                </a:extLst>
              </a:tr>
            </a:tbl>
          </a:graphicData>
        </a:graphic>
      </p:graphicFrame>
      <p:pic>
        <p:nvPicPr>
          <p:cNvPr id="184" name="Picture 183"/>
          <p:cNvPicPr/>
          <p:nvPr/>
        </p:nvPicPr>
        <p:blipFill>
          <a:blip r:embed="rId3"/>
          <a:srcRect t="17601"/>
          <a:stretch/>
        </p:blipFill>
        <p:spPr>
          <a:xfrm>
            <a:off x="6897960" y="1903680"/>
            <a:ext cx="4674960" cy="2889000"/>
          </a:xfrm>
          <a:prstGeom prst="rect">
            <a:avLst/>
          </a:prstGeom>
          <a:ln>
            <a:noFill/>
          </a:ln>
        </p:spPr>
      </p:pic>
      <p:sp>
        <p:nvSpPr>
          <p:cNvPr id="185" name="CustomShape 12"/>
          <p:cNvSpPr/>
          <p:nvPr/>
        </p:nvSpPr>
        <p:spPr>
          <a:xfrm>
            <a:off x="8229600" y="124200"/>
            <a:ext cx="2115360" cy="51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Complete this slide</a:t>
            </a:r>
            <a:endParaRPr lang="en-US" sz="1400" b="0" strike="noStrike" spc="-1">
              <a:latin typeface="Arial"/>
            </a:endParaRPr>
          </a:p>
          <a:p>
            <a:pPr algn="ctr">
              <a:lnSpc>
                <a:spcPct val="100000"/>
              </a:lnSpc>
            </a:pPr>
            <a:r>
              <a:rPr lang="en-US" sz="1400" b="0" i="1" strike="noStrike" spc="-1">
                <a:solidFill>
                  <a:srgbClr val="FF0000"/>
                </a:solidFill>
                <a:latin typeface="Arial"/>
                <a:ea typeface="DejaVu Sans"/>
              </a:rPr>
              <a:t>For the third deliverable</a:t>
            </a:r>
            <a:endParaRPr lang="en-US" sz="14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 name="Picture 185"/>
          <p:cNvPicPr/>
          <p:nvPr/>
        </p:nvPicPr>
        <p:blipFill>
          <a:blip r:embed="rId2"/>
          <a:srcRect l="24321" r="17166"/>
          <a:stretch/>
        </p:blipFill>
        <p:spPr>
          <a:xfrm>
            <a:off x="1016640" y="1019520"/>
            <a:ext cx="3930840" cy="3779640"/>
          </a:xfrm>
          <a:prstGeom prst="rect">
            <a:avLst/>
          </a:prstGeom>
          <a:ln>
            <a:noFill/>
          </a:ln>
        </p:spPr>
      </p:pic>
      <p:pic>
        <p:nvPicPr>
          <p:cNvPr id="187" name="Marcador de contenido 3"/>
          <p:cNvPicPr/>
          <p:nvPr/>
        </p:nvPicPr>
        <p:blipFill>
          <a:blip r:embed="rId3"/>
          <a:stretch/>
        </p:blipFill>
        <p:spPr>
          <a:xfrm>
            <a:off x="-2880" y="0"/>
            <a:ext cx="12196800" cy="6856560"/>
          </a:xfrm>
          <a:prstGeom prst="rect">
            <a:avLst/>
          </a:prstGeom>
          <a:ln>
            <a:noFill/>
          </a:ln>
        </p:spPr>
      </p:pic>
      <p:sp>
        <p:nvSpPr>
          <p:cNvPr id="188" name="CustomShape 1"/>
          <p:cNvSpPr/>
          <p:nvPr/>
        </p:nvSpPr>
        <p:spPr>
          <a:xfrm>
            <a:off x="265320" y="376920"/>
            <a:ext cx="329976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a:solidFill>
                  <a:srgbClr val="FFFFFF"/>
                </a:solidFill>
                <a:latin typeface="Arial"/>
                <a:ea typeface="DejaVu Sans"/>
              </a:rPr>
              <a:t>Decision-Tree Model</a:t>
            </a:r>
            <a:endParaRPr lang="en-US" sz="2200" b="0" strike="noStrike" spc="-1">
              <a:latin typeface="Arial"/>
            </a:endParaRPr>
          </a:p>
        </p:txBody>
      </p:sp>
      <p:sp>
        <p:nvSpPr>
          <p:cNvPr id="189" name="CustomShape 2"/>
          <p:cNvSpPr/>
          <p:nvPr/>
        </p:nvSpPr>
        <p:spPr>
          <a:xfrm>
            <a:off x="584640" y="4857120"/>
            <a:ext cx="5028120" cy="942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1E33"/>
                </a:solidFill>
                <a:latin typeface="Arial"/>
                <a:ea typeface="Noto Sans CJK SC Regular"/>
              </a:rPr>
              <a:t>A binary decision tree to predict Saber Pro scores based on the results of Saber 11. Violet nodes represent those with a high probability of success, green medium probability and red a low probability of success.</a:t>
            </a:r>
            <a:endParaRPr lang="en-US" sz="1400" b="0" strike="noStrike" spc="-1">
              <a:latin typeface="Arial"/>
            </a:endParaRPr>
          </a:p>
        </p:txBody>
      </p:sp>
      <p:sp>
        <p:nvSpPr>
          <p:cNvPr id="190" name="CustomShape 3"/>
          <p:cNvSpPr/>
          <p:nvPr/>
        </p:nvSpPr>
        <p:spPr>
          <a:xfrm flipV="1">
            <a:off x="3356280" y="545760"/>
            <a:ext cx="524880" cy="1692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191" name="CustomShape 4"/>
          <p:cNvSpPr/>
          <p:nvPr/>
        </p:nvSpPr>
        <p:spPr>
          <a:xfrm>
            <a:off x="3356280" y="336600"/>
            <a:ext cx="240336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Keep this title</a:t>
            </a:r>
            <a:endParaRPr lang="en-US" sz="1400" b="0" strike="noStrike" spc="-1">
              <a:latin typeface="Arial"/>
            </a:endParaRPr>
          </a:p>
        </p:txBody>
      </p:sp>
      <p:sp>
        <p:nvSpPr>
          <p:cNvPr id="192" name="CustomShape 5"/>
          <p:cNvSpPr/>
          <p:nvPr/>
        </p:nvSpPr>
        <p:spPr>
          <a:xfrm>
            <a:off x="5168160" y="914400"/>
            <a:ext cx="3426120" cy="72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Create the Figure in Powerpoint. Do not copy pixelated screenshots from the technical report please!</a:t>
            </a:r>
            <a:endParaRPr lang="en-US" sz="1400" b="0" strike="noStrike" spc="-1">
              <a:latin typeface="Arial"/>
            </a:endParaRPr>
          </a:p>
        </p:txBody>
      </p:sp>
      <p:sp>
        <p:nvSpPr>
          <p:cNvPr id="193" name="CustomShape 6"/>
          <p:cNvSpPr/>
          <p:nvPr/>
        </p:nvSpPr>
        <p:spPr>
          <a:xfrm flipV="1">
            <a:off x="4719600" y="1172880"/>
            <a:ext cx="447120" cy="38844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194" name="CustomShape 7"/>
          <p:cNvSpPr/>
          <p:nvPr/>
        </p:nvSpPr>
        <p:spPr>
          <a:xfrm>
            <a:off x="3437640" y="5892480"/>
            <a:ext cx="293328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Explain the Figures in your</a:t>
            </a:r>
            <a:endParaRPr lang="en-US" sz="1400" b="0" strike="noStrike" spc="-1">
              <a:latin typeface="Arial"/>
            </a:endParaRPr>
          </a:p>
          <a:p>
            <a:pPr algn="ctr">
              <a:lnSpc>
                <a:spcPct val="100000"/>
              </a:lnSpc>
            </a:pPr>
            <a:r>
              <a:rPr lang="en-US" sz="1400" b="0" i="1" strike="noStrike" spc="-1">
                <a:solidFill>
                  <a:srgbClr val="FF0000"/>
                </a:solidFill>
                <a:latin typeface="Arial"/>
                <a:ea typeface="DejaVu Sans"/>
              </a:rPr>
              <a:t>own words</a:t>
            </a:r>
            <a:endParaRPr lang="en-US" sz="1400" b="0" strike="noStrike" spc="-1">
              <a:latin typeface="Arial"/>
            </a:endParaRPr>
          </a:p>
        </p:txBody>
      </p:sp>
      <p:sp>
        <p:nvSpPr>
          <p:cNvPr id="195" name="CustomShape 8"/>
          <p:cNvSpPr/>
          <p:nvPr/>
        </p:nvSpPr>
        <p:spPr>
          <a:xfrm>
            <a:off x="3437640" y="5533200"/>
            <a:ext cx="421920" cy="35676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196" name="CustomShape 9"/>
          <p:cNvSpPr/>
          <p:nvPr/>
        </p:nvSpPr>
        <p:spPr>
          <a:xfrm>
            <a:off x="9174240" y="4848840"/>
            <a:ext cx="2933280" cy="72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Is it ethical to make a model that predicts academic success based on gender?</a:t>
            </a:r>
            <a:endParaRPr lang="en-US" sz="1400" b="0" strike="noStrike" spc="-1">
              <a:latin typeface="Arial"/>
            </a:endParaRPr>
          </a:p>
        </p:txBody>
      </p:sp>
      <p:sp>
        <p:nvSpPr>
          <p:cNvPr id="197" name="CustomShape 10"/>
          <p:cNvSpPr/>
          <p:nvPr/>
        </p:nvSpPr>
        <p:spPr>
          <a:xfrm>
            <a:off x="9574200" y="4397040"/>
            <a:ext cx="421920" cy="35676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198" name="CustomShape 11"/>
          <p:cNvSpPr/>
          <p:nvPr/>
        </p:nvSpPr>
        <p:spPr>
          <a:xfrm>
            <a:off x="7772400" y="1737360"/>
            <a:ext cx="356508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a:solidFill>
                  <a:srgbClr val="001E33"/>
                </a:solidFill>
                <a:latin typeface="Arial"/>
                <a:ea typeface="DejaVu Sans"/>
              </a:rPr>
              <a:t>Most Relevant Features</a:t>
            </a:r>
            <a:endParaRPr lang="en-US" sz="2200" b="0" strike="noStrike" spc="-1">
              <a:latin typeface="Arial"/>
            </a:endParaRPr>
          </a:p>
        </p:txBody>
      </p:sp>
      <p:sp>
        <p:nvSpPr>
          <p:cNvPr id="199" name="CustomShape 12"/>
          <p:cNvSpPr/>
          <p:nvPr/>
        </p:nvSpPr>
        <p:spPr>
          <a:xfrm>
            <a:off x="8808480" y="2531520"/>
            <a:ext cx="2193480" cy="176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0" strike="noStrike" spc="-1">
                <a:solidFill>
                  <a:srgbClr val="001E33"/>
                </a:solidFill>
                <a:latin typeface="Arial"/>
                <a:ea typeface="DejaVu Sans"/>
              </a:rPr>
              <a:t>Social Studies</a:t>
            </a:r>
            <a:endParaRPr lang="en-US" sz="2200" b="0" strike="noStrike" spc="-1">
              <a:latin typeface="Arial"/>
            </a:endParaRPr>
          </a:p>
          <a:p>
            <a:pPr>
              <a:lnSpc>
                <a:spcPct val="100000"/>
              </a:lnSpc>
            </a:pPr>
            <a:endParaRPr lang="en-US" sz="2200" b="0" strike="noStrike" spc="-1">
              <a:latin typeface="Arial"/>
            </a:endParaRPr>
          </a:p>
          <a:p>
            <a:pPr>
              <a:lnSpc>
                <a:spcPct val="100000"/>
              </a:lnSpc>
            </a:pPr>
            <a:r>
              <a:rPr lang="en-US" sz="2200" b="0" strike="noStrike" spc="-1">
                <a:solidFill>
                  <a:srgbClr val="001E33"/>
                </a:solidFill>
                <a:latin typeface="Arial"/>
                <a:ea typeface="DejaVu Sans"/>
              </a:rPr>
              <a:t>English</a:t>
            </a:r>
            <a:endParaRPr lang="en-US" sz="2200" b="0" strike="noStrike" spc="-1">
              <a:latin typeface="Arial"/>
            </a:endParaRPr>
          </a:p>
          <a:p>
            <a:pPr>
              <a:lnSpc>
                <a:spcPct val="100000"/>
              </a:lnSpc>
            </a:pPr>
            <a:endParaRPr lang="en-US" sz="2200" b="0" strike="noStrike" spc="-1">
              <a:latin typeface="Arial"/>
            </a:endParaRPr>
          </a:p>
          <a:p>
            <a:pPr>
              <a:lnSpc>
                <a:spcPct val="100000"/>
              </a:lnSpc>
            </a:pPr>
            <a:r>
              <a:rPr lang="en-US" sz="2200" b="0" strike="noStrike" spc="-1">
                <a:solidFill>
                  <a:srgbClr val="001E33"/>
                </a:solidFill>
                <a:latin typeface="Arial"/>
                <a:ea typeface="DejaVu Sans"/>
              </a:rPr>
              <a:t>Gender</a:t>
            </a:r>
            <a:endParaRPr lang="en-US" sz="2200" b="0" strike="noStrike" spc="-1">
              <a:latin typeface="Arial"/>
            </a:endParaRPr>
          </a:p>
        </p:txBody>
      </p:sp>
      <p:pic>
        <p:nvPicPr>
          <p:cNvPr id="200" name="Picture 199"/>
          <p:cNvPicPr/>
          <p:nvPr/>
        </p:nvPicPr>
        <p:blipFill>
          <a:blip r:embed="rId4"/>
          <a:stretch/>
        </p:blipFill>
        <p:spPr>
          <a:xfrm>
            <a:off x="8129520" y="3153600"/>
            <a:ext cx="666360" cy="666360"/>
          </a:xfrm>
          <a:prstGeom prst="rect">
            <a:avLst/>
          </a:prstGeom>
          <a:ln>
            <a:noFill/>
          </a:ln>
        </p:spPr>
      </p:pic>
      <p:pic>
        <p:nvPicPr>
          <p:cNvPr id="201" name="Picture 200"/>
          <p:cNvPicPr/>
          <p:nvPr/>
        </p:nvPicPr>
        <p:blipFill>
          <a:blip r:embed="rId5"/>
          <a:stretch/>
        </p:blipFill>
        <p:spPr>
          <a:xfrm>
            <a:off x="8312400" y="3860640"/>
            <a:ext cx="344520" cy="618840"/>
          </a:xfrm>
          <a:prstGeom prst="rect">
            <a:avLst/>
          </a:prstGeom>
          <a:ln>
            <a:noFill/>
          </a:ln>
        </p:spPr>
      </p:pic>
      <p:pic>
        <p:nvPicPr>
          <p:cNvPr id="202" name="Picture 201"/>
          <p:cNvPicPr/>
          <p:nvPr/>
        </p:nvPicPr>
        <p:blipFill>
          <a:blip r:embed="rId6"/>
          <a:srcRect l="19596" t="5022" r="25004" b="33248"/>
          <a:stretch/>
        </p:blipFill>
        <p:spPr>
          <a:xfrm>
            <a:off x="8148960" y="2449440"/>
            <a:ext cx="532440" cy="639000"/>
          </a:xfrm>
          <a:prstGeom prst="rect">
            <a:avLst/>
          </a:prstGeom>
          <a:ln>
            <a:noFill/>
          </a:ln>
        </p:spPr>
      </p:pic>
      <p:sp>
        <p:nvSpPr>
          <p:cNvPr id="203" name="CustomShape 13"/>
          <p:cNvSpPr/>
          <p:nvPr/>
        </p:nvSpPr>
        <p:spPr>
          <a:xfrm flipH="1">
            <a:off x="7984080" y="4572000"/>
            <a:ext cx="307440" cy="35676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204" name="CustomShape 14"/>
          <p:cNvSpPr/>
          <p:nvPr/>
        </p:nvSpPr>
        <p:spPr>
          <a:xfrm>
            <a:off x="6137640" y="4956480"/>
            <a:ext cx="293328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Use an icon for each</a:t>
            </a:r>
            <a:br/>
            <a:r>
              <a:rPr lang="en-US" sz="1400" b="0" i="1" strike="noStrike" spc="-1">
                <a:solidFill>
                  <a:srgbClr val="FF0000"/>
                </a:solidFill>
                <a:latin typeface="Arial"/>
                <a:ea typeface="DejaVu Sans"/>
              </a:rPr>
              <a:t>feature!</a:t>
            </a:r>
            <a:endParaRPr lang="en-US" sz="1400" b="0" strike="noStrike" spc="-1">
              <a:latin typeface="Arial"/>
            </a:endParaRPr>
          </a:p>
        </p:txBody>
      </p:sp>
      <p:sp>
        <p:nvSpPr>
          <p:cNvPr id="205" name="CustomShape 15"/>
          <p:cNvSpPr/>
          <p:nvPr/>
        </p:nvSpPr>
        <p:spPr>
          <a:xfrm>
            <a:off x="8229600" y="124200"/>
            <a:ext cx="2115360" cy="51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Complete this slide</a:t>
            </a:r>
            <a:endParaRPr lang="en-US" sz="1400" b="0" strike="noStrike" spc="-1">
              <a:latin typeface="Arial"/>
            </a:endParaRPr>
          </a:p>
          <a:p>
            <a:pPr algn="ctr">
              <a:lnSpc>
                <a:spcPct val="100000"/>
              </a:lnSpc>
            </a:pPr>
            <a:r>
              <a:rPr lang="en-US" sz="1400" b="0" i="1" strike="noStrike" spc="-1">
                <a:solidFill>
                  <a:srgbClr val="FF0000"/>
                </a:solidFill>
                <a:latin typeface="Arial"/>
                <a:ea typeface="DejaVu Sans"/>
              </a:rPr>
              <a:t>For the third deliverable</a:t>
            </a:r>
            <a:endParaRPr lang="en-US" sz="14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 name="Marcador de contenido 3"/>
          <p:cNvPicPr/>
          <p:nvPr/>
        </p:nvPicPr>
        <p:blipFill>
          <a:blip r:embed="rId2"/>
          <a:stretch/>
        </p:blipFill>
        <p:spPr>
          <a:xfrm>
            <a:off x="-2880" y="0"/>
            <a:ext cx="12196800" cy="6856560"/>
          </a:xfrm>
          <a:prstGeom prst="rect">
            <a:avLst/>
          </a:prstGeom>
          <a:ln>
            <a:noFill/>
          </a:ln>
        </p:spPr>
      </p:pic>
      <p:sp>
        <p:nvSpPr>
          <p:cNvPr id="207" name="CustomShape 1"/>
          <p:cNvSpPr/>
          <p:nvPr/>
        </p:nvSpPr>
        <p:spPr>
          <a:xfrm>
            <a:off x="265320" y="376920"/>
            <a:ext cx="268128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a:solidFill>
                  <a:srgbClr val="FFFFFF"/>
                </a:solidFill>
                <a:latin typeface="Arial"/>
                <a:ea typeface="DejaVu Sans"/>
              </a:rPr>
              <a:t>Evaluation Metrics</a:t>
            </a:r>
            <a:endParaRPr lang="en-US" sz="2200" b="0" strike="noStrike" spc="-1">
              <a:latin typeface="Arial"/>
            </a:endParaRPr>
          </a:p>
        </p:txBody>
      </p:sp>
      <p:sp>
        <p:nvSpPr>
          <p:cNvPr id="208" name="CustomShape 2"/>
          <p:cNvSpPr/>
          <p:nvPr/>
        </p:nvSpPr>
        <p:spPr>
          <a:xfrm flipV="1">
            <a:off x="2829600" y="487800"/>
            <a:ext cx="524880" cy="1692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209" name="CustomShape 3"/>
          <p:cNvSpPr/>
          <p:nvPr/>
        </p:nvSpPr>
        <p:spPr>
          <a:xfrm>
            <a:off x="3356280" y="336600"/>
            <a:ext cx="240336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Keep this title</a:t>
            </a:r>
            <a:endParaRPr lang="en-US" sz="1400" b="0" strike="noStrike" spc="-1">
              <a:latin typeface="Arial"/>
            </a:endParaRPr>
          </a:p>
        </p:txBody>
      </p:sp>
      <p:sp>
        <p:nvSpPr>
          <p:cNvPr id="210" name="CustomShape 4"/>
          <p:cNvSpPr/>
          <p:nvPr/>
        </p:nvSpPr>
        <p:spPr>
          <a:xfrm>
            <a:off x="5168160" y="914400"/>
            <a:ext cx="3518640" cy="72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Use vectorized figures to </a:t>
            </a:r>
            <a:endParaRPr lang="en-US" sz="1400" b="0" strike="noStrike" spc="-1">
              <a:latin typeface="Arial"/>
            </a:endParaRPr>
          </a:p>
          <a:p>
            <a:pPr algn="ctr">
              <a:lnSpc>
                <a:spcPct val="100000"/>
              </a:lnSpc>
            </a:pPr>
            <a:r>
              <a:rPr lang="en-US" sz="1400" b="0" i="1" strike="noStrike" spc="-1">
                <a:solidFill>
                  <a:srgbClr val="FF0000"/>
                </a:solidFill>
                <a:latin typeface="Arial"/>
                <a:ea typeface="DejaVu Sans"/>
              </a:rPr>
              <a:t>explain the algorithm the evaluation metrics, so they are not pixeled like mines</a:t>
            </a:r>
            <a:endParaRPr lang="en-US" sz="1400" b="0" strike="noStrike" spc="-1">
              <a:latin typeface="Arial"/>
            </a:endParaRPr>
          </a:p>
        </p:txBody>
      </p:sp>
      <p:sp>
        <p:nvSpPr>
          <p:cNvPr id="211" name="CustomShape 5"/>
          <p:cNvSpPr/>
          <p:nvPr/>
        </p:nvSpPr>
        <p:spPr>
          <a:xfrm flipV="1">
            <a:off x="4719600" y="1172880"/>
            <a:ext cx="447120" cy="38844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pic>
        <p:nvPicPr>
          <p:cNvPr id="212" name="Picture 211"/>
          <p:cNvPicPr/>
          <p:nvPr/>
        </p:nvPicPr>
        <p:blipFill>
          <a:blip r:embed="rId3"/>
          <a:srcRect b="32951"/>
          <a:stretch/>
        </p:blipFill>
        <p:spPr>
          <a:xfrm>
            <a:off x="507240" y="1517040"/>
            <a:ext cx="3332160" cy="4059720"/>
          </a:xfrm>
          <a:prstGeom prst="rect">
            <a:avLst/>
          </a:prstGeom>
          <a:ln>
            <a:noFill/>
          </a:ln>
        </p:spPr>
      </p:pic>
      <p:pic>
        <p:nvPicPr>
          <p:cNvPr id="213" name="Picture 212"/>
          <p:cNvPicPr/>
          <p:nvPr/>
        </p:nvPicPr>
        <p:blipFill>
          <a:blip r:embed="rId3"/>
          <a:srcRect t="66389"/>
          <a:stretch/>
        </p:blipFill>
        <p:spPr>
          <a:xfrm>
            <a:off x="4480560" y="2263320"/>
            <a:ext cx="3332160" cy="2033280"/>
          </a:xfrm>
          <a:prstGeom prst="rect">
            <a:avLst/>
          </a:prstGeom>
          <a:ln>
            <a:noFill/>
          </a:ln>
        </p:spPr>
      </p:pic>
      <p:sp>
        <p:nvSpPr>
          <p:cNvPr id="214" name="CustomShape 6"/>
          <p:cNvSpPr/>
          <p:nvPr/>
        </p:nvSpPr>
        <p:spPr>
          <a:xfrm>
            <a:off x="8778240" y="2743200"/>
            <a:ext cx="228492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1E33"/>
                </a:solidFill>
                <a:latin typeface="Arial"/>
                <a:ea typeface="DejaVu Sans"/>
              </a:rPr>
              <a:t>Explain Accuracy too…</a:t>
            </a:r>
            <a:endParaRPr lang="en-US" sz="1400" b="0" strike="noStrike" spc="-1">
              <a:latin typeface="Arial"/>
            </a:endParaRPr>
          </a:p>
          <a:p>
            <a:pPr>
              <a:lnSpc>
                <a:spcPct val="100000"/>
              </a:lnSpc>
            </a:pPr>
            <a:r>
              <a:rPr lang="en-US" sz="1400" b="0" strike="noStrike" spc="-1">
                <a:solidFill>
                  <a:srgbClr val="001E33"/>
                </a:solidFill>
                <a:latin typeface="Arial"/>
                <a:ea typeface="DejaVu Sans"/>
              </a:rPr>
              <a:t>In the same manner</a:t>
            </a:r>
            <a:endParaRPr lang="en-US" sz="1400" b="0" strike="noStrike" spc="-1">
              <a:latin typeface="Arial"/>
            </a:endParaRPr>
          </a:p>
        </p:txBody>
      </p:sp>
      <p:sp>
        <p:nvSpPr>
          <p:cNvPr id="215" name="CustomShape 7"/>
          <p:cNvSpPr/>
          <p:nvPr/>
        </p:nvSpPr>
        <p:spPr>
          <a:xfrm>
            <a:off x="5020920" y="4786920"/>
            <a:ext cx="2933280" cy="72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If possible, avoid equations for simple concepts that can be</a:t>
            </a:r>
            <a:endParaRPr lang="en-US" sz="1400" b="0" strike="noStrike" spc="-1">
              <a:latin typeface="Arial"/>
            </a:endParaRPr>
          </a:p>
          <a:p>
            <a:pPr algn="ctr">
              <a:lnSpc>
                <a:spcPct val="100000"/>
              </a:lnSpc>
            </a:pPr>
            <a:r>
              <a:rPr lang="en-US" sz="1400" b="0" i="1" strike="noStrike" spc="-1">
                <a:solidFill>
                  <a:srgbClr val="FF0000"/>
                </a:solidFill>
                <a:latin typeface="Arial"/>
                <a:ea typeface="DejaVu Sans"/>
              </a:rPr>
              <a:t>explained through diagrams</a:t>
            </a:r>
            <a:endParaRPr lang="en-US" sz="1400" b="0" strike="noStrike" spc="-1">
              <a:latin typeface="Arial"/>
            </a:endParaRPr>
          </a:p>
        </p:txBody>
      </p:sp>
      <p:sp>
        <p:nvSpPr>
          <p:cNvPr id="216" name="CustomShape 8"/>
          <p:cNvSpPr/>
          <p:nvPr/>
        </p:nvSpPr>
        <p:spPr>
          <a:xfrm>
            <a:off x="5020920" y="4427640"/>
            <a:ext cx="421920" cy="35676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217" name="CustomShape 9"/>
          <p:cNvSpPr/>
          <p:nvPr/>
        </p:nvSpPr>
        <p:spPr>
          <a:xfrm flipH="1">
            <a:off x="10697760" y="776160"/>
            <a:ext cx="365400" cy="43380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218" name="CustomShape 10"/>
          <p:cNvSpPr/>
          <p:nvPr/>
        </p:nvSpPr>
        <p:spPr>
          <a:xfrm>
            <a:off x="9326880" y="1191240"/>
            <a:ext cx="3426120" cy="72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Use these</a:t>
            </a:r>
            <a:endParaRPr lang="en-US" sz="1400" b="0" strike="noStrike" spc="-1">
              <a:latin typeface="Arial"/>
            </a:endParaRPr>
          </a:p>
          <a:p>
            <a:pPr algn="ctr">
              <a:lnSpc>
                <a:spcPct val="100000"/>
              </a:lnSpc>
            </a:pPr>
            <a:r>
              <a:rPr lang="en-US" sz="1400" b="0" i="1" strike="noStrike" spc="-1">
                <a:solidFill>
                  <a:srgbClr val="FF0000"/>
                </a:solidFill>
                <a:latin typeface="Arial"/>
                <a:ea typeface="DejaVu Sans"/>
              </a:rPr>
              <a:t>Colors for</a:t>
            </a:r>
            <a:endParaRPr lang="en-US" sz="1400" b="0" strike="noStrike" spc="-1">
              <a:latin typeface="Arial"/>
            </a:endParaRPr>
          </a:p>
          <a:p>
            <a:pPr algn="ctr">
              <a:lnSpc>
                <a:spcPct val="100000"/>
              </a:lnSpc>
            </a:pPr>
            <a:r>
              <a:rPr lang="en-US" sz="1400" b="0" i="1" strike="noStrike" spc="-1">
                <a:solidFill>
                  <a:srgbClr val="FF0000"/>
                </a:solidFill>
                <a:latin typeface="Arial"/>
                <a:ea typeface="DejaVu Sans"/>
              </a:rPr>
              <a:t>Your figures</a:t>
            </a:r>
            <a:endParaRPr lang="en-US" sz="1400" b="0" strike="noStrike" spc="-1">
              <a:latin typeface="Arial"/>
            </a:endParaRPr>
          </a:p>
        </p:txBody>
      </p:sp>
      <p:sp>
        <p:nvSpPr>
          <p:cNvPr id="219" name="CustomShape 11"/>
          <p:cNvSpPr/>
          <p:nvPr/>
        </p:nvSpPr>
        <p:spPr>
          <a:xfrm>
            <a:off x="8229600" y="124200"/>
            <a:ext cx="2115360" cy="51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Complete this slide</a:t>
            </a:r>
            <a:endParaRPr lang="en-US" sz="1400" b="0" strike="noStrike" spc="-1">
              <a:latin typeface="Arial"/>
            </a:endParaRPr>
          </a:p>
          <a:p>
            <a:pPr algn="ctr">
              <a:lnSpc>
                <a:spcPct val="100000"/>
              </a:lnSpc>
            </a:pPr>
            <a:r>
              <a:rPr lang="en-US" sz="1400" b="0" i="1" strike="noStrike" spc="-1">
                <a:solidFill>
                  <a:srgbClr val="FF0000"/>
                </a:solidFill>
                <a:latin typeface="Arial"/>
                <a:ea typeface="DejaVu Sans"/>
              </a:rPr>
              <a:t>For the third deliverable</a:t>
            </a:r>
            <a:endParaRPr lang="en-US" sz="14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 name="Marcador de contenido 3"/>
          <p:cNvPicPr/>
          <p:nvPr/>
        </p:nvPicPr>
        <p:blipFill>
          <a:blip r:embed="rId2"/>
          <a:stretch/>
        </p:blipFill>
        <p:spPr>
          <a:xfrm>
            <a:off x="-2880" y="0"/>
            <a:ext cx="12196800" cy="6856560"/>
          </a:xfrm>
          <a:prstGeom prst="rect">
            <a:avLst/>
          </a:prstGeom>
          <a:ln>
            <a:noFill/>
          </a:ln>
        </p:spPr>
      </p:pic>
      <p:sp>
        <p:nvSpPr>
          <p:cNvPr id="221" name="CustomShape 1"/>
          <p:cNvSpPr/>
          <p:nvPr/>
        </p:nvSpPr>
        <p:spPr>
          <a:xfrm>
            <a:off x="265320" y="376920"/>
            <a:ext cx="329976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a:solidFill>
                  <a:srgbClr val="FFFFFF"/>
                </a:solidFill>
                <a:latin typeface="Arial"/>
                <a:ea typeface="DejaVu Sans"/>
              </a:rPr>
              <a:t>Evaluation Metrics</a:t>
            </a:r>
            <a:endParaRPr lang="en-US" sz="2200" b="0" strike="noStrike" spc="-1">
              <a:latin typeface="Arial"/>
            </a:endParaRPr>
          </a:p>
        </p:txBody>
      </p:sp>
      <p:sp>
        <p:nvSpPr>
          <p:cNvPr id="222" name="CustomShape 2"/>
          <p:cNvSpPr/>
          <p:nvPr/>
        </p:nvSpPr>
        <p:spPr>
          <a:xfrm flipV="1">
            <a:off x="3356280" y="545760"/>
            <a:ext cx="524880" cy="1692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223" name="CustomShape 3"/>
          <p:cNvSpPr/>
          <p:nvPr/>
        </p:nvSpPr>
        <p:spPr>
          <a:xfrm>
            <a:off x="3356280" y="336600"/>
            <a:ext cx="240336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Keep this title</a:t>
            </a:r>
            <a:endParaRPr lang="en-US" sz="1400" b="0" strike="noStrike" spc="-1">
              <a:latin typeface="Arial"/>
            </a:endParaRPr>
          </a:p>
        </p:txBody>
      </p:sp>
      <p:sp>
        <p:nvSpPr>
          <p:cNvPr id="224" name="CustomShape 4"/>
          <p:cNvSpPr/>
          <p:nvPr/>
        </p:nvSpPr>
        <p:spPr>
          <a:xfrm>
            <a:off x="5168160" y="914400"/>
            <a:ext cx="3426120" cy="72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Create the table in Powerpoint. Do not copy pixelated screenshots from the technical report please!</a:t>
            </a:r>
            <a:endParaRPr lang="en-US" sz="1400" b="0" strike="noStrike" spc="-1">
              <a:latin typeface="Arial"/>
            </a:endParaRPr>
          </a:p>
        </p:txBody>
      </p:sp>
      <p:sp>
        <p:nvSpPr>
          <p:cNvPr id="225" name="CustomShape 5"/>
          <p:cNvSpPr/>
          <p:nvPr/>
        </p:nvSpPr>
        <p:spPr>
          <a:xfrm flipV="1">
            <a:off x="4719600" y="1172880"/>
            <a:ext cx="447120" cy="38844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226" name="CustomShape 6"/>
          <p:cNvSpPr/>
          <p:nvPr/>
        </p:nvSpPr>
        <p:spPr>
          <a:xfrm>
            <a:off x="8034840" y="5145480"/>
            <a:ext cx="2933280" cy="72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Include another HD picture related to the example that you modeled in the decision tree</a:t>
            </a:r>
            <a:endParaRPr lang="en-US" sz="1400" b="0" strike="noStrike" spc="-1">
              <a:latin typeface="Arial"/>
            </a:endParaRPr>
          </a:p>
        </p:txBody>
      </p:sp>
      <p:sp>
        <p:nvSpPr>
          <p:cNvPr id="227" name="CustomShape 7"/>
          <p:cNvSpPr/>
          <p:nvPr/>
        </p:nvSpPr>
        <p:spPr>
          <a:xfrm>
            <a:off x="7257960" y="4937760"/>
            <a:ext cx="421920" cy="35676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graphicFrame>
        <p:nvGraphicFramePr>
          <p:cNvPr id="228" name="Table 8"/>
          <p:cNvGraphicFramePr/>
          <p:nvPr/>
        </p:nvGraphicFramePr>
        <p:xfrm>
          <a:off x="547920" y="1956240"/>
          <a:ext cx="5075640" cy="2880000"/>
        </p:xfrm>
        <a:graphic>
          <a:graphicData uri="http://schemas.openxmlformats.org/drawingml/2006/table">
            <a:tbl>
              <a:tblPr/>
              <a:tblGrid>
                <a:gridCol w="1691640">
                  <a:extLst>
                    <a:ext uri="{9D8B030D-6E8A-4147-A177-3AD203B41FA5}">
                      <a16:colId xmlns:a16="http://schemas.microsoft.com/office/drawing/2014/main" val="20000"/>
                    </a:ext>
                  </a:extLst>
                </a:gridCol>
                <a:gridCol w="1691640">
                  <a:extLst>
                    <a:ext uri="{9D8B030D-6E8A-4147-A177-3AD203B41FA5}">
                      <a16:colId xmlns:a16="http://schemas.microsoft.com/office/drawing/2014/main" val="20001"/>
                    </a:ext>
                  </a:extLst>
                </a:gridCol>
                <a:gridCol w="1692360">
                  <a:extLst>
                    <a:ext uri="{9D8B030D-6E8A-4147-A177-3AD203B41FA5}">
                      <a16:colId xmlns:a16="http://schemas.microsoft.com/office/drawing/2014/main" val="20002"/>
                    </a:ext>
                  </a:extLst>
                </a:gridCol>
              </a:tblGrid>
              <a:tr h="719640">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gn="ctr">
                        <a:lnSpc>
                          <a:spcPct val="100000"/>
                        </a:lnSpc>
                      </a:pPr>
                      <a:r>
                        <a:rPr lang="en-US" sz="1800" b="1" strike="noStrike" spc="-1">
                          <a:solidFill>
                            <a:srgbClr val="FFFFFF"/>
                          </a:solidFill>
                          <a:latin typeface="Arial"/>
                        </a:rPr>
                        <a:t>Training data set</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gn="ctr">
                        <a:lnSpc>
                          <a:spcPct val="100000"/>
                        </a:lnSpc>
                      </a:pPr>
                      <a:r>
                        <a:rPr lang="en-US" sz="1800" b="1" strike="noStrike" spc="-1">
                          <a:solidFill>
                            <a:srgbClr val="FFFFFF"/>
                          </a:solidFill>
                          <a:latin typeface="Arial"/>
                        </a:rPr>
                        <a:t>Testing data set</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extLst>
                  <a:ext uri="{0D108BD9-81ED-4DB2-BD59-A6C34878D82A}">
                    <a16:rowId xmlns:a16="http://schemas.microsoft.com/office/drawing/2014/main" val="10000"/>
                  </a:ext>
                </a:extLst>
              </a:tr>
              <a:tr h="719640">
                <a:tc>
                  <a:txBody>
                    <a:bodyPr/>
                    <a:lstStyle/>
                    <a:p>
                      <a:pPr>
                        <a:lnSpc>
                          <a:spcPct val="100000"/>
                        </a:lnSpc>
                      </a:pPr>
                      <a:r>
                        <a:rPr lang="en-US" sz="1800" b="1" strike="noStrike" spc="-1">
                          <a:solidFill>
                            <a:srgbClr val="FFFFFF"/>
                          </a:solidFill>
                          <a:latin typeface="Arial"/>
                        </a:rPr>
                        <a:t>Accuracy</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nSpc>
                          <a:spcPct val="100000"/>
                        </a:lnSpc>
                      </a:pPr>
                      <a:r>
                        <a:rPr lang="en-US" sz="1800" b="0" strike="noStrike" spc="-1">
                          <a:solidFill>
                            <a:srgbClr val="FFFFFF"/>
                          </a:solidFill>
                          <a:latin typeface="Arial"/>
                        </a:rPr>
                        <a:t>0.8</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nSpc>
                          <a:spcPct val="100000"/>
                        </a:lnSpc>
                      </a:pPr>
                      <a:r>
                        <a:rPr lang="en-US" sz="1800" b="0" strike="noStrike" spc="-1">
                          <a:solidFill>
                            <a:srgbClr val="FFFFFF"/>
                          </a:solidFill>
                          <a:latin typeface="Arial"/>
                        </a:rPr>
                        <a:t>0.62</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extLst>
                  <a:ext uri="{0D108BD9-81ED-4DB2-BD59-A6C34878D82A}">
                    <a16:rowId xmlns:a16="http://schemas.microsoft.com/office/drawing/2014/main" val="10001"/>
                  </a:ext>
                </a:extLst>
              </a:tr>
              <a:tr h="720360">
                <a:tc>
                  <a:txBody>
                    <a:bodyPr/>
                    <a:lstStyle/>
                    <a:p>
                      <a:pPr>
                        <a:lnSpc>
                          <a:spcPct val="100000"/>
                        </a:lnSpc>
                      </a:pPr>
                      <a:r>
                        <a:rPr lang="en-US" sz="1800" b="1" strike="noStrike" spc="-1">
                          <a:solidFill>
                            <a:srgbClr val="FFFFFF"/>
                          </a:solidFill>
                          <a:latin typeface="Arial"/>
                        </a:rPr>
                        <a:t>Precision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nSpc>
                          <a:spcPct val="100000"/>
                        </a:lnSpc>
                      </a:pPr>
                      <a:r>
                        <a:rPr lang="en-US" sz="1800" b="0" strike="noStrike" spc="-1">
                          <a:solidFill>
                            <a:srgbClr val="FFFFFF"/>
                          </a:solidFill>
                          <a:latin typeface="Arial"/>
                        </a:rPr>
                        <a:t>0.6</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nSpc>
                          <a:spcPct val="100000"/>
                        </a:lnSpc>
                      </a:pPr>
                      <a:r>
                        <a:rPr lang="en-US" sz="1800" b="0" strike="noStrike" spc="-1">
                          <a:solidFill>
                            <a:srgbClr val="FFFFFF"/>
                          </a:solidFill>
                          <a:latin typeface="Arial"/>
                        </a:rPr>
                        <a:t>0.55</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extLst>
                  <a:ext uri="{0D108BD9-81ED-4DB2-BD59-A6C34878D82A}">
                    <a16:rowId xmlns:a16="http://schemas.microsoft.com/office/drawing/2014/main" val="10002"/>
                  </a:ext>
                </a:extLst>
              </a:tr>
              <a:tr h="720360">
                <a:tc>
                  <a:txBody>
                    <a:bodyPr/>
                    <a:lstStyle/>
                    <a:p>
                      <a:pPr>
                        <a:lnSpc>
                          <a:spcPct val="100000"/>
                        </a:lnSpc>
                      </a:pPr>
                      <a:r>
                        <a:rPr lang="en-US" sz="1800" b="1" strike="noStrike" spc="-1">
                          <a:solidFill>
                            <a:srgbClr val="FFFFFF"/>
                          </a:solidFill>
                          <a:latin typeface="Arial"/>
                        </a:rPr>
                        <a:t>Recall</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nSpc>
                          <a:spcPct val="100000"/>
                        </a:lnSpc>
                      </a:pPr>
                      <a:r>
                        <a:rPr lang="en-US" sz="1800" b="0" strike="noStrike" spc="-1">
                          <a:solidFill>
                            <a:srgbClr val="FFFFFF"/>
                          </a:solidFill>
                          <a:latin typeface="Arial"/>
                        </a:rPr>
                        <a:t>0.76</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nSpc>
                          <a:spcPct val="100000"/>
                        </a:lnSpc>
                      </a:pPr>
                      <a:r>
                        <a:rPr lang="en-US" sz="1800" b="0" strike="noStrike" spc="-1">
                          <a:solidFill>
                            <a:srgbClr val="FFFFFF"/>
                          </a:solidFill>
                          <a:latin typeface="Arial"/>
                        </a:rPr>
                        <a:t>0.61</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extLst>
                  <a:ext uri="{0D108BD9-81ED-4DB2-BD59-A6C34878D82A}">
                    <a16:rowId xmlns:a16="http://schemas.microsoft.com/office/drawing/2014/main" val="10003"/>
                  </a:ext>
                </a:extLst>
              </a:tr>
            </a:tbl>
          </a:graphicData>
        </a:graphic>
      </p:graphicFrame>
      <p:pic>
        <p:nvPicPr>
          <p:cNvPr id="229" name="Picture 228"/>
          <p:cNvPicPr/>
          <p:nvPr/>
        </p:nvPicPr>
        <p:blipFill>
          <a:blip r:embed="rId3"/>
          <a:srcRect l="20026"/>
          <a:stretch/>
        </p:blipFill>
        <p:spPr>
          <a:xfrm>
            <a:off x="7168320" y="2011680"/>
            <a:ext cx="4378680" cy="2674440"/>
          </a:xfrm>
          <a:prstGeom prst="rect">
            <a:avLst/>
          </a:prstGeom>
          <a:ln>
            <a:noFill/>
          </a:ln>
        </p:spPr>
      </p:pic>
      <p:sp>
        <p:nvSpPr>
          <p:cNvPr id="230" name="CustomShape 9"/>
          <p:cNvSpPr/>
          <p:nvPr/>
        </p:nvSpPr>
        <p:spPr>
          <a:xfrm>
            <a:off x="807480" y="4893480"/>
            <a:ext cx="502812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1E33"/>
                </a:solidFill>
                <a:latin typeface="Arial"/>
                <a:ea typeface="Noto Sans CJK SC Regular"/>
              </a:rPr>
              <a:t>Evaluation metrics using a training dataset of 135,000 students and test dataset of 45,000 students.</a:t>
            </a:r>
            <a:endParaRPr lang="en-US" sz="1400" b="0" strike="noStrike" spc="-1">
              <a:latin typeface="Arial"/>
            </a:endParaRPr>
          </a:p>
        </p:txBody>
      </p:sp>
      <p:sp>
        <p:nvSpPr>
          <p:cNvPr id="231" name="CustomShape 10"/>
          <p:cNvSpPr/>
          <p:nvPr/>
        </p:nvSpPr>
        <p:spPr>
          <a:xfrm>
            <a:off x="4297680" y="5989680"/>
            <a:ext cx="293328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Explain the tables in your</a:t>
            </a:r>
            <a:endParaRPr lang="en-US" sz="1400" b="0" strike="noStrike" spc="-1">
              <a:latin typeface="Arial"/>
            </a:endParaRPr>
          </a:p>
          <a:p>
            <a:pPr algn="ctr">
              <a:lnSpc>
                <a:spcPct val="100000"/>
              </a:lnSpc>
            </a:pPr>
            <a:r>
              <a:rPr lang="en-US" sz="1400" b="0" i="1" strike="noStrike" spc="-1">
                <a:solidFill>
                  <a:srgbClr val="FF0000"/>
                </a:solidFill>
                <a:latin typeface="Arial"/>
                <a:ea typeface="DejaVu Sans"/>
              </a:rPr>
              <a:t>own words</a:t>
            </a:r>
            <a:endParaRPr lang="en-US" sz="1400" b="0" strike="noStrike" spc="-1">
              <a:latin typeface="Arial"/>
            </a:endParaRPr>
          </a:p>
        </p:txBody>
      </p:sp>
      <p:sp>
        <p:nvSpPr>
          <p:cNvPr id="232" name="CustomShape 11"/>
          <p:cNvSpPr/>
          <p:nvPr/>
        </p:nvSpPr>
        <p:spPr>
          <a:xfrm>
            <a:off x="4297680" y="5486400"/>
            <a:ext cx="421920" cy="35676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233" name="CustomShape 12"/>
          <p:cNvSpPr/>
          <p:nvPr/>
        </p:nvSpPr>
        <p:spPr>
          <a:xfrm>
            <a:off x="8229600" y="124200"/>
            <a:ext cx="2115360" cy="51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Complete this slide</a:t>
            </a:r>
            <a:endParaRPr lang="en-US" sz="1400" b="0" strike="noStrike" spc="-1">
              <a:latin typeface="Arial"/>
            </a:endParaRPr>
          </a:p>
          <a:p>
            <a:pPr algn="ctr">
              <a:lnSpc>
                <a:spcPct val="100000"/>
              </a:lnSpc>
            </a:pPr>
            <a:r>
              <a:rPr lang="en-US" sz="1400" b="0" i="1" strike="noStrike" spc="-1">
                <a:solidFill>
                  <a:srgbClr val="FF0000"/>
                </a:solidFill>
                <a:latin typeface="Arial"/>
                <a:ea typeface="DejaVu Sans"/>
              </a:rPr>
              <a:t>For the third deliverable</a:t>
            </a:r>
            <a:endParaRPr lang="en-US" sz="14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4" name="Marcador de contenido 3"/>
          <p:cNvPicPr/>
          <p:nvPr/>
        </p:nvPicPr>
        <p:blipFill>
          <a:blip r:embed="rId2"/>
          <a:stretch/>
        </p:blipFill>
        <p:spPr>
          <a:xfrm>
            <a:off x="-2880" y="0"/>
            <a:ext cx="12196800" cy="6856560"/>
          </a:xfrm>
          <a:prstGeom prst="rect">
            <a:avLst/>
          </a:prstGeom>
          <a:ln>
            <a:noFill/>
          </a:ln>
        </p:spPr>
      </p:pic>
      <p:sp>
        <p:nvSpPr>
          <p:cNvPr id="235" name="CustomShape 1"/>
          <p:cNvSpPr/>
          <p:nvPr/>
        </p:nvSpPr>
        <p:spPr>
          <a:xfrm>
            <a:off x="265320" y="376920"/>
            <a:ext cx="540288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a:solidFill>
                  <a:srgbClr val="FFFFFF"/>
                </a:solidFill>
                <a:latin typeface="Arial"/>
                <a:ea typeface="DejaVu Sans"/>
              </a:rPr>
              <a:t>Time and Memory Consumption</a:t>
            </a:r>
            <a:endParaRPr lang="en-US" sz="2200" b="0" strike="noStrike" spc="-1">
              <a:latin typeface="Arial"/>
            </a:endParaRPr>
          </a:p>
        </p:txBody>
      </p:sp>
      <p:sp>
        <p:nvSpPr>
          <p:cNvPr id="236" name="CustomShape 2"/>
          <p:cNvSpPr/>
          <p:nvPr/>
        </p:nvSpPr>
        <p:spPr>
          <a:xfrm flipV="1">
            <a:off x="4819320" y="545760"/>
            <a:ext cx="524880" cy="1692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237" name="CustomShape 3"/>
          <p:cNvSpPr/>
          <p:nvPr/>
        </p:nvSpPr>
        <p:spPr>
          <a:xfrm>
            <a:off x="4819320" y="336600"/>
            <a:ext cx="240336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Keep this title</a:t>
            </a:r>
            <a:endParaRPr lang="en-US" sz="1400" b="0" strike="noStrike" spc="-1">
              <a:latin typeface="Arial"/>
            </a:endParaRPr>
          </a:p>
        </p:txBody>
      </p:sp>
      <p:sp>
        <p:nvSpPr>
          <p:cNvPr id="238" name="CustomShape 4"/>
          <p:cNvSpPr/>
          <p:nvPr/>
        </p:nvSpPr>
        <p:spPr>
          <a:xfrm>
            <a:off x="5168160" y="914400"/>
            <a:ext cx="3426120" cy="72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Create the plots in Excel. Do not copy pixelated screenshots from the technical report please!</a:t>
            </a:r>
            <a:endParaRPr lang="en-US" sz="1400" b="0" strike="noStrike" spc="-1">
              <a:latin typeface="Arial"/>
            </a:endParaRPr>
          </a:p>
        </p:txBody>
      </p:sp>
      <p:sp>
        <p:nvSpPr>
          <p:cNvPr id="239" name="CustomShape 5"/>
          <p:cNvSpPr/>
          <p:nvPr/>
        </p:nvSpPr>
        <p:spPr>
          <a:xfrm flipV="1">
            <a:off x="4719600" y="1172880"/>
            <a:ext cx="447120" cy="38844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graphicFrame>
        <p:nvGraphicFramePr>
          <p:cNvPr id="240" name="Chart 239"/>
          <p:cNvGraphicFramePr/>
          <p:nvPr/>
        </p:nvGraphicFramePr>
        <p:xfrm>
          <a:off x="146880" y="1914120"/>
          <a:ext cx="5759280" cy="32392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41" name="Chart 240"/>
          <p:cNvGraphicFramePr/>
          <p:nvPr/>
        </p:nvGraphicFramePr>
        <p:xfrm>
          <a:off x="6071040" y="1878120"/>
          <a:ext cx="5759280" cy="3239280"/>
        </p:xfrm>
        <a:graphic>
          <a:graphicData uri="http://schemas.openxmlformats.org/drawingml/2006/chart">
            <c:chart xmlns:c="http://schemas.openxmlformats.org/drawingml/2006/chart" xmlns:r="http://schemas.openxmlformats.org/officeDocument/2006/relationships" r:id="rId4"/>
          </a:graphicData>
        </a:graphic>
      </p:graphicFrame>
      <p:sp>
        <p:nvSpPr>
          <p:cNvPr id="242" name="CustomShape 6"/>
          <p:cNvSpPr/>
          <p:nvPr/>
        </p:nvSpPr>
        <p:spPr>
          <a:xfrm>
            <a:off x="2249280" y="5117760"/>
            <a:ext cx="594324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0" strike="noStrike" spc="-1">
                <a:solidFill>
                  <a:srgbClr val="001E33"/>
                </a:solidFill>
                <a:latin typeface="Arial"/>
                <a:ea typeface="DejaVu Sans"/>
              </a:rPr>
              <a:t>Time Consumption </a:t>
            </a:r>
            <a:endParaRPr lang="en-US" sz="2200" b="0" strike="noStrike" spc="-1">
              <a:latin typeface="Arial"/>
            </a:endParaRPr>
          </a:p>
        </p:txBody>
      </p:sp>
      <p:sp>
        <p:nvSpPr>
          <p:cNvPr id="243" name="CustomShape 7"/>
          <p:cNvSpPr/>
          <p:nvPr/>
        </p:nvSpPr>
        <p:spPr>
          <a:xfrm>
            <a:off x="8539920" y="5117760"/>
            <a:ext cx="594324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0" strike="noStrike" spc="-1">
                <a:solidFill>
                  <a:srgbClr val="001E33"/>
                </a:solidFill>
                <a:latin typeface="Arial"/>
                <a:ea typeface="DejaVu Sans"/>
              </a:rPr>
              <a:t>Memory Consumption</a:t>
            </a:r>
            <a:endParaRPr lang="en-US" sz="2200" b="0" strike="noStrike" spc="-1">
              <a:latin typeface="Arial"/>
            </a:endParaRPr>
          </a:p>
        </p:txBody>
      </p:sp>
      <p:pic>
        <p:nvPicPr>
          <p:cNvPr id="244" name="Picture 243"/>
          <p:cNvPicPr/>
          <p:nvPr/>
        </p:nvPicPr>
        <p:blipFill>
          <a:blip r:embed="rId5"/>
          <a:stretch/>
        </p:blipFill>
        <p:spPr>
          <a:xfrm>
            <a:off x="1648800" y="5105520"/>
            <a:ext cx="527400" cy="527400"/>
          </a:xfrm>
          <a:prstGeom prst="rect">
            <a:avLst/>
          </a:prstGeom>
          <a:ln>
            <a:noFill/>
          </a:ln>
        </p:spPr>
      </p:pic>
      <p:pic>
        <p:nvPicPr>
          <p:cNvPr id="245" name="Picture 244"/>
          <p:cNvPicPr/>
          <p:nvPr/>
        </p:nvPicPr>
        <p:blipFill>
          <a:blip r:embed="rId6"/>
          <a:srcRect l="28235" t="24851" r="28737" b="25399"/>
          <a:stretch/>
        </p:blipFill>
        <p:spPr>
          <a:xfrm>
            <a:off x="7827120" y="5117760"/>
            <a:ext cx="712440" cy="547920"/>
          </a:xfrm>
          <a:prstGeom prst="rect">
            <a:avLst/>
          </a:prstGeom>
          <a:ln>
            <a:noFill/>
          </a:ln>
        </p:spPr>
      </p:pic>
      <p:sp>
        <p:nvSpPr>
          <p:cNvPr id="246" name="CustomShape 8"/>
          <p:cNvSpPr/>
          <p:nvPr/>
        </p:nvSpPr>
        <p:spPr>
          <a:xfrm>
            <a:off x="8229600" y="124200"/>
            <a:ext cx="2115360" cy="51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Complete this slide</a:t>
            </a:r>
            <a:endParaRPr lang="en-US" sz="1400" b="0" strike="noStrike" spc="-1">
              <a:latin typeface="Arial"/>
            </a:endParaRPr>
          </a:p>
          <a:p>
            <a:pPr algn="ctr">
              <a:lnSpc>
                <a:spcPct val="100000"/>
              </a:lnSpc>
            </a:pPr>
            <a:r>
              <a:rPr lang="en-US" sz="1400" b="0" i="1" strike="noStrike" spc="-1">
                <a:solidFill>
                  <a:srgbClr val="FF0000"/>
                </a:solidFill>
                <a:latin typeface="Arial"/>
                <a:ea typeface="DejaVu Sans"/>
              </a:rPr>
              <a:t>For the third deliverable</a:t>
            </a:r>
            <a:endParaRPr lang="en-US" sz="14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1983</TotalTime>
  <Words>753</Words>
  <Application>Microsoft Office PowerPoint</Application>
  <PresentationFormat>Panorámica</PresentationFormat>
  <Paragraphs>127</Paragraphs>
  <Slides>11</Slides>
  <Notes>0</Notes>
  <HiddenSlides>0</HiddenSlides>
  <MMClips>0</MMClips>
  <ScaleCrop>false</ScaleCrop>
  <HeadingPairs>
    <vt:vector size="4" baseType="variant">
      <vt:variant>
        <vt:lpstr>Tema</vt:lpstr>
      </vt:variant>
      <vt:variant>
        <vt:i4>2</vt:i4>
      </vt:variant>
      <vt:variant>
        <vt:lpstr>Títulos de diapositiva</vt:lpstr>
      </vt:variant>
      <vt:variant>
        <vt:i4>11</vt:i4>
      </vt:variant>
    </vt:vector>
  </HeadingPairs>
  <TitlesOfParts>
    <vt:vector size="13" baseType="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Referee</dc:creator>
  <dc:description/>
  <cp:lastModifiedBy>andres echeverri</cp:lastModifiedBy>
  <cp:revision>412</cp:revision>
  <dcterms:created xsi:type="dcterms:W3CDTF">2020-06-26T14:36:07Z</dcterms:created>
  <dcterms:modified xsi:type="dcterms:W3CDTF">2020-10-12T02:07:19Z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