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A52F0A3-425F-4C85-A1AE-C3FE43AA6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6E45189C-07A2-41F8-8510-240D51886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8269D67-F102-44C8-8F2C-93B6B876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C7711FA-29B8-4EC8-838C-83C66BBD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D9BBBB0-BC30-4087-A19F-B7BD202C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7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964968-F875-4FFB-ADE1-CB7EE766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1B62A9C-ABE7-429B-8496-FF2B6257E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67341DB-D3D3-4752-B8BF-6A16D861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CC301EC-4839-425A-B22E-2B5A01FC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D43CD39-1631-4D7F-8D8E-B0ECDAF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4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4ADB87E-7A3D-43E8-B8FC-B9704CB93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1A52266-277C-4C39-A02B-50C4B2A1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D6657CD-975E-4DEF-8A9F-9267AD66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DE27E4D-8E2F-46B7-AE11-4E5CFC99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B0870A3-36B9-4A9D-9F56-0485B05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0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38CAFFC-3014-45A3-B2C3-8F8874E7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19D5573-907C-4255-A607-38D2B7E22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BE0F6E9-91D7-4439-99A4-239CB51B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6DF447B-BDC6-4641-8140-9EB19559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8852086-262E-4A7A-AEF9-869B0DD6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8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170225-ECD8-4A86-8BBC-C0037D3C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9A42208-1CB4-4928-A823-D2EE8D37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D92E1FC-3BE8-4340-B6C3-90CD876D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0895728-7D24-4FA5-B471-36BCFD41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05BE90D-F71D-447F-A441-901548C6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E5DF1B-E740-4EFB-A3E5-6604FBB0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97A4E1C-B391-4549-ACD3-6884E544B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AF7FF88-139B-4017-B008-F81FF2E74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86607E9-E6E4-48D8-B384-03E55EB2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C3AFD63-9289-442C-95D3-67180877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345E0F0-08D4-4BE3-9063-2FC530E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AEB162F-84D6-475F-B03B-D9465510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50D995E-B11A-4D6E-A9D6-79A22CA1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1BCBEE4-F7F2-4379-983D-DA882DE3F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152EFB0-3723-4779-AFB3-91610B0E7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3A95009B-2A0D-4CEA-B28C-6A431B356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DD9C33C-A01A-4685-A261-4678F0DE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15B5B70B-684F-4435-B5B0-5F8BF9BD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34D69039-A4E4-407E-B0AD-41D55D43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3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5294209-B22A-4DDA-AA92-631DF6CF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342A177-D09B-45EF-9C7F-C7F5B3AE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3225520-6251-486E-894F-A5BFAAF0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D17CF33-F99A-4541-89DB-6A48239F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1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CAE40F6A-AC37-46C6-8815-994B966D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03846D32-4431-4C1B-A77E-29D92230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A633AA8-C8A6-4406-A666-263405C8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8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5EF4509-6C9E-4F58-B6E2-A8FEB936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099EC6B-4E1F-4FB7-8612-5BB3B252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4A4FE55-520E-44ED-A521-657132151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5746910-6ABD-47B1-84AE-6D7C1238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821B2B3-6757-4AA0-B5B2-F8F1FAEF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63FD7EC-5230-40A3-A8D4-7C617AA1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2C9316A-B42C-44E5-9496-DF4EDF34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14134D36-BA21-48DA-B8D3-5034FF2AA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DCA22F6-2564-4A18-8197-D061D10F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6D70795-D3F1-4D7C-BA4E-EDBD8CA6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16BE937-E7B4-45FB-8D8A-25CFD8BB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E2718DE-094C-4437-8EDD-3B44572C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288A17FD-FF79-4C4E-A506-3466D146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DEBCC48-B61D-4209-A4A7-70BFBB734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CE6B551-4CE5-4663-9874-90BB473AD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FF96-6D10-4BDA-8D2A-AC93969CE90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242BF28-15F3-4AAA-87E6-E2F6BAA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CFCE3F7-966E-44DC-8E6F-F47684FC9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6EEE-F494-4D73-8151-8FED5CFEA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9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E8B97C1-4378-4960-9127-404629FF0CCC}"/>
              </a:ext>
            </a:extLst>
          </p:cNvPr>
          <p:cNvSpPr txBox="1"/>
          <p:nvPr/>
        </p:nvSpPr>
        <p:spPr>
          <a:xfrm>
            <a:off x="1989057" y="324387"/>
            <a:ext cx="199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Macintosh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544335A-6CFB-4331-B7E5-5895989E44C6}"/>
              </a:ext>
            </a:extLst>
          </p:cNvPr>
          <p:cNvSpPr txBox="1"/>
          <p:nvPr/>
        </p:nvSpPr>
        <p:spPr>
          <a:xfrm>
            <a:off x="5968738" y="316528"/>
            <a:ext cx="199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Pearce &amp; Hall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0E1B027-0063-465F-9C37-4F0014DD14B0}"/>
              </a:ext>
            </a:extLst>
          </p:cNvPr>
          <p:cNvGrpSpPr/>
          <p:nvPr/>
        </p:nvGrpSpPr>
        <p:grpSpPr>
          <a:xfrm>
            <a:off x="1121784" y="1164944"/>
            <a:ext cx="4110095" cy="1833265"/>
            <a:chOff x="1121784" y="1764384"/>
            <a:chExt cx="4110095" cy="183326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xmlns="" id="{62887198-6C9E-4166-BC59-2F6EF8FB2CED}"/>
                </a:ext>
              </a:extLst>
            </p:cNvPr>
            <p:cNvSpPr txBox="1"/>
            <p:nvPr/>
          </p:nvSpPr>
          <p:spPr>
            <a:xfrm>
              <a:off x="1715678" y="1764384"/>
              <a:ext cx="2271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S1         S2       S3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2DD86466-D637-4033-90D3-8ABDFCA5ED5E}"/>
                </a:ext>
              </a:extLst>
            </p:cNvPr>
            <p:cNvSpPr txBox="1"/>
            <p:nvPr/>
          </p:nvSpPr>
          <p:spPr>
            <a:xfrm>
              <a:off x="1121784" y="2469823"/>
              <a:ext cx="4110095" cy="47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100%      50%             random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xmlns="" id="{EF33A97B-CB0D-4192-A4E8-8CE53592317D}"/>
                </a:ext>
              </a:extLst>
            </p:cNvPr>
            <p:cNvCxnSpPr/>
            <p:nvPr/>
          </p:nvCxnSpPr>
          <p:spPr>
            <a:xfrm>
              <a:off x="1989057" y="2318994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xmlns="" id="{B0D8EED7-FB41-49D6-9645-572ABE12F28B}"/>
                </a:ext>
              </a:extLst>
            </p:cNvPr>
            <p:cNvCxnSpPr/>
            <p:nvPr/>
          </p:nvCxnSpPr>
          <p:spPr>
            <a:xfrm>
              <a:off x="2905028" y="2323460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xmlns="" id="{77BB2B07-A26D-481E-960B-5E3F1EBB7BD1}"/>
                </a:ext>
              </a:extLst>
            </p:cNvPr>
            <p:cNvCxnSpPr/>
            <p:nvPr/>
          </p:nvCxnSpPr>
          <p:spPr>
            <a:xfrm>
              <a:off x="3670170" y="2325031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B3166BB7-5F56-4A4E-9644-081B7F8C0C2E}"/>
              </a:ext>
            </a:extLst>
          </p:cNvPr>
          <p:cNvGrpSpPr/>
          <p:nvPr/>
        </p:nvGrpSpPr>
        <p:grpSpPr>
          <a:xfrm>
            <a:off x="5351283" y="1190867"/>
            <a:ext cx="4110095" cy="1833265"/>
            <a:chOff x="1121784" y="1764384"/>
            <a:chExt cx="4110095" cy="1833265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xmlns="" id="{6AF8A749-6092-42D4-8890-4C5F96BB1DB8}"/>
                </a:ext>
              </a:extLst>
            </p:cNvPr>
            <p:cNvSpPr txBox="1"/>
            <p:nvPr/>
          </p:nvSpPr>
          <p:spPr>
            <a:xfrm>
              <a:off x="1715678" y="1764384"/>
              <a:ext cx="2271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S1         S2       S3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xmlns="" id="{5D5198E7-720E-4A99-B59A-CEBC903BDD5F}"/>
                </a:ext>
              </a:extLst>
            </p:cNvPr>
            <p:cNvSpPr txBox="1"/>
            <p:nvPr/>
          </p:nvSpPr>
          <p:spPr>
            <a:xfrm>
              <a:off x="1121784" y="2469823"/>
              <a:ext cx="4110095" cy="47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100%      50%             random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8A68F8DD-18AA-46C1-B572-7FFC02CA8C56}"/>
                </a:ext>
              </a:extLst>
            </p:cNvPr>
            <p:cNvCxnSpPr/>
            <p:nvPr/>
          </p:nvCxnSpPr>
          <p:spPr>
            <a:xfrm>
              <a:off x="1989057" y="2318994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5E4559B-0E45-4F97-A261-FD8AA501D2A4}"/>
                </a:ext>
              </a:extLst>
            </p:cNvPr>
            <p:cNvCxnSpPr/>
            <p:nvPr/>
          </p:nvCxnSpPr>
          <p:spPr>
            <a:xfrm>
              <a:off x="2905028" y="2323460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xmlns="" id="{4A38984E-8539-45A5-830C-DEC3A7742BC0}"/>
                </a:ext>
              </a:extLst>
            </p:cNvPr>
            <p:cNvCxnSpPr/>
            <p:nvPr/>
          </p:nvCxnSpPr>
          <p:spPr>
            <a:xfrm>
              <a:off x="3670170" y="2325031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113FF4D3-125C-4AB8-9286-8372E35D2763}"/>
              </a:ext>
            </a:extLst>
          </p:cNvPr>
          <p:cNvSpPr txBox="1"/>
          <p:nvPr/>
        </p:nvSpPr>
        <p:spPr>
          <a:xfrm>
            <a:off x="1998479" y="3095868"/>
            <a:ext cx="180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One reward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9E0DB9E9-D8FF-42CB-8340-BEA0FB099211}"/>
              </a:ext>
            </a:extLst>
          </p:cNvPr>
          <p:cNvSpPr txBox="1"/>
          <p:nvPr/>
        </p:nvSpPr>
        <p:spPr>
          <a:xfrm>
            <a:off x="5957745" y="3124148"/>
            <a:ext cx="273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R1         R2       R3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914612C8-502D-4EC2-AED2-ED063DC14A28}"/>
              </a:ext>
            </a:extLst>
          </p:cNvPr>
          <p:cNvSpPr txBox="1"/>
          <p:nvPr/>
        </p:nvSpPr>
        <p:spPr>
          <a:xfrm>
            <a:off x="1604123" y="3587633"/>
            <a:ext cx="872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S1 will be </a:t>
            </a:r>
            <a:r>
              <a:rPr lang="en-GB" sz="2400" b="1" dirty="0">
                <a:solidFill>
                  <a:srgbClr val="FF0000"/>
                </a:solidFill>
              </a:rPr>
              <a:t>learned</a:t>
            </a:r>
            <a:r>
              <a:rPr lang="en-GB" sz="2400" b="1" dirty="0"/>
              <a:t>                         S2 will induce strongest </a:t>
            </a:r>
            <a:r>
              <a:rPr lang="en-GB" sz="2400" b="1" dirty="0">
                <a:solidFill>
                  <a:srgbClr val="FF0000"/>
                </a:solidFill>
              </a:rPr>
              <a:t>response</a:t>
            </a:r>
          </a:p>
          <a:p>
            <a:r>
              <a:rPr lang="en-GB" sz="2400" b="1" dirty="0">
                <a:sym typeface="Wingdings" panose="05000000000000000000" pitchFamily="2" charset="2"/>
              </a:rPr>
              <a:t> Association strength                prediction error</a:t>
            </a:r>
            <a:endParaRPr lang="en-GB" sz="24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D9391376-465E-4165-95C7-A2F7361482CA}"/>
              </a:ext>
            </a:extLst>
          </p:cNvPr>
          <p:cNvSpPr txBox="1"/>
          <p:nvPr/>
        </p:nvSpPr>
        <p:spPr>
          <a:xfrm>
            <a:off x="1036320" y="4470400"/>
            <a:ext cx="9979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I am still confused about the difference of associative strength vs attention and what I care about: what stimulus is actually learned?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- What is learned should have had the strongest associative strength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- In my view, associative strength cannot be measured with attention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- Attention is indeed linked to uncertainty (lack of associative strength); the animal tries to understand better</a:t>
            </a:r>
          </a:p>
        </p:txBody>
      </p:sp>
    </p:spTree>
    <p:extLst>
      <p:ext uri="{BB962C8B-B14F-4D97-AF65-F5344CB8AC3E}">
        <p14:creationId xmlns:p14="http://schemas.microsoft.com/office/powerpoint/2010/main" val="328723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E8B97C1-4378-4960-9127-404629FF0CCC}"/>
              </a:ext>
            </a:extLst>
          </p:cNvPr>
          <p:cNvSpPr txBox="1"/>
          <p:nvPr/>
        </p:nvSpPr>
        <p:spPr>
          <a:xfrm>
            <a:off x="1989057" y="324387"/>
            <a:ext cx="199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Macintosh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544335A-6CFB-4331-B7E5-5895989E44C6}"/>
              </a:ext>
            </a:extLst>
          </p:cNvPr>
          <p:cNvSpPr txBox="1"/>
          <p:nvPr/>
        </p:nvSpPr>
        <p:spPr>
          <a:xfrm>
            <a:off x="5968738" y="316528"/>
            <a:ext cx="199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Pearce &amp; Hall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0E1B027-0063-465F-9C37-4F0014DD14B0}"/>
              </a:ext>
            </a:extLst>
          </p:cNvPr>
          <p:cNvGrpSpPr/>
          <p:nvPr/>
        </p:nvGrpSpPr>
        <p:grpSpPr>
          <a:xfrm>
            <a:off x="1121784" y="1164944"/>
            <a:ext cx="4110095" cy="1833265"/>
            <a:chOff x="1121784" y="1764384"/>
            <a:chExt cx="4110095" cy="183326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xmlns="" id="{62887198-6C9E-4166-BC59-2F6EF8FB2CED}"/>
                </a:ext>
              </a:extLst>
            </p:cNvPr>
            <p:cNvSpPr txBox="1"/>
            <p:nvPr/>
          </p:nvSpPr>
          <p:spPr>
            <a:xfrm>
              <a:off x="1715678" y="1764384"/>
              <a:ext cx="2271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S1         S2       S3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2DD86466-D637-4033-90D3-8ABDFCA5ED5E}"/>
                </a:ext>
              </a:extLst>
            </p:cNvPr>
            <p:cNvSpPr txBox="1"/>
            <p:nvPr/>
          </p:nvSpPr>
          <p:spPr>
            <a:xfrm>
              <a:off x="1121784" y="2469823"/>
              <a:ext cx="4110095" cy="47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100%      50%             random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xmlns="" id="{EF33A97B-CB0D-4192-A4E8-8CE53592317D}"/>
                </a:ext>
              </a:extLst>
            </p:cNvPr>
            <p:cNvCxnSpPr/>
            <p:nvPr/>
          </p:nvCxnSpPr>
          <p:spPr>
            <a:xfrm>
              <a:off x="1989057" y="2318994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xmlns="" id="{B0D8EED7-FB41-49D6-9645-572ABE12F28B}"/>
                </a:ext>
              </a:extLst>
            </p:cNvPr>
            <p:cNvCxnSpPr/>
            <p:nvPr/>
          </p:nvCxnSpPr>
          <p:spPr>
            <a:xfrm>
              <a:off x="2905028" y="2323460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xmlns="" id="{77BB2B07-A26D-481E-960B-5E3F1EBB7BD1}"/>
                </a:ext>
              </a:extLst>
            </p:cNvPr>
            <p:cNvCxnSpPr/>
            <p:nvPr/>
          </p:nvCxnSpPr>
          <p:spPr>
            <a:xfrm>
              <a:off x="3670170" y="2325031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B3166BB7-5F56-4A4E-9644-081B7F8C0C2E}"/>
              </a:ext>
            </a:extLst>
          </p:cNvPr>
          <p:cNvGrpSpPr/>
          <p:nvPr/>
        </p:nvGrpSpPr>
        <p:grpSpPr>
          <a:xfrm>
            <a:off x="5351283" y="1190867"/>
            <a:ext cx="4110095" cy="1833265"/>
            <a:chOff x="1121784" y="1764384"/>
            <a:chExt cx="4110095" cy="1833265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xmlns="" id="{6AF8A749-6092-42D4-8890-4C5F96BB1DB8}"/>
                </a:ext>
              </a:extLst>
            </p:cNvPr>
            <p:cNvSpPr txBox="1"/>
            <p:nvPr/>
          </p:nvSpPr>
          <p:spPr>
            <a:xfrm>
              <a:off x="1715678" y="1764384"/>
              <a:ext cx="2271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S1         S2       S3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xmlns="" id="{5D5198E7-720E-4A99-B59A-CEBC903BDD5F}"/>
                </a:ext>
              </a:extLst>
            </p:cNvPr>
            <p:cNvSpPr txBox="1"/>
            <p:nvPr/>
          </p:nvSpPr>
          <p:spPr>
            <a:xfrm>
              <a:off x="1121784" y="2469823"/>
              <a:ext cx="4110095" cy="47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100%      50%             random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8A68F8DD-18AA-46C1-B572-7FFC02CA8C56}"/>
                </a:ext>
              </a:extLst>
            </p:cNvPr>
            <p:cNvCxnSpPr/>
            <p:nvPr/>
          </p:nvCxnSpPr>
          <p:spPr>
            <a:xfrm>
              <a:off x="1989057" y="2318994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5E4559B-0E45-4F97-A261-FD8AA501D2A4}"/>
                </a:ext>
              </a:extLst>
            </p:cNvPr>
            <p:cNvCxnSpPr/>
            <p:nvPr/>
          </p:nvCxnSpPr>
          <p:spPr>
            <a:xfrm>
              <a:off x="2905028" y="2323460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xmlns="" id="{4A38984E-8539-45A5-830C-DEC3A7742BC0}"/>
                </a:ext>
              </a:extLst>
            </p:cNvPr>
            <p:cNvCxnSpPr/>
            <p:nvPr/>
          </p:nvCxnSpPr>
          <p:spPr>
            <a:xfrm>
              <a:off x="3670170" y="2325031"/>
              <a:ext cx="0" cy="127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113FF4D3-125C-4AB8-9286-8372E35D2763}"/>
              </a:ext>
            </a:extLst>
          </p:cNvPr>
          <p:cNvSpPr txBox="1"/>
          <p:nvPr/>
        </p:nvSpPr>
        <p:spPr>
          <a:xfrm>
            <a:off x="1998479" y="3095868"/>
            <a:ext cx="180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One reward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9E0DB9E9-D8FF-42CB-8340-BEA0FB099211}"/>
              </a:ext>
            </a:extLst>
          </p:cNvPr>
          <p:cNvSpPr txBox="1"/>
          <p:nvPr/>
        </p:nvSpPr>
        <p:spPr>
          <a:xfrm>
            <a:off x="5957745" y="3124148"/>
            <a:ext cx="273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R1         R2       R3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914612C8-502D-4EC2-AED2-ED063DC14A28}"/>
              </a:ext>
            </a:extLst>
          </p:cNvPr>
          <p:cNvSpPr txBox="1"/>
          <p:nvPr/>
        </p:nvSpPr>
        <p:spPr>
          <a:xfrm>
            <a:off x="1604123" y="3587633"/>
            <a:ext cx="872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S1 will be </a:t>
            </a:r>
            <a:r>
              <a:rPr lang="en-GB" sz="2400" b="1" dirty="0">
                <a:solidFill>
                  <a:srgbClr val="FF0000"/>
                </a:solidFill>
              </a:rPr>
              <a:t>learned</a:t>
            </a:r>
            <a:r>
              <a:rPr lang="en-GB" sz="2400" b="1" dirty="0"/>
              <a:t>                         S2 will induce strongest </a:t>
            </a:r>
            <a:r>
              <a:rPr lang="en-GB" sz="2400" b="1" dirty="0">
                <a:solidFill>
                  <a:srgbClr val="FF0000"/>
                </a:solidFill>
              </a:rPr>
              <a:t>response</a:t>
            </a:r>
          </a:p>
          <a:p>
            <a:r>
              <a:rPr lang="en-GB" sz="2400" b="1" dirty="0">
                <a:sym typeface="Wingdings" panose="05000000000000000000" pitchFamily="2" charset="2"/>
              </a:rPr>
              <a:t> Association strength                prediction error</a:t>
            </a:r>
            <a:endParaRPr lang="en-GB" sz="24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D9391376-465E-4165-95C7-A2F7361482CA}"/>
              </a:ext>
            </a:extLst>
          </p:cNvPr>
          <p:cNvSpPr txBox="1"/>
          <p:nvPr/>
        </p:nvSpPr>
        <p:spPr>
          <a:xfrm>
            <a:off x="1036320" y="4470400"/>
            <a:ext cx="9979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I am still confused about the difference of associative strength vs attention and what I care about: what stimulus is actually learned?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- What is learned should have had the strongest associative strength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- In my view, associative strength cannot be measured with attention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- Attention is indeed linked to uncertainty (lack of associative strength); the animal tries to understand better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xmlns="" id="{EF46365A-C5C7-4AFA-80D4-119BE060E03C}"/>
              </a:ext>
            </a:extLst>
          </p:cNvPr>
          <p:cNvSpPr/>
          <p:nvPr/>
        </p:nvSpPr>
        <p:spPr>
          <a:xfrm>
            <a:off x="8982179" y="1158241"/>
            <a:ext cx="3108221" cy="1493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DD945318-3951-48CC-8AFD-8CB7F0C1925B}"/>
              </a:ext>
            </a:extLst>
          </p:cNvPr>
          <p:cNvSpPr txBox="1"/>
          <p:nvPr/>
        </p:nvSpPr>
        <p:spPr>
          <a:xfrm>
            <a:off x="8982179" y="1129328"/>
            <a:ext cx="3209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 would accept Pearce &amp; Hall if S2 is learned in the left scenario, but no evidence so far…</a:t>
            </a:r>
          </a:p>
        </p:txBody>
      </p:sp>
    </p:spTree>
    <p:extLst>
      <p:ext uri="{BB962C8B-B14F-4D97-AF65-F5344CB8AC3E}">
        <p14:creationId xmlns:p14="http://schemas.microsoft.com/office/powerpoint/2010/main" val="404374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E8B97C1-4378-4960-9127-404629FF0CCC}"/>
              </a:ext>
            </a:extLst>
          </p:cNvPr>
          <p:cNvSpPr txBox="1"/>
          <p:nvPr/>
        </p:nvSpPr>
        <p:spPr>
          <a:xfrm>
            <a:off x="857840" y="188535"/>
            <a:ext cx="106711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We are now interested in complex stimuli like client fish that have many features: size, shape, colour, eye size, mouth features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1" dirty="0">
                <a:sym typeface="Wingdings" panose="05000000000000000000" pitchFamily="2" charset="2"/>
              </a:rPr>
              <a:t>For any single combination of 2 client fish, all differing features would be informative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1" dirty="0">
                <a:sym typeface="Wingdings" panose="05000000000000000000" pitchFamily="2" charset="2"/>
              </a:rPr>
              <a:t>Some feature have a more generalised predictive power across client species regarding food patch quality</a:t>
            </a:r>
          </a:p>
          <a:p>
            <a:r>
              <a:rPr lang="en-GB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We are not yet interested in the market problem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24" name="Picture 16" descr="bicolor">
            <a:extLst>
              <a:ext uri="{FF2B5EF4-FFF2-40B4-BE49-F238E27FC236}">
                <a16:creationId xmlns:a16="http://schemas.microsoft.com/office/drawing/2014/main" xmlns="" id="{CA91F936-54A3-4F8B-9A3B-3F6AA753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99" y="3089378"/>
            <a:ext cx="3575294" cy="21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0" descr="154">
            <a:extLst>
              <a:ext uri="{FF2B5EF4-FFF2-40B4-BE49-F238E27FC236}">
                <a16:creationId xmlns:a16="http://schemas.microsoft.com/office/drawing/2014/main" xmlns="" id="{D2E6AF0D-A7BA-4E1D-B217-AB710795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99" y="3089378"/>
            <a:ext cx="15906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1" descr="61">
            <a:extLst>
              <a:ext uri="{FF2B5EF4-FFF2-40B4-BE49-F238E27FC236}">
                <a16:creationId xmlns:a16="http://schemas.microsoft.com/office/drawing/2014/main" xmlns="" id="{FE608F56-DE05-4AF9-8934-16904D970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99" y="4541953"/>
            <a:ext cx="1650437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7A12C0AF-B86E-41DD-865E-6A7AC5865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67" t="17182" r="52526" b="18351"/>
          <a:stretch/>
        </p:blipFill>
        <p:spPr>
          <a:xfrm>
            <a:off x="4846980" y="3089378"/>
            <a:ext cx="2498040" cy="33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3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E8B97C1-4378-4960-9127-404629FF0CCC}"/>
              </a:ext>
            </a:extLst>
          </p:cNvPr>
          <p:cNvSpPr txBox="1"/>
          <p:nvPr/>
        </p:nvSpPr>
        <p:spPr>
          <a:xfrm>
            <a:off x="857840" y="188535"/>
            <a:ext cx="10671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We are now interested in complex stimuli like client fish that have many features: size, shape, colour, eye size, mouth features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1" dirty="0">
                <a:sym typeface="Wingdings" panose="05000000000000000000" pitchFamily="2" charset="2"/>
              </a:rPr>
              <a:t>For any single combination of 2 client fish, all differing features would be informative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45E4559B-0E45-4F97-A261-FD8AA501D2A4}"/>
              </a:ext>
            </a:extLst>
          </p:cNvPr>
          <p:cNvCxnSpPr>
            <a:cxnSpLocks/>
          </p:cNvCxnSpPr>
          <p:nvPr/>
        </p:nvCxnSpPr>
        <p:spPr>
          <a:xfrm flipV="1">
            <a:off x="523182" y="2902671"/>
            <a:ext cx="0" cy="1609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113FF4D3-125C-4AB8-9286-8372E35D2763}"/>
              </a:ext>
            </a:extLst>
          </p:cNvPr>
          <p:cNvSpPr txBox="1"/>
          <p:nvPr/>
        </p:nvSpPr>
        <p:spPr>
          <a:xfrm>
            <a:off x="498044" y="4490836"/>
            <a:ext cx="210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Parrot  Damsel</a:t>
            </a:r>
          </a:p>
        </p:txBody>
      </p:sp>
      <p:pic>
        <p:nvPicPr>
          <p:cNvPr id="24" name="Picture 16" descr="bicolor">
            <a:extLst>
              <a:ext uri="{FF2B5EF4-FFF2-40B4-BE49-F238E27FC236}">
                <a16:creationId xmlns:a16="http://schemas.microsoft.com/office/drawing/2014/main" xmlns="" id="{CA91F936-54A3-4F8B-9A3B-3F6AA753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00" y="1424469"/>
            <a:ext cx="165576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0" descr="154">
            <a:extLst>
              <a:ext uri="{FF2B5EF4-FFF2-40B4-BE49-F238E27FC236}">
                <a16:creationId xmlns:a16="http://schemas.microsoft.com/office/drawing/2014/main" xmlns="" id="{47DF79A6-A98E-4305-9C1D-F5635E0F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74" y="1427201"/>
            <a:ext cx="1438485" cy="98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C1EB1AE-C361-4804-B8DB-6137C8EB5155}"/>
              </a:ext>
            </a:extLst>
          </p:cNvPr>
          <p:cNvSpPr/>
          <p:nvPr/>
        </p:nvSpPr>
        <p:spPr>
          <a:xfrm>
            <a:off x="849998" y="3365368"/>
            <a:ext cx="29063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AACEC73-53D3-4083-9DA8-3FA79E0DEC52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849998" y="3596201"/>
            <a:ext cx="290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45CC9352-D78F-4FDC-8508-98F2D9702AEB}"/>
              </a:ext>
            </a:extLst>
          </p:cNvPr>
          <p:cNvSpPr/>
          <p:nvPr/>
        </p:nvSpPr>
        <p:spPr>
          <a:xfrm>
            <a:off x="1717244" y="4013070"/>
            <a:ext cx="344078" cy="22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3FC41A94-5C7C-4A62-AF73-9C0E6F4734D3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1717244" y="4124764"/>
            <a:ext cx="344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xmlns="" id="{52C50961-49AA-43F3-B2C1-B819C8F1A4C5}"/>
              </a:ext>
            </a:extLst>
          </p:cNvPr>
          <p:cNvSpPr txBox="1"/>
          <p:nvPr/>
        </p:nvSpPr>
        <p:spPr>
          <a:xfrm rot="16200000">
            <a:off x="-303447" y="3406550"/>
            <a:ext cx="118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Length 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xmlns="" id="{8713D1BA-BAB3-4EE9-8477-A5890C1CD812}"/>
              </a:ext>
            </a:extLst>
          </p:cNvPr>
          <p:cNvCxnSpPr>
            <a:cxnSpLocks/>
          </p:cNvCxnSpPr>
          <p:nvPr/>
        </p:nvCxnSpPr>
        <p:spPr>
          <a:xfrm flipV="1">
            <a:off x="3135979" y="2913666"/>
            <a:ext cx="0" cy="1609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xmlns="" id="{B09FFD4E-0F48-4DA1-A2AF-EAC940E02E7D}"/>
              </a:ext>
            </a:extLst>
          </p:cNvPr>
          <p:cNvSpPr txBox="1"/>
          <p:nvPr/>
        </p:nvSpPr>
        <p:spPr>
          <a:xfrm>
            <a:off x="3110841" y="4501831"/>
            <a:ext cx="210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Parrot  Damsel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654E49F-2CFC-42FF-ACF2-D203D1CE680F}"/>
              </a:ext>
            </a:extLst>
          </p:cNvPr>
          <p:cNvSpPr/>
          <p:nvPr/>
        </p:nvSpPr>
        <p:spPr>
          <a:xfrm>
            <a:off x="4298648" y="3376364"/>
            <a:ext cx="312623" cy="212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xmlns="" id="{16234FDF-7984-4704-AE13-25D10180E1B9}"/>
              </a:ext>
            </a:extLst>
          </p:cNvPr>
          <p:cNvCxnSpPr>
            <a:cxnSpLocks/>
            <a:stCxn id="48" idx="1"/>
            <a:endCxn id="48" idx="3"/>
          </p:cNvCxnSpPr>
          <p:nvPr/>
        </p:nvCxnSpPr>
        <p:spPr>
          <a:xfrm>
            <a:off x="4298648" y="3482384"/>
            <a:ext cx="312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11A64B1-CA27-448C-8C22-A084696B501A}"/>
              </a:ext>
            </a:extLst>
          </p:cNvPr>
          <p:cNvSpPr/>
          <p:nvPr/>
        </p:nvSpPr>
        <p:spPr>
          <a:xfrm>
            <a:off x="3491052" y="3750684"/>
            <a:ext cx="344078" cy="22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xmlns="" id="{DABC326E-B8D2-417B-BDD9-111846340C6C}"/>
              </a:ext>
            </a:extLst>
          </p:cNvPr>
          <p:cNvCxnSpPr>
            <a:cxnSpLocks/>
            <a:stCxn id="50" idx="1"/>
            <a:endCxn id="50" idx="3"/>
          </p:cNvCxnSpPr>
          <p:nvPr/>
        </p:nvCxnSpPr>
        <p:spPr>
          <a:xfrm>
            <a:off x="3491052" y="3862378"/>
            <a:ext cx="344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xmlns="" id="{C6F1BB5C-CE2C-4ABC-A0D2-6CDB10D9E23A}"/>
              </a:ext>
            </a:extLst>
          </p:cNvPr>
          <p:cNvSpPr txBox="1"/>
          <p:nvPr/>
        </p:nvSpPr>
        <p:spPr>
          <a:xfrm rot="16200000">
            <a:off x="1957999" y="3414991"/>
            <a:ext cx="188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Body height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xmlns="" id="{9B6577FD-FAB7-467A-BBAD-F3E44C15BEE1}"/>
              </a:ext>
            </a:extLst>
          </p:cNvPr>
          <p:cNvSpPr txBox="1"/>
          <p:nvPr/>
        </p:nvSpPr>
        <p:spPr>
          <a:xfrm>
            <a:off x="5414124" y="4493691"/>
            <a:ext cx="236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Greenish  black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xmlns="" id="{EF02C429-9E89-4891-A790-9E3B4B126DB6}"/>
              </a:ext>
            </a:extLst>
          </p:cNvPr>
          <p:cNvSpPr txBox="1"/>
          <p:nvPr/>
        </p:nvSpPr>
        <p:spPr>
          <a:xfrm>
            <a:off x="7696983" y="4478796"/>
            <a:ext cx="210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Medium  Large</a:t>
            </a:r>
          </a:p>
          <a:p>
            <a:r>
              <a:rPr lang="en-GB" sz="2400" b="1" dirty="0"/>
              <a:t>       eye size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xmlns="" id="{8E5017D3-9FA0-4B4D-80D4-F6206D3AAE70}"/>
              </a:ext>
            </a:extLst>
          </p:cNvPr>
          <p:cNvSpPr txBox="1"/>
          <p:nvPr/>
        </p:nvSpPr>
        <p:spPr>
          <a:xfrm>
            <a:off x="9964127" y="4482977"/>
            <a:ext cx="210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Beak  Terminal</a:t>
            </a:r>
          </a:p>
          <a:p>
            <a:r>
              <a:rPr lang="en-GB" sz="2400" b="1" dirty="0"/>
              <a:t>         mouth</a:t>
            </a:r>
          </a:p>
        </p:txBody>
      </p:sp>
      <p:pic>
        <p:nvPicPr>
          <p:cNvPr id="63" name="Picture 16" descr="bicolor">
            <a:extLst>
              <a:ext uri="{FF2B5EF4-FFF2-40B4-BE49-F238E27FC236}">
                <a16:creationId xmlns:a16="http://schemas.microsoft.com/office/drawing/2014/main" xmlns="" id="{DD4D50BA-286B-42EB-9788-6FF52C40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37" y="3459324"/>
            <a:ext cx="716223" cy="42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6" descr="bicolor">
            <a:extLst>
              <a:ext uri="{FF2B5EF4-FFF2-40B4-BE49-F238E27FC236}">
                <a16:creationId xmlns:a16="http://schemas.microsoft.com/office/drawing/2014/main" xmlns="" id="{0C4667C6-63A5-48A2-B95B-1E69A6D4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06" y="3459324"/>
            <a:ext cx="716223" cy="42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6" descr="bicolor">
            <a:extLst>
              <a:ext uri="{FF2B5EF4-FFF2-40B4-BE49-F238E27FC236}">
                <a16:creationId xmlns:a16="http://schemas.microsoft.com/office/drawing/2014/main" xmlns="" id="{ADCC101B-38D0-4188-B9E5-F94F1ED8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526" y="3477399"/>
            <a:ext cx="716223" cy="42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0" descr="154">
            <a:extLst>
              <a:ext uri="{FF2B5EF4-FFF2-40B4-BE49-F238E27FC236}">
                <a16:creationId xmlns:a16="http://schemas.microsoft.com/office/drawing/2014/main" xmlns="" id="{F648F7A3-5065-46AD-AB1E-B6DB9F9F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071" y="3459324"/>
            <a:ext cx="590439" cy="40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0" descr="154">
            <a:extLst>
              <a:ext uri="{FF2B5EF4-FFF2-40B4-BE49-F238E27FC236}">
                <a16:creationId xmlns:a16="http://schemas.microsoft.com/office/drawing/2014/main" xmlns="" id="{D253B5B1-F4DF-4CC5-A497-6084617C6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56" y="3457361"/>
            <a:ext cx="590439" cy="40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0" descr="154">
            <a:extLst>
              <a:ext uri="{FF2B5EF4-FFF2-40B4-BE49-F238E27FC236}">
                <a16:creationId xmlns:a16="http://schemas.microsoft.com/office/drawing/2014/main" xmlns="" id="{6ECF6607-8A13-46AB-A90F-61CE80BB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241" y="3457361"/>
            <a:ext cx="590439" cy="40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xmlns="" id="{3155296B-AFD2-414F-BFE5-C35A7B45DA0B}"/>
              </a:ext>
            </a:extLst>
          </p:cNvPr>
          <p:cNvSpPr txBox="1"/>
          <p:nvPr/>
        </p:nvSpPr>
        <p:spPr>
          <a:xfrm>
            <a:off x="857840" y="5481895"/>
            <a:ext cx="1067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If the parrotfish consistently yields more food than the damselfish, any of the five criteria can be learned alone and will yield perfect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64949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E8B97C1-4378-4960-9127-404629FF0CCC}"/>
              </a:ext>
            </a:extLst>
          </p:cNvPr>
          <p:cNvSpPr txBox="1"/>
          <p:nvPr/>
        </p:nvSpPr>
        <p:spPr>
          <a:xfrm>
            <a:off x="857840" y="150827"/>
            <a:ext cx="10671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We are now interested in complex stimuli like client fish that have many features: size, shape, colour, eye size, mouth features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1" dirty="0">
                <a:sym typeface="Wingdings" panose="05000000000000000000" pitchFamily="2" charset="2"/>
              </a:rPr>
              <a:t>For any single combination of 2 client fish, all differing features would be informative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1" dirty="0">
                <a:sym typeface="Wingdings" panose="05000000000000000000" pitchFamily="2" charset="2"/>
              </a:rPr>
              <a:t>Some feature have a more generalised predictive power across </a:t>
            </a:r>
            <a:r>
              <a:rPr lang="en-GB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ALL</a:t>
            </a:r>
            <a:r>
              <a:rPr lang="en-GB" sz="2400" b="1" dirty="0">
                <a:sym typeface="Wingdings" panose="05000000000000000000" pitchFamily="2" charset="2"/>
              </a:rPr>
              <a:t> client species regarding food patch quality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F047BFFA-BCEA-4A7E-929A-90FAC518769F}"/>
              </a:ext>
            </a:extLst>
          </p:cNvPr>
          <p:cNvCxnSpPr>
            <a:cxnSpLocks/>
          </p:cNvCxnSpPr>
          <p:nvPr/>
        </p:nvCxnSpPr>
        <p:spPr>
          <a:xfrm>
            <a:off x="570319" y="4311688"/>
            <a:ext cx="1941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AA3A4729-4D85-407E-BD28-FD5FD7ED42B0}"/>
              </a:ext>
            </a:extLst>
          </p:cNvPr>
          <p:cNvCxnSpPr>
            <a:cxnSpLocks/>
          </p:cNvCxnSpPr>
          <p:nvPr/>
        </p:nvCxnSpPr>
        <p:spPr>
          <a:xfrm flipV="1">
            <a:off x="570319" y="2714135"/>
            <a:ext cx="0" cy="1609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2CF86A5F-FB5B-43CE-BFA0-B145AE5A85CC}"/>
              </a:ext>
            </a:extLst>
          </p:cNvPr>
          <p:cNvSpPr txBox="1"/>
          <p:nvPr/>
        </p:nvSpPr>
        <p:spPr>
          <a:xfrm rot="16200000">
            <a:off x="-317588" y="3194444"/>
            <a:ext cx="121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Reward  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3E513DE9-0E2D-478E-9685-B747DF0F9CD9}"/>
              </a:ext>
            </a:extLst>
          </p:cNvPr>
          <p:cNvCxnSpPr>
            <a:cxnSpLocks/>
          </p:cNvCxnSpPr>
          <p:nvPr/>
        </p:nvCxnSpPr>
        <p:spPr>
          <a:xfrm flipV="1">
            <a:off x="5970619" y="2778760"/>
            <a:ext cx="0" cy="1609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C92FB978-9E4D-4889-8F0E-4DBD42A3EF4D}"/>
              </a:ext>
            </a:extLst>
          </p:cNvPr>
          <p:cNvSpPr txBox="1"/>
          <p:nvPr/>
        </p:nvSpPr>
        <p:spPr>
          <a:xfrm>
            <a:off x="5945480" y="4366925"/>
            <a:ext cx="289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Gr   Blu   </a:t>
            </a:r>
            <a:r>
              <a:rPr lang="en-GB" sz="2400" b="1" dirty="0" err="1"/>
              <a:t>Bla</a:t>
            </a:r>
            <a:r>
              <a:rPr lang="en-GB" sz="2400" b="1" dirty="0"/>
              <a:t>   Re   </a:t>
            </a:r>
            <a:r>
              <a:rPr lang="en-GB" sz="2400" b="1" dirty="0" err="1"/>
              <a:t>Wh</a:t>
            </a:r>
            <a:endParaRPr lang="en-GB" sz="2400" b="1" dirty="0"/>
          </a:p>
          <a:p>
            <a:r>
              <a:rPr lang="en-GB" sz="2400" b="1" dirty="0"/>
              <a:t>       main colour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0D8CAB-2152-41C9-A527-B1C0895E8347}"/>
              </a:ext>
            </a:extLst>
          </p:cNvPr>
          <p:cNvSpPr/>
          <p:nvPr/>
        </p:nvSpPr>
        <p:spPr>
          <a:xfrm>
            <a:off x="6081852" y="3534498"/>
            <a:ext cx="294422" cy="6092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235B9522-D827-40B6-AF5C-57E23DBEF14C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6081852" y="3839101"/>
            <a:ext cx="294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xmlns="" id="{34CB0323-8B3F-458F-A6B6-FF4AEE55243A}"/>
              </a:ext>
            </a:extLst>
          </p:cNvPr>
          <p:cNvSpPr txBox="1"/>
          <p:nvPr/>
        </p:nvSpPr>
        <p:spPr>
          <a:xfrm>
            <a:off x="9530080" y="4358640"/>
            <a:ext cx="2316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Te</a:t>
            </a:r>
            <a:r>
              <a:rPr lang="en-GB" sz="2400" b="1" dirty="0"/>
              <a:t>   Th    Be    Ba</a:t>
            </a:r>
          </a:p>
          <a:p>
            <a:r>
              <a:rPr lang="en-GB" sz="2400" b="1" dirty="0"/>
              <a:t> mouth features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xmlns="" id="{08442766-B2EA-4B13-A6C1-1766B45652B6}"/>
              </a:ext>
            </a:extLst>
          </p:cNvPr>
          <p:cNvSpPr txBox="1"/>
          <p:nvPr/>
        </p:nvSpPr>
        <p:spPr>
          <a:xfrm>
            <a:off x="1225266" y="4379084"/>
            <a:ext cx="118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Length 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xmlns="" id="{7397AFEB-0B4F-4AED-A06A-FA9F6820B3A2}"/>
              </a:ext>
            </a:extLst>
          </p:cNvPr>
          <p:cNvCxnSpPr>
            <a:cxnSpLocks/>
          </p:cNvCxnSpPr>
          <p:nvPr/>
        </p:nvCxnSpPr>
        <p:spPr>
          <a:xfrm>
            <a:off x="3364319" y="4305717"/>
            <a:ext cx="1941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xmlns="" id="{A0EE8C7C-EFF3-4213-B331-DB2F30384820}"/>
              </a:ext>
            </a:extLst>
          </p:cNvPr>
          <p:cNvCxnSpPr>
            <a:cxnSpLocks/>
          </p:cNvCxnSpPr>
          <p:nvPr/>
        </p:nvCxnSpPr>
        <p:spPr>
          <a:xfrm flipV="1">
            <a:off x="3364319" y="2708164"/>
            <a:ext cx="0" cy="1609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xmlns="" id="{EB86F4FA-7FB4-47EB-A3AC-0925450EAB1D}"/>
              </a:ext>
            </a:extLst>
          </p:cNvPr>
          <p:cNvSpPr txBox="1"/>
          <p:nvPr/>
        </p:nvSpPr>
        <p:spPr>
          <a:xfrm rot="16200000">
            <a:off x="2476412" y="3188473"/>
            <a:ext cx="121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Reward  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xmlns="" id="{60CB2A27-A8CB-4538-90FB-BFA40B7F80E1}"/>
              </a:ext>
            </a:extLst>
          </p:cNvPr>
          <p:cNvSpPr txBox="1"/>
          <p:nvPr/>
        </p:nvSpPr>
        <p:spPr>
          <a:xfrm>
            <a:off x="3406522" y="4373113"/>
            <a:ext cx="187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Body depth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BC525858-2C87-4875-831E-701B686F39FC}"/>
              </a:ext>
            </a:extLst>
          </p:cNvPr>
          <p:cNvCxnSpPr/>
          <p:nvPr/>
        </p:nvCxnSpPr>
        <p:spPr>
          <a:xfrm flipV="1">
            <a:off x="857840" y="3120272"/>
            <a:ext cx="1338605" cy="75414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xmlns="" id="{308A6839-6627-4A28-81AD-E3D1E325D7D5}"/>
              </a:ext>
            </a:extLst>
          </p:cNvPr>
          <p:cNvCxnSpPr>
            <a:cxnSpLocks/>
          </p:cNvCxnSpPr>
          <p:nvPr/>
        </p:nvCxnSpPr>
        <p:spPr>
          <a:xfrm flipV="1">
            <a:off x="857840" y="3425276"/>
            <a:ext cx="1273270" cy="590129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xmlns="" id="{54293264-280F-4160-A577-FEEBA51D5005}"/>
              </a:ext>
            </a:extLst>
          </p:cNvPr>
          <p:cNvCxnSpPr>
            <a:cxnSpLocks/>
          </p:cNvCxnSpPr>
          <p:nvPr/>
        </p:nvCxnSpPr>
        <p:spPr>
          <a:xfrm flipV="1">
            <a:off x="857840" y="2818610"/>
            <a:ext cx="1338605" cy="892290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xmlns="" id="{7EE7A533-3E20-49CC-A5D2-BF4926F8841E}"/>
              </a:ext>
            </a:extLst>
          </p:cNvPr>
          <p:cNvCxnSpPr>
            <a:cxnSpLocks/>
          </p:cNvCxnSpPr>
          <p:nvPr/>
        </p:nvCxnSpPr>
        <p:spPr>
          <a:xfrm>
            <a:off x="3647440" y="3589070"/>
            <a:ext cx="1503680" cy="241250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xmlns="" id="{F4221FBA-CE7E-4A4D-98DC-7EDC76E64C99}"/>
              </a:ext>
            </a:extLst>
          </p:cNvPr>
          <p:cNvCxnSpPr>
            <a:cxnSpLocks/>
          </p:cNvCxnSpPr>
          <p:nvPr/>
        </p:nvCxnSpPr>
        <p:spPr>
          <a:xfrm>
            <a:off x="3637280" y="3904030"/>
            <a:ext cx="1503680" cy="241250"/>
          </a:xfrm>
          <a:prstGeom prst="bentConnector3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xmlns="" id="{2108CBA7-8025-4DB4-B5A3-37B5952B4C6E}"/>
              </a:ext>
            </a:extLst>
          </p:cNvPr>
          <p:cNvCxnSpPr>
            <a:cxnSpLocks/>
          </p:cNvCxnSpPr>
          <p:nvPr/>
        </p:nvCxnSpPr>
        <p:spPr>
          <a:xfrm>
            <a:off x="3647440" y="3233470"/>
            <a:ext cx="1503680" cy="241250"/>
          </a:xfrm>
          <a:prstGeom prst="bentConnector3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xmlns="" id="{144B095D-EE0A-4189-AD4F-B91C1F8670CE}"/>
              </a:ext>
            </a:extLst>
          </p:cNvPr>
          <p:cNvSpPr txBox="1"/>
          <p:nvPr/>
        </p:nvSpPr>
        <p:spPr>
          <a:xfrm rot="16200000">
            <a:off x="5158652" y="3336684"/>
            <a:ext cx="121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Reward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12A75012-C0F4-4734-9704-7BA73338BF3E}"/>
              </a:ext>
            </a:extLst>
          </p:cNvPr>
          <p:cNvSpPr/>
          <p:nvPr/>
        </p:nvSpPr>
        <p:spPr>
          <a:xfrm>
            <a:off x="6600012" y="3453218"/>
            <a:ext cx="294422" cy="6092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xmlns="" id="{C6828D32-8DA6-494E-ADDA-8B023147DDA7}"/>
              </a:ext>
            </a:extLst>
          </p:cNvPr>
          <p:cNvCxnSpPr>
            <a:cxnSpLocks/>
          </p:cNvCxnSpPr>
          <p:nvPr/>
        </p:nvCxnSpPr>
        <p:spPr>
          <a:xfrm>
            <a:off x="6589852" y="3889901"/>
            <a:ext cx="294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F16F04C-1B46-4F34-9A65-E9799B2BDAFD}"/>
              </a:ext>
            </a:extLst>
          </p:cNvPr>
          <p:cNvSpPr/>
          <p:nvPr/>
        </p:nvSpPr>
        <p:spPr>
          <a:xfrm>
            <a:off x="7209612" y="3219538"/>
            <a:ext cx="294422" cy="6092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xmlns="" id="{C60E8AF9-BCD6-4385-95EF-2D38A097FF8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7209612" y="3524141"/>
            <a:ext cx="294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3D904B45-CC69-4555-9912-21E3F2DAEFBD}"/>
              </a:ext>
            </a:extLst>
          </p:cNvPr>
          <p:cNvSpPr/>
          <p:nvPr/>
        </p:nvSpPr>
        <p:spPr>
          <a:xfrm>
            <a:off x="7768412" y="3575138"/>
            <a:ext cx="294422" cy="6092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xmlns="" id="{E3016196-E1C5-46A1-AE27-79B01FD79C2D}"/>
              </a:ext>
            </a:extLst>
          </p:cNvPr>
          <p:cNvCxnSpPr>
            <a:cxnSpLocks/>
          </p:cNvCxnSpPr>
          <p:nvPr/>
        </p:nvCxnSpPr>
        <p:spPr>
          <a:xfrm>
            <a:off x="7758252" y="3737501"/>
            <a:ext cx="294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C5DE41FC-CD40-4EBC-818F-C6433CB8B17C}"/>
              </a:ext>
            </a:extLst>
          </p:cNvPr>
          <p:cNvSpPr/>
          <p:nvPr/>
        </p:nvSpPr>
        <p:spPr>
          <a:xfrm>
            <a:off x="8317052" y="3219538"/>
            <a:ext cx="294411" cy="10664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xmlns="" id="{B214EC57-316B-4F78-958C-71B0434300CF}"/>
              </a:ext>
            </a:extLst>
          </p:cNvPr>
          <p:cNvCxnSpPr>
            <a:cxnSpLocks/>
          </p:cNvCxnSpPr>
          <p:nvPr/>
        </p:nvCxnSpPr>
        <p:spPr>
          <a:xfrm>
            <a:off x="8306892" y="4021981"/>
            <a:ext cx="294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xmlns="" id="{D0A8D575-49BB-4DEE-AA5B-2A66AAD1169A}"/>
              </a:ext>
            </a:extLst>
          </p:cNvPr>
          <p:cNvCxnSpPr>
            <a:cxnSpLocks/>
          </p:cNvCxnSpPr>
          <p:nvPr/>
        </p:nvCxnSpPr>
        <p:spPr>
          <a:xfrm flipV="1">
            <a:off x="9485979" y="2738120"/>
            <a:ext cx="0" cy="1609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6123123-070B-4E45-8CE7-C29AC85544D3}"/>
              </a:ext>
            </a:extLst>
          </p:cNvPr>
          <p:cNvSpPr/>
          <p:nvPr/>
        </p:nvSpPr>
        <p:spPr>
          <a:xfrm>
            <a:off x="9597212" y="3209378"/>
            <a:ext cx="294421" cy="8936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xmlns="" id="{0FA89DD9-67CB-44D7-A0B1-CE6F540235E0}"/>
              </a:ext>
            </a:extLst>
          </p:cNvPr>
          <p:cNvCxnSpPr>
            <a:cxnSpLocks/>
            <a:stCxn id="71" idx="1"/>
            <a:endCxn id="71" idx="3"/>
          </p:cNvCxnSpPr>
          <p:nvPr/>
        </p:nvCxnSpPr>
        <p:spPr>
          <a:xfrm>
            <a:off x="9597212" y="3656221"/>
            <a:ext cx="2944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xmlns="" id="{AC7D7C56-17AF-4E62-B2AD-34B3F54C5823}"/>
              </a:ext>
            </a:extLst>
          </p:cNvPr>
          <p:cNvSpPr txBox="1"/>
          <p:nvPr/>
        </p:nvSpPr>
        <p:spPr>
          <a:xfrm rot="16200000">
            <a:off x="8674012" y="3296044"/>
            <a:ext cx="121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Reward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9CB24199-4B81-4E7A-A80C-132B89C9C3E5}"/>
              </a:ext>
            </a:extLst>
          </p:cNvPr>
          <p:cNvSpPr/>
          <p:nvPr/>
        </p:nvSpPr>
        <p:spPr>
          <a:xfrm>
            <a:off x="10115372" y="3141250"/>
            <a:ext cx="294421" cy="880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xmlns="" id="{AF89CFC8-EE8B-4B1E-BFF0-931F54A6D255}"/>
              </a:ext>
            </a:extLst>
          </p:cNvPr>
          <p:cNvCxnSpPr>
            <a:cxnSpLocks/>
          </p:cNvCxnSpPr>
          <p:nvPr/>
        </p:nvCxnSpPr>
        <p:spPr>
          <a:xfrm>
            <a:off x="10105212" y="3849261"/>
            <a:ext cx="294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8D143C3E-AD8C-42B5-9852-8DE86B599492}"/>
              </a:ext>
            </a:extLst>
          </p:cNvPr>
          <p:cNvSpPr/>
          <p:nvPr/>
        </p:nvSpPr>
        <p:spPr>
          <a:xfrm>
            <a:off x="10724972" y="3178899"/>
            <a:ext cx="288682" cy="31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xmlns="" id="{5DC53F41-40EB-4D00-B1EC-E67632DB7E4F}"/>
              </a:ext>
            </a:extLst>
          </p:cNvPr>
          <p:cNvCxnSpPr>
            <a:cxnSpLocks/>
          </p:cNvCxnSpPr>
          <p:nvPr/>
        </p:nvCxnSpPr>
        <p:spPr>
          <a:xfrm>
            <a:off x="10724972" y="3300621"/>
            <a:ext cx="294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0DEE5FA-3331-435D-B135-C1087A74482B}"/>
              </a:ext>
            </a:extLst>
          </p:cNvPr>
          <p:cNvSpPr/>
          <p:nvPr/>
        </p:nvSpPr>
        <p:spPr>
          <a:xfrm>
            <a:off x="11283772" y="3168740"/>
            <a:ext cx="284262" cy="2362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xmlns="" id="{579FABC9-2169-4DC7-9399-6736828D0ADA}"/>
              </a:ext>
            </a:extLst>
          </p:cNvPr>
          <p:cNvCxnSpPr>
            <a:cxnSpLocks/>
          </p:cNvCxnSpPr>
          <p:nvPr/>
        </p:nvCxnSpPr>
        <p:spPr>
          <a:xfrm>
            <a:off x="11273612" y="3331101"/>
            <a:ext cx="294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xmlns="" id="{F30EFBE0-FE9F-4E6E-9B5A-AA3846816879}"/>
              </a:ext>
            </a:extLst>
          </p:cNvPr>
          <p:cNvSpPr txBox="1"/>
          <p:nvPr/>
        </p:nvSpPr>
        <p:spPr>
          <a:xfrm>
            <a:off x="857840" y="5221571"/>
            <a:ext cx="10671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- In this example, length is clearly the best general predictor of reward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- 2 mouth features are also highly predictive: beak and </a:t>
            </a:r>
            <a:r>
              <a:rPr lang="en-GB" sz="2400" b="1" dirty="0" err="1">
                <a:solidFill>
                  <a:srgbClr val="0070C0"/>
                </a:solidFill>
              </a:rPr>
              <a:t>barbels</a:t>
            </a:r>
            <a:endParaRPr lang="en-GB" sz="2400" b="1" dirty="0">
              <a:solidFill>
                <a:srgbClr val="0070C0"/>
              </a:solidFill>
            </a:endParaRPr>
          </a:p>
          <a:p>
            <a:r>
              <a:rPr lang="en-GB" sz="2400" b="1" dirty="0">
                <a:solidFill>
                  <a:srgbClr val="0070C0"/>
                </a:solidFill>
              </a:rPr>
              <a:t>- All other features have high variance because species from different families can have similar body depths and/or similar colours</a:t>
            </a:r>
          </a:p>
        </p:txBody>
      </p:sp>
    </p:spTree>
    <p:extLst>
      <p:ext uri="{BB962C8B-B14F-4D97-AF65-F5344CB8AC3E}">
        <p14:creationId xmlns:p14="http://schemas.microsoft.com/office/powerpoint/2010/main" val="355241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E8B97C1-4378-4960-9127-404629FF0CCC}"/>
              </a:ext>
            </a:extLst>
          </p:cNvPr>
          <p:cNvSpPr txBox="1"/>
          <p:nvPr/>
        </p:nvSpPr>
        <p:spPr>
          <a:xfrm>
            <a:off x="857840" y="150827"/>
            <a:ext cx="106711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We are now interested in complex stimuli like client fish that have many features: size, shape, colour, eye size, mouth features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1" dirty="0">
                <a:sym typeface="Wingdings" panose="05000000000000000000" pitchFamily="2" charset="2"/>
              </a:rPr>
              <a:t>For any single combination of 2 client fish, all differing features would be informative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1" dirty="0">
                <a:sym typeface="Wingdings" panose="05000000000000000000" pitchFamily="2" charset="2"/>
              </a:rPr>
              <a:t>Some feature have a more generalised predictive power across </a:t>
            </a:r>
            <a:r>
              <a:rPr lang="en-GB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ALL</a:t>
            </a:r>
            <a:r>
              <a:rPr lang="en-GB" sz="2400" b="1" dirty="0">
                <a:sym typeface="Wingdings" panose="05000000000000000000" pitchFamily="2" charset="2"/>
              </a:rPr>
              <a:t> client species regarding food patch quality</a:t>
            </a:r>
          </a:p>
          <a:p>
            <a:endParaRPr lang="en-GB" sz="2400" b="1" dirty="0">
              <a:sym typeface="Wingdings" panose="05000000000000000000" pitchFamily="2" charset="2"/>
            </a:endParaRPr>
          </a:p>
          <a:p>
            <a:endParaRPr lang="en-GB" sz="2400" b="1" dirty="0">
              <a:sym typeface="Wingdings" panose="05000000000000000000" pitchFamily="2" charset="2"/>
            </a:endParaRPr>
          </a:p>
          <a:p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 think our first model should 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define parameter spaces for the different features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combine them with some constraints (based on biology)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Implement Macintosh and P&amp;H and analyse what features will be used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 assume the 2 concepts make different predictions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We can compare model predictions with data from the recent master project</a:t>
            </a:r>
          </a:p>
        </p:txBody>
      </p:sp>
    </p:spTree>
    <p:extLst>
      <p:ext uri="{BB962C8B-B14F-4D97-AF65-F5344CB8AC3E}">
        <p14:creationId xmlns:p14="http://schemas.microsoft.com/office/powerpoint/2010/main" val="403251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E8B97C1-4378-4960-9127-404629FF0CCC}"/>
              </a:ext>
            </a:extLst>
          </p:cNvPr>
          <p:cNvSpPr txBox="1"/>
          <p:nvPr/>
        </p:nvSpPr>
        <p:spPr>
          <a:xfrm>
            <a:off x="857840" y="150827"/>
            <a:ext cx="1067113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We are now interested in complex stimuli like client fish that have many features: size, shape, colour, eye size, mouth features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1" dirty="0">
                <a:sym typeface="Wingdings" panose="05000000000000000000" pitchFamily="2" charset="2"/>
              </a:rPr>
              <a:t>For any single combination of 2 client fish, all differing features would be informative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1" dirty="0">
                <a:sym typeface="Wingdings" panose="05000000000000000000" pitchFamily="2" charset="2"/>
              </a:rPr>
              <a:t>Some feature have a more generalised predictive power across </a:t>
            </a:r>
            <a:r>
              <a:rPr lang="en-GB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ALL</a:t>
            </a:r>
            <a:r>
              <a:rPr lang="en-GB" sz="2400" b="1" dirty="0">
                <a:sym typeface="Wingdings" panose="05000000000000000000" pitchFamily="2" charset="2"/>
              </a:rPr>
              <a:t> client species regarding food patch quality</a:t>
            </a:r>
          </a:p>
          <a:p>
            <a:endParaRPr lang="en-GB" sz="2400" b="1" dirty="0">
              <a:sym typeface="Wingdings" panose="05000000000000000000" pitchFamily="2" charset="2"/>
            </a:endParaRPr>
          </a:p>
          <a:p>
            <a:endParaRPr lang="en-GB" sz="2400" b="1" dirty="0">
              <a:sym typeface="Wingdings" panose="05000000000000000000" pitchFamily="2" charset="2"/>
            </a:endParaRPr>
          </a:p>
          <a:p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 think our first model should 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define parameter spaces for the different features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combine them with some constraints (based on biology)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Implement Macintosh and P&amp;H and analyse what features will be used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 assume the 2 concepts make different predictions</a:t>
            </a:r>
          </a:p>
          <a:p>
            <a:pPr marL="342900" indent="-342900">
              <a:buFontTx/>
              <a:buChar char="-"/>
            </a:pPr>
            <a:r>
              <a:rPr lang="en-GB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We can compare model predictions with data from the recent master project</a:t>
            </a:r>
          </a:p>
          <a:p>
            <a:endParaRPr lang="en-GB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GB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Once we have this model up and running, we can reintroduce simultaneous choices in a biological market</a:t>
            </a:r>
          </a:p>
        </p:txBody>
      </p:sp>
    </p:spTree>
    <p:extLst>
      <p:ext uri="{BB962C8B-B14F-4D97-AF65-F5344CB8AC3E}">
        <p14:creationId xmlns:p14="http://schemas.microsoft.com/office/powerpoint/2010/main" val="2227214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747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BSHARY Redouan</dc:creator>
  <cp:lastModifiedBy>Andrés Eduardo Quiñones Paredes</cp:lastModifiedBy>
  <cp:revision>14</cp:revision>
  <dcterms:created xsi:type="dcterms:W3CDTF">2022-05-31T16:44:59Z</dcterms:created>
  <dcterms:modified xsi:type="dcterms:W3CDTF">2022-10-11T02:10:17Z</dcterms:modified>
</cp:coreProperties>
</file>