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8229600" cx="146304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">
          <p15:clr>
            <a:srgbClr val="A4A3A4"/>
          </p15:clr>
        </p15:guide>
        <p15:guide id="2" orient="horz" pos="1296">
          <p15:clr>
            <a:srgbClr val="A4A3A4"/>
          </p15:clr>
        </p15:guide>
        <p15:guide id="3" orient="horz" pos="4522">
          <p15:clr>
            <a:srgbClr val="A4A3A4"/>
          </p15:clr>
        </p15:guide>
        <p15:guide id="4" orient="horz" pos="4896">
          <p15:clr>
            <a:srgbClr val="A4A3A4"/>
          </p15:clr>
        </p15:guide>
        <p15:guide id="5" pos="7488">
          <p15:clr>
            <a:srgbClr val="A4A3A4"/>
          </p15:clr>
        </p15:guide>
        <p15:guide id="6" pos="432">
          <p15:clr>
            <a:srgbClr val="A4A3A4"/>
          </p15:clr>
        </p15:guide>
        <p15:guide id="7" pos="3024">
          <p15:clr>
            <a:srgbClr val="A4A3A4"/>
          </p15:clr>
        </p15:guide>
        <p15:guide id="8" pos="3312">
          <p15:clr>
            <a:srgbClr val="A4A3A4"/>
          </p15:clr>
        </p15:guide>
        <p15:guide id="9" pos="4464">
          <p15:clr>
            <a:srgbClr val="A4A3A4"/>
          </p15:clr>
        </p15:guide>
        <p15:guide id="10" pos="4608">
          <p15:clr>
            <a:srgbClr val="A4A3A4"/>
          </p15:clr>
        </p15:guide>
        <p15:guide id="11" pos="4752">
          <p15:clr>
            <a:srgbClr val="A4A3A4"/>
          </p15:clr>
        </p15:guide>
        <p15:guide id="12" pos="5904">
          <p15:clr>
            <a:srgbClr val="A4A3A4"/>
          </p15:clr>
        </p15:guide>
        <p15:guide id="13" pos="6192">
          <p15:clr>
            <a:srgbClr val="A4A3A4"/>
          </p15:clr>
        </p15:guide>
        <p15:guide id="14" pos="8784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ACFE87-6A48-4216-BC17-6064A5E4A057}">
  <a:tblStyle styleId="{26ACFE87-6A48-4216-BC17-6064A5E4A0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000000"/>
      </a:tcTxStyle>
    </a:lastCol>
    <a:firstCol>
      <a:tcTxStyle b="on" i="off">
        <a:font>
          <a:latin typeface="Arial"/>
          <a:ea typeface="Arial"/>
          <a:cs typeface="Arial"/>
        </a:font>
        <a:srgbClr val="000000"/>
      </a:tcTx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" orient="horz"/>
        <p:guide pos="1296" orient="horz"/>
        <p:guide pos="4522" orient="horz"/>
        <p:guide pos="4896" orient="horz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Shape 685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431800" y="708025"/>
            <a:ext cx="6302375" cy="35448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3092" lvl="2" marL="116471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48" name="Shape 48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Shape 51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Shape 52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" name="Shape 76"/>
          <p:cNvSpPr/>
          <p:nvPr/>
        </p:nvSpPr>
        <p:spPr>
          <a:xfrm>
            <a:off x="1" y="0"/>
            <a:ext cx="11986923" cy="8229600"/>
          </a:xfrm>
          <a:custGeom>
            <a:pathLst>
              <a:path extrusionOk="0" h="5404" w="7871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type="ctrTitle"/>
          </p:nvPr>
        </p:nvSpPr>
        <p:spPr>
          <a:xfrm>
            <a:off x="685800" y="2057400"/>
            <a:ext cx="1005840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22761" y="7314920"/>
            <a:ext cx="2706624" cy="7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1887200" y="6400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05" showMasterSp="0">
  <p:cSld name="Title Slide 05">
    <p:bg>
      <p:bgPr>
        <a:solidFill>
          <a:srgbClr val="00000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Shape 272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273" name="Shape 273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Shape 277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Shape 278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Shape 279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Shape 281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Shape 282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Shape 283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Shape 288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Shape 291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Shape 292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Shape 294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Shape 295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Shape 296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Shape 297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Shape 298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Shape 299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Shape 300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1" name="Shape 3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3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>
            <p:ph type="ctrTitle"/>
          </p:nvPr>
        </p:nvSpPr>
        <p:spPr>
          <a:xfrm>
            <a:off x="685799" y="639763"/>
            <a:ext cx="8686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3" name="Shape 303"/>
          <p:cNvSpPr txBox="1"/>
          <p:nvPr>
            <p:ph idx="1" type="subTitle"/>
          </p:nvPr>
        </p:nvSpPr>
        <p:spPr>
          <a:xfrm>
            <a:off x="685798" y="438912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47" y="7314920"/>
            <a:ext cx="2706624" cy="7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362838" y="-2"/>
            <a:ext cx="730237" cy="639765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11887200" y="6400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06" showMasterSp="0">
  <p:cSld name="Title Slide 06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Shape 309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310" name="Shape 310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Shape 312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Shape 313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Shape 334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Shape 337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38" name="Shape 3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3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>
            <p:ph type="ctrTitle"/>
          </p:nvPr>
        </p:nvSpPr>
        <p:spPr>
          <a:xfrm>
            <a:off x="685799" y="640080"/>
            <a:ext cx="8686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0" name="Shape 340"/>
          <p:cNvSpPr txBox="1"/>
          <p:nvPr>
            <p:ph idx="1" type="subTitle"/>
          </p:nvPr>
        </p:nvSpPr>
        <p:spPr>
          <a:xfrm>
            <a:off x="685799" y="438912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47" y="7314920"/>
            <a:ext cx="2706624" cy="7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362839" y="-1"/>
            <a:ext cx="730236" cy="639764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11887200" y="6400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2057399"/>
            <a:ext cx="13258800" cy="5121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5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Content">
  <p:cSld name="Bulleted Conten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5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2057399"/>
            <a:ext cx="6400800" cy="5121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Shape 353"/>
          <p:cNvSpPr txBox="1"/>
          <p:nvPr>
            <p:ph idx="2" type="body"/>
          </p:nvPr>
        </p:nvSpPr>
        <p:spPr>
          <a:xfrm>
            <a:off x="7543800" y="2057398"/>
            <a:ext cx="6400800" cy="5121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">
  <p:cSld name="Three Conten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2057399"/>
            <a:ext cx="4114800" cy="5121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Shape 357"/>
          <p:cNvSpPr txBox="1"/>
          <p:nvPr>
            <p:ph idx="2" type="body"/>
          </p:nvPr>
        </p:nvSpPr>
        <p:spPr>
          <a:xfrm>
            <a:off x="5257800" y="2057399"/>
            <a:ext cx="4114800" cy="5121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3" type="body"/>
          </p:nvPr>
        </p:nvSpPr>
        <p:spPr>
          <a:xfrm>
            <a:off x="9829800" y="2057399"/>
            <a:ext cx="4114800" cy="5121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and Picture" showMasterSp="0">
  <p:cSld name="Text and Pictur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Shape 361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362" name="Shape 362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Shape 363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Shape 365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Shape 366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Shape 367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Shape 370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Shape 371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Shape 373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Shape 375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Shape 376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Shape 377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Shape 378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Shape 384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Shape 385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Shape 386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Shape 387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Shape 388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Shape 389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0" name="Shape 390"/>
          <p:cNvSpPr/>
          <p:nvPr>
            <p:ph idx="2" type="pic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685800" y="639763"/>
            <a:ext cx="6400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2" name="Shape 392"/>
          <p:cNvSpPr/>
          <p:nvPr/>
        </p:nvSpPr>
        <p:spPr>
          <a:xfrm>
            <a:off x="448310" y="0"/>
            <a:ext cx="562442" cy="492758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830" y="7425690"/>
            <a:ext cx="2048256" cy="5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11893550" y="7580437"/>
            <a:ext cx="163957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13533120" y="7580439"/>
            <a:ext cx="411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2057398"/>
            <a:ext cx="64008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Statement">
  <p:cSld name="Big Statemen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Shape 400"/>
          <p:cNvSpPr/>
          <p:nvPr/>
        </p:nvSpPr>
        <p:spPr>
          <a:xfrm>
            <a:off x="362839" y="-1"/>
            <a:ext cx="730236" cy="639764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02" showMasterSp="0">
  <p:cSld name="Section Header 02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Shape 402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403" name="Shape 403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4" name="Shape 404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5" name="Shape 405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Shape 406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Shape 407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Shape 408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Shape 409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Shape 410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Shape 411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Shape 412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Shape 413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Shape 414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Shape 415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Shape 416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Shape 417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Shape 418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Shape 419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Shape 420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Shape 421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Shape 422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Shape 423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Shape 424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Shape 425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Shape 426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Shape 427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Shape 428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Shape 429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Shape 430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31" name="Shape 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3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>
            <p:ph type="ctr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3" name="Shape 433"/>
          <p:cNvSpPr txBox="1"/>
          <p:nvPr>
            <p:ph idx="1" type="subTitle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" y="7425690"/>
            <a:ext cx="2048256" cy="5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/>
          <p:nvPr/>
        </p:nvSpPr>
        <p:spPr>
          <a:xfrm>
            <a:off x="362838" y="-2"/>
            <a:ext cx="730237" cy="639765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1893550" y="7580437"/>
            <a:ext cx="163957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3533120" y="7580439"/>
            <a:ext cx="411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03" showMasterSp="0">
  <p:cSld name="Section Header 03">
    <p:bg>
      <p:bgPr>
        <a:solidFill>
          <a:srgbClr val="000000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Shape 440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441" name="Shape 441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Shape 442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Shape 443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Shape 444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Shape 445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Shape 446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Shape 447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Shape 448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Shape 449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Shape 450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Shape 451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Shape 453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Shape 454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Shape 455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6" name="Shape 456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7" name="Shape 457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Shape 458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Shape 459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Shape 460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Shape 461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Shape 462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Shape 463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Shape 464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Shape 465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Shape 466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Shape 467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Shape 468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69" name="Shape 4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3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>
            <p:ph type="ctr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1" name="Shape 471"/>
          <p:cNvSpPr txBox="1"/>
          <p:nvPr>
            <p:ph idx="1" type="subTitle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Shape 472"/>
          <p:cNvSpPr txBox="1"/>
          <p:nvPr/>
        </p:nvSpPr>
        <p:spPr>
          <a:xfrm>
            <a:off x="11893550" y="7580437"/>
            <a:ext cx="163957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3533120" y="7580439"/>
            <a:ext cx="411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" y="7425690"/>
            <a:ext cx="2048256" cy="5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362839" y="-1"/>
            <a:ext cx="730236" cy="639764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4" name="Shape 84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2" name="Shape 112"/>
          <p:cNvSpPr txBox="1"/>
          <p:nvPr>
            <p:ph type="ctr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830" y="7425690"/>
            <a:ext cx="2048256" cy="5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362838" y="-2"/>
            <a:ext cx="730237" cy="639765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1893550" y="7580437"/>
            <a:ext cx="163957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3533120" y="7580439"/>
            <a:ext cx="411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 showMasterSp="0">
  <p:cSld name="Big Picture">
    <p:bg>
      <p:bgPr>
        <a:solidFill>
          <a:srgbClr val="000000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Shape 478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479" name="Shape 479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Shape 481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Shape 482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Shape 483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Shape 484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Shape 485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Shape 486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Shape 488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Shape 489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Shape 492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Shape 493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Shape 494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Shape 495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Shape 496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Shape 497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Shape 498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9" name="Shape 499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Shape 500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Shape 501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Shape 502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Shape 503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Shape 504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Shape 505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Shape 506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7" name="Shape 507"/>
          <p:cNvSpPr/>
          <p:nvPr>
            <p:ph idx="2" type="pic"/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8" name="Shape 5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830" y="7425690"/>
            <a:ext cx="2048256" cy="5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/>
          <p:nvPr/>
        </p:nvSpPr>
        <p:spPr>
          <a:xfrm>
            <a:off x="362838" y="-2"/>
            <a:ext cx="730237" cy="639765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1893550" y="7580437"/>
            <a:ext cx="163957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13533120" y="7580439"/>
            <a:ext cx="411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tile Only">
  <p:cSld name="Tti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Shape 12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8" name="Shape 128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Shape 154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047" y="7314920"/>
            <a:ext cx="2706624" cy="7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>
            <a:off x="362838" y="-2"/>
            <a:ext cx="730237" cy="639765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02" showMasterSp="0">
  <p:cSld name="Title Slide 0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62" name="Shape 162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Shape 169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Shape 170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Shape 173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Shape 182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Shape 184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Shape 185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90" name="Shape 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047" y="7314920"/>
            <a:ext cx="2706624" cy="7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362839" y="-1"/>
            <a:ext cx="730236" cy="639764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type="ctrTitle"/>
          </p:nvPr>
        </p:nvSpPr>
        <p:spPr>
          <a:xfrm>
            <a:off x="685800" y="640080"/>
            <a:ext cx="10058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685800" y="438912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11887200" y="7580439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03" showMasterSp="0">
  <p:cSld name="Title Slide 03">
    <p:bg>
      <p:bgPr>
        <a:solidFill>
          <a:srgbClr val="0000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Shape 19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98" name="Shape 198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Shape 202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6" name="Shape 226"/>
          <p:cNvSpPr txBox="1"/>
          <p:nvPr>
            <p:ph type="ctrTitle"/>
          </p:nvPr>
        </p:nvSpPr>
        <p:spPr>
          <a:xfrm>
            <a:off x="685800" y="639763"/>
            <a:ext cx="10058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7" name="Shape 227"/>
          <p:cNvSpPr txBox="1"/>
          <p:nvPr>
            <p:ph idx="1" type="subTitle"/>
          </p:nvPr>
        </p:nvSpPr>
        <p:spPr>
          <a:xfrm>
            <a:off x="685800" y="438912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362838" y="-2"/>
            <a:ext cx="730237" cy="639765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047" y="7314920"/>
            <a:ext cx="2706624" cy="7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11887200" y="7580439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04" showMasterSp="0">
  <p:cSld name="Title Slide 0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2">
            <a:alphaModFix/>
          </a:blip>
          <a:srcRect b="0" l="49221" r="6371" t="0"/>
          <a:stretch/>
        </p:blipFill>
        <p:spPr>
          <a:xfrm>
            <a:off x="9829800" y="1074420"/>
            <a:ext cx="4800600" cy="6080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Shape 234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235" name="Shape 235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Shape 236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Shape 239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Shape 241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Shape 242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Shape 243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Shape 244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Shape 245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Shape 246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Shape 247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Shape 254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Shape 256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Shape 257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3" name="Shape 263"/>
          <p:cNvGrpSpPr/>
          <p:nvPr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264" name="Shape 264"/>
            <p:cNvSpPr/>
            <p:nvPr/>
          </p:nvSpPr>
          <p:spPr>
            <a:xfrm>
              <a:off x="0" y="1"/>
              <a:ext cx="14630400" cy="8229600"/>
            </a:xfrm>
            <a:custGeom>
              <a:pathLst>
                <a:path extrusionOk="0" h="10809" w="1919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6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" name="Shape 2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3047" y="7314920"/>
              <a:ext cx="2706624" cy="7687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Shape 266"/>
            <p:cNvSpPr/>
            <p:nvPr/>
          </p:nvSpPr>
          <p:spPr>
            <a:xfrm>
              <a:off x="362839" y="-1"/>
              <a:ext cx="730236" cy="639764"/>
            </a:xfrm>
            <a:custGeom>
              <a:pathLst>
                <a:path extrusionOk="0" h="321" w="370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73150" lIns="146300" spcFirstLastPara="1" rIns="14630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6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Shape 267"/>
          <p:cNvSpPr txBox="1"/>
          <p:nvPr>
            <p:ph type="ctrTitle"/>
          </p:nvPr>
        </p:nvSpPr>
        <p:spPr>
          <a:xfrm>
            <a:off x="685799" y="640080"/>
            <a:ext cx="8686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685799" y="4389120"/>
            <a:ext cx="868680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Shape 269"/>
          <p:cNvSpPr txBox="1"/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11887200" y="7580439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hape 11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Shape 30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Shape 32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Shape 33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" name="Shape 39"/>
          <p:cNvSpPr/>
          <p:nvPr/>
        </p:nvSpPr>
        <p:spPr>
          <a:xfrm>
            <a:off x="448310" y="0"/>
            <a:ext cx="562442" cy="492758"/>
          </a:xfrm>
          <a:custGeom>
            <a:pathLst>
              <a:path extrusionOk="0" h="321" w="37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Shape 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44830" y="7425690"/>
            <a:ext cx="2048256" cy="5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11893550" y="7580437"/>
            <a:ext cx="163957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31, 2018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3533120" y="7580439"/>
            <a:ext cx="411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2.png"/><Relationship Id="rId13" Type="http://schemas.openxmlformats.org/officeDocument/2006/relationships/image" Target="../media/image2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5" Type="http://schemas.openxmlformats.org/officeDocument/2006/relationships/image" Target="../media/image27.png"/><Relationship Id="rId14" Type="http://schemas.openxmlformats.org/officeDocument/2006/relationships/image" Target="../media/image21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ctrTitle"/>
          </p:nvPr>
        </p:nvSpPr>
        <p:spPr>
          <a:xfrm>
            <a:off x="546448" y="2057400"/>
            <a:ext cx="1080120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Prácticas Andrés Fernández </a:t>
            </a:r>
            <a:b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DXC Technology 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685800" y="1020991"/>
            <a:ext cx="13258800" cy="6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 Desempeñadas : Evolutivo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685800" y="1954560"/>
            <a:ext cx="131101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nuevas funcionalidades para la aplicación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Shape 6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282" y="2554724"/>
            <a:ext cx="7186297" cy="49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x="685800" y="1020991"/>
            <a:ext cx="13258800" cy="6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 Desempeñadas: Testing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685800" y="1954560"/>
            <a:ext cx="1311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casos de prueba para comprobar el funcionamiento de la aplicación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9" name="Shape 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377" y="2652005"/>
            <a:ext cx="8909645" cy="45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685800" y="1020991"/>
            <a:ext cx="13258800" cy="6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de Desarrollo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029283" y="5611891"/>
            <a:ext cx="10390373" cy="1311221"/>
          </a:xfrm>
          <a:prstGeom prst="roundRect">
            <a:avLst>
              <a:gd fmla="val 16667" name="adj"/>
            </a:avLst>
          </a:prstGeom>
          <a:noFill/>
          <a:ln cap="sq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2418657" y="3970522"/>
            <a:ext cx="5666788" cy="130019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221" y="4539060"/>
            <a:ext cx="818567" cy="36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Shape 7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2361" y="4187448"/>
            <a:ext cx="710994" cy="74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Shape 7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509" y="4156782"/>
            <a:ext cx="925749" cy="29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Shape 7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9671" y="4612077"/>
            <a:ext cx="754598" cy="434154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Shape 712"/>
          <p:cNvSpPr/>
          <p:nvPr/>
        </p:nvSpPr>
        <p:spPr>
          <a:xfrm>
            <a:off x="6840183" y="3971499"/>
            <a:ext cx="4579473" cy="129921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3" name="Shape 7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26454" y="5832425"/>
            <a:ext cx="1170983" cy="329793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Shape 714"/>
          <p:cNvSpPr/>
          <p:nvPr/>
        </p:nvSpPr>
        <p:spPr>
          <a:xfrm>
            <a:off x="733260" y="5611940"/>
            <a:ext cx="1947131" cy="13111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Shape 7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37805" y="6320460"/>
            <a:ext cx="1266398" cy="32276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/>
          <p:nvPr/>
        </p:nvSpPr>
        <p:spPr>
          <a:xfrm>
            <a:off x="733259" y="3970523"/>
            <a:ext cx="1947132" cy="130019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Integration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6840184" y="3991277"/>
            <a:ext cx="1862642" cy="1287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Version 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Shape 7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41134" y="2014524"/>
            <a:ext cx="1074034" cy="59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Shape 7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68054" y="1927937"/>
            <a:ext cx="897842" cy="89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Shape 7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07042" y="1908345"/>
            <a:ext cx="427615" cy="783103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Shape 721"/>
          <p:cNvSpPr/>
          <p:nvPr/>
        </p:nvSpPr>
        <p:spPr>
          <a:xfrm>
            <a:off x="1626569" y="1896205"/>
            <a:ext cx="9793088" cy="1755347"/>
          </a:xfrm>
          <a:prstGeom prst="roundRect">
            <a:avLst>
              <a:gd fmla="val 16667" name="adj"/>
            </a:avLst>
          </a:prstGeom>
          <a:noFill/>
          <a:ln cap="sq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733260" y="1903786"/>
            <a:ext cx="1947131" cy="174776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96818" y="2941602"/>
            <a:ext cx="774955" cy="461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Shape 7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25264" y="3103868"/>
            <a:ext cx="722994" cy="28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Shape 7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90183" y="2958048"/>
            <a:ext cx="803328" cy="46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Shape 7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5747" y="2867828"/>
            <a:ext cx="846274" cy="57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Shape 7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69789" y="5875497"/>
            <a:ext cx="870232" cy="20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85927" y="2057399"/>
            <a:ext cx="952873" cy="511492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Shape 729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685800" y="1020991"/>
            <a:ext cx="13258800" cy="6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Valoración Personal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685800" y="1954560"/>
            <a:ext cx="13110120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general positiva ya 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 aprendido como se trabaja en una empresa.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Me han tratado como uno más desde el primer día.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Y he aprendido a solventar situaciones complejas que en otra situación no hubiera logrado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sacar adelante.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En mi opinión se podría mejorar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	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	</a:t>
            </a:r>
            <a:r>
              <a:rPr lang="en-US" sz="2400">
                <a:solidFill>
                  <a:schemeClr val="dk1"/>
                </a:solidFill>
              </a:rPr>
              <a:t>Situaciones de monotonía (Sonarqube).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subTitle"/>
          </p:nvPr>
        </p:nvSpPr>
        <p:spPr>
          <a:xfrm>
            <a:off x="685800" y="1810544"/>
            <a:ext cx="10058400" cy="4361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Technology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 en la Empresa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Escritorio Clínico: Correctivo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Escritorio Clínico: Evolutivo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Escritorio Clínico: Testing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 de Desarrollo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Valoración Personal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188720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9619456" y="442392"/>
            <a:ext cx="47029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1866900"/>
            <a:ext cx="8140700" cy="14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Shape 530"/>
          <p:cNvGrpSpPr/>
          <p:nvPr/>
        </p:nvGrpSpPr>
        <p:grpSpPr>
          <a:xfrm>
            <a:off x="685800" y="3625850"/>
            <a:ext cx="13363575" cy="3570288"/>
            <a:chOff x="3210779" y="3625664"/>
            <a:chExt cx="10838756" cy="3570593"/>
          </a:xfrm>
        </p:grpSpPr>
        <p:grpSp>
          <p:nvGrpSpPr>
            <p:cNvPr id="531" name="Shape 531"/>
            <p:cNvGrpSpPr/>
            <p:nvPr/>
          </p:nvGrpSpPr>
          <p:grpSpPr>
            <a:xfrm rot="10800000">
              <a:off x="3210779" y="5330783"/>
              <a:ext cx="10838756" cy="1865474"/>
              <a:chOff x="595740" y="5426927"/>
              <a:chExt cx="10838756" cy="1865474"/>
            </a:xfrm>
          </p:grpSpPr>
          <p:sp>
            <p:nvSpPr>
              <p:cNvPr id="532" name="Shape 532"/>
              <p:cNvSpPr/>
              <p:nvPr/>
            </p:nvSpPr>
            <p:spPr>
              <a:xfrm>
                <a:off x="1518091" y="5426929"/>
                <a:ext cx="9916405" cy="18654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595740" y="5426927"/>
                <a:ext cx="1865333" cy="18654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Shape 534"/>
            <p:cNvSpPr/>
            <p:nvPr/>
          </p:nvSpPr>
          <p:spPr>
            <a:xfrm>
              <a:off x="3758133" y="5694065"/>
              <a:ext cx="2855944" cy="1046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CSC y HP Enterprise Services llevan más de 60 años ofreciendo innovación a sus clientes</a:t>
              </a:r>
              <a:endPara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810452" y="5689590"/>
              <a:ext cx="73026" cy="10970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7035880" y="5684828"/>
              <a:ext cx="3197261" cy="1046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Aportamos </a:t>
              </a: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independencia tecnológica, talento global, experiencia y una extensa red de partners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0160116" y="5689590"/>
              <a:ext cx="73026" cy="10970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0423644" y="5684828"/>
              <a:ext cx="3375063" cy="1046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Estamos en una </a:t>
              </a: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posición única para liderar transformaciones digitales y aportar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el máximo valor a empleados, clientes y partners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3692074" y="3625664"/>
              <a:ext cx="9777894" cy="1415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DXC Technology es el mayor grupo independiente de servicios TI global. Acompañamos a nuestros clientes en su viaje hacia la transformación digital, les ayudamos a </a:t>
              </a:r>
              <a:r>
                <a:rPr b="1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multiplicar </a:t>
              </a: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sus capacidades y a convertir la innovación en el motor que </a:t>
              </a:r>
              <a:r>
                <a:rPr b="1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acelere su cambio</a:t>
              </a: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 </a:t>
              </a:r>
              <a:endParaRPr/>
            </a:p>
          </p:txBody>
        </p:sp>
      </p:grpSp>
      <p:sp>
        <p:nvSpPr>
          <p:cNvPr id="540" name="Shape 540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 en la Empresa (DXC Technology)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 en la Empresa (DXC Technology)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1450505"/>
            <a:ext cx="9077672" cy="5728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2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Mercado del sur de Europa y Latinoamérica</a:t>
            </a:r>
            <a:endParaRPr/>
          </a:p>
          <a:p>
            <a:pPr indent="-228600" lvl="3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Construimos nuestros propios productos para atención hospitalaria, atención primaria y anatomía patológica</a:t>
            </a:r>
            <a:endParaRPr/>
          </a:p>
          <a:p>
            <a:pPr indent="-228600" lvl="2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 de mercados</a:t>
            </a:r>
            <a:endParaRPr/>
          </a:p>
          <a:p>
            <a:pPr indent="-228600" lvl="3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Somos centro de 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earshore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productos sanitarios (portales clínicos y  pacientes, gestión de quirófanos, prescripciones y farmacia, citas, anatomía patológica)</a:t>
            </a:r>
            <a:endParaRPr/>
          </a:p>
          <a:p>
            <a:pPr indent="-228600" lvl="3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Trabajamos con las unidades de DXC de Francia, Bélgica, Reino Unido, Holanda, Dinamarca, Portugal , Finlandia, …</a:t>
            </a:r>
            <a:endParaRPr/>
          </a:p>
          <a:p>
            <a:pPr indent="-101600" lvl="2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Soluciones de Movilidad, Aplicaciones en la nube, Ecosistema sanitario conectado</a:t>
            </a:r>
            <a:endParaRPr/>
          </a:p>
          <a:p>
            <a:pPr indent="-101600" lvl="2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1856356" y="1887219"/>
            <a:ext cx="25796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Mercado Sanitario</a:t>
            </a:r>
            <a:endParaRPr/>
          </a:p>
        </p:txBody>
      </p:sp>
      <p:cxnSp>
        <p:nvCxnSpPr>
          <p:cNvPr id="549" name="Shape 549"/>
          <p:cNvCxnSpPr/>
          <p:nvPr/>
        </p:nvCxnSpPr>
        <p:spPr>
          <a:xfrm>
            <a:off x="1895391" y="1676716"/>
            <a:ext cx="2286000" cy="0"/>
          </a:xfrm>
          <a:prstGeom prst="straightConnector1">
            <a:avLst/>
          </a:prstGeom>
          <a:noFill/>
          <a:ln cap="sq" cmpd="sng" w="952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0" name="Shape 550"/>
          <p:cNvGrpSpPr/>
          <p:nvPr/>
        </p:nvGrpSpPr>
        <p:grpSpPr>
          <a:xfrm>
            <a:off x="985367" y="1595119"/>
            <a:ext cx="641350" cy="584200"/>
            <a:chOff x="-1300163" y="1543051"/>
            <a:chExt cx="947738" cy="863600"/>
          </a:xfrm>
        </p:grpSpPr>
        <p:sp>
          <p:nvSpPr>
            <p:cNvPr id="551" name="Shape 551"/>
            <p:cNvSpPr/>
            <p:nvPr/>
          </p:nvSpPr>
          <p:spPr>
            <a:xfrm>
              <a:off x="-1300163" y="1543051"/>
              <a:ext cx="947738" cy="863600"/>
            </a:xfrm>
            <a:custGeom>
              <a:pathLst>
                <a:path extrusionOk="0" h="201" w="221">
                  <a:moveTo>
                    <a:pt x="110" y="55"/>
                  </a:moveTo>
                  <a:cubicBezTo>
                    <a:pt x="110" y="24"/>
                    <a:pt x="86" y="0"/>
                    <a:pt x="55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69"/>
                    <a:pt x="5" y="81"/>
                    <a:pt x="13" y="9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207" y="91"/>
                    <a:pt x="207" y="91"/>
                    <a:pt x="207" y="91"/>
                  </a:cubicBezTo>
                  <a:cubicBezTo>
                    <a:pt x="216" y="81"/>
                    <a:pt x="221" y="69"/>
                    <a:pt x="221" y="55"/>
                  </a:cubicBezTo>
                  <a:cubicBezTo>
                    <a:pt x="221" y="24"/>
                    <a:pt x="196" y="0"/>
                    <a:pt x="166" y="0"/>
                  </a:cubicBezTo>
                  <a:cubicBezTo>
                    <a:pt x="135" y="0"/>
                    <a:pt x="110" y="24"/>
                    <a:pt x="110" y="5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-1300163" y="1819966"/>
              <a:ext cx="943046" cy="312117"/>
            </a:xfrm>
            <a:custGeom>
              <a:pathLst>
                <a:path extrusionOk="0" h="197" w="594">
                  <a:moveTo>
                    <a:pt x="0" y="97"/>
                  </a:moveTo>
                  <a:lnTo>
                    <a:pt x="197" y="97"/>
                  </a:lnTo>
                  <a:lnTo>
                    <a:pt x="246" y="0"/>
                  </a:lnTo>
                  <a:lnTo>
                    <a:pt x="346" y="197"/>
                  </a:lnTo>
                  <a:lnTo>
                    <a:pt x="394" y="97"/>
                  </a:lnTo>
                  <a:lnTo>
                    <a:pt x="594" y="97"/>
                  </a:lnTo>
                </a:path>
              </a:pathLst>
            </a:custGeom>
            <a:noFill/>
            <a:ln cap="flat" cmpd="sng" w="5715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905392" y="5709152"/>
            <a:ext cx="855662" cy="709904"/>
            <a:chOff x="12053458" y="1607140"/>
            <a:chExt cx="1046634" cy="1046634"/>
          </a:xfrm>
        </p:grpSpPr>
        <p:sp>
          <p:nvSpPr>
            <p:cNvPr id="554" name="Shape 554"/>
            <p:cNvSpPr/>
            <p:nvPr/>
          </p:nvSpPr>
          <p:spPr>
            <a:xfrm>
              <a:off x="12053458" y="1607140"/>
              <a:ext cx="1046634" cy="1046634"/>
            </a:xfrm>
            <a:custGeom>
              <a:pathLst>
                <a:path extrusionOk="0" h="226" w="226">
                  <a:moveTo>
                    <a:pt x="225" y="111"/>
                  </a:moveTo>
                  <a:cubicBezTo>
                    <a:pt x="226" y="173"/>
                    <a:pt x="177" y="224"/>
                    <a:pt x="115" y="225"/>
                  </a:cubicBezTo>
                  <a:cubicBezTo>
                    <a:pt x="53" y="226"/>
                    <a:pt x="2" y="176"/>
                    <a:pt x="1" y="115"/>
                  </a:cubicBezTo>
                  <a:cubicBezTo>
                    <a:pt x="0" y="53"/>
                    <a:pt x="50" y="2"/>
                    <a:pt x="111" y="1"/>
                  </a:cubicBezTo>
                  <a:cubicBezTo>
                    <a:pt x="173" y="0"/>
                    <a:pt x="224" y="49"/>
                    <a:pt x="225" y="111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Shape 555"/>
            <p:cNvGrpSpPr/>
            <p:nvPr/>
          </p:nvGrpSpPr>
          <p:grpSpPr>
            <a:xfrm>
              <a:off x="12221554" y="1800902"/>
              <a:ext cx="686655" cy="686109"/>
              <a:chOff x="12300692" y="1948471"/>
              <a:chExt cx="549961" cy="549524"/>
            </a:xfrm>
          </p:grpSpPr>
          <p:sp>
            <p:nvSpPr>
              <p:cNvPr id="556" name="Shape 556"/>
              <p:cNvSpPr/>
              <p:nvPr/>
            </p:nvSpPr>
            <p:spPr>
              <a:xfrm>
                <a:off x="12413732" y="2127830"/>
                <a:ext cx="15241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12370548" y="2102389"/>
                <a:ext cx="1651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12327364" y="2076948"/>
                <a:ext cx="1651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Shape 559"/>
              <p:cNvSpPr/>
              <p:nvPr/>
            </p:nvSpPr>
            <p:spPr>
              <a:xfrm>
                <a:off x="12482318" y="2059140"/>
                <a:ext cx="1651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12456916" y="2017162"/>
                <a:ext cx="15241" cy="165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12428974" y="1973912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12567417" y="1991721"/>
                <a:ext cx="17782" cy="165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12567417" y="2033699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12567417" y="1948471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12722371" y="2127830"/>
                <a:ext cx="16511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12764285" y="2102389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12807469" y="2076948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12653785" y="2059140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12679187" y="2017162"/>
                <a:ext cx="17782" cy="165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12704590" y="1973912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12343876" y="2214329"/>
                <a:ext cx="17782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12387060" y="2214329"/>
                <a:ext cx="16511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12300692" y="2214329"/>
                <a:ext cx="17782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12413732" y="2299556"/>
                <a:ext cx="15241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12370548" y="2326269"/>
                <a:ext cx="16512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12327364" y="2351710"/>
                <a:ext cx="1651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12482318" y="2369519"/>
                <a:ext cx="16512" cy="152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12456916" y="2412768"/>
                <a:ext cx="15241" cy="152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12428974" y="2454745"/>
                <a:ext cx="17782" cy="165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12567417" y="2438209"/>
                <a:ext cx="17782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12567417" y="2394960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12567417" y="2480186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12789687" y="2214329"/>
                <a:ext cx="17782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12747774" y="2214329"/>
                <a:ext cx="16511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12832871" y="2214329"/>
                <a:ext cx="17782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12722371" y="2299556"/>
                <a:ext cx="16511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12764285" y="2326269"/>
                <a:ext cx="17782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12807469" y="2351710"/>
                <a:ext cx="17782" cy="17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12653785" y="2369519"/>
                <a:ext cx="17782" cy="152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12679187" y="2412768"/>
                <a:ext cx="17782" cy="152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12704590" y="2454745"/>
                <a:ext cx="17782" cy="165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2482318" y="2084581"/>
                <a:ext cx="189248" cy="189534"/>
              </a:xfrm>
              <a:custGeom>
                <a:pathLst>
                  <a:path extrusionOk="0" h="44" w="44">
                    <a:moveTo>
                      <a:pt x="34" y="44"/>
                    </a:move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40"/>
                      <a:pt x="32" y="37"/>
                      <a:pt x="34" y="34"/>
                    </a:cubicBezTo>
                    <a:cubicBezTo>
                      <a:pt x="37" y="31"/>
                      <a:pt x="40" y="27"/>
                      <a:pt x="40" y="20"/>
                    </a:cubicBezTo>
                    <a:cubicBezTo>
                      <a:pt x="40" y="11"/>
                      <a:pt x="32" y="4"/>
                      <a:pt x="22" y="4"/>
                    </a:cubicBezTo>
                    <a:cubicBezTo>
                      <a:pt x="12" y="4"/>
                      <a:pt x="4" y="11"/>
                      <a:pt x="4" y="20"/>
                    </a:cubicBezTo>
                    <a:cubicBezTo>
                      <a:pt x="4" y="27"/>
                      <a:pt x="7" y="31"/>
                      <a:pt x="10" y="34"/>
                    </a:cubicBezTo>
                    <a:cubicBezTo>
                      <a:pt x="12" y="37"/>
                      <a:pt x="14" y="40"/>
                      <a:pt x="14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2"/>
                      <a:pt x="9" y="39"/>
                      <a:pt x="7" y="37"/>
                    </a:cubicBezTo>
                    <a:cubicBezTo>
                      <a:pt x="4" y="33"/>
                      <a:pt x="0" y="29"/>
                      <a:pt x="0" y="20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4" y="9"/>
                      <a:pt x="44" y="20"/>
                    </a:cubicBezTo>
                    <a:cubicBezTo>
                      <a:pt x="44" y="29"/>
                      <a:pt x="41" y="33"/>
                      <a:pt x="38" y="37"/>
                    </a:cubicBezTo>
                    <a:cubicBezTo>
                      <a:pt x="36" y="39"/>
                      <a:pt x="34" y="42"/>
                      <a:pt x="34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12542014" y="2299556"/>
                <a:ext cx="16511" cy="34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12592819" y="2299556"/>
                <a:ext cx="17782" cy="34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12524233" y="2291924"/>
                <a:ext cx="104150" cy="165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12524233" y="2326269"/>
                <a:ext cx="104150" cy="16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12545824" y="2330085"/>
                <a:ext cx="64776" cy="29257"/>
              </a:xfrm>
              <a:custGeom>
                <a:pathLst>
                  <a:path extrusionOk="0" h="19" w="41">
                    <a:moveTo>
                      <a:pt x="27" y="19"/>
                    </a:moveTo>
                    <a:lnTo>
                      <a:pt x="11" y="19"/>
                    </a:lnTo>
                    <a:lnTo>
                      <a:pt x="0" y="6"/>
                    </a:lnTo>
                    <a:lnTo>
                      <a:pt x="8" y="0"/>
                    </a:lnTo>
                    <a:lnTo>
                      <a:pt x="17" y="8"/>
                    </a:lnTo>
                    <a:lnTo>
                      <a:pt x="22" y="8"/>
                    </a:lnTo>
                    <a:lnTo>
                      <a:pt x="33" y="0"/>
                    </a:lnTo>
                    <a:lnTo>
                      <a:pt x="41" y="6"/>
                    </a:lnTo>
                    <a:lnTo>
                      <a:pt x="27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12567417" y="2179984"/>
                <a:ext cx="17782" cy="1119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12558526" y="2163447"/>
                <a:ext cx="34294" cy="3307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12524233" y="2127830"/>
                <a:ext cx="104150" cy="103035"/>
              </a:xfrm>
              <a:custGeom>
                <a:pathLst>
                  <a:path extrusionOk="0" h="24" w="24"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20"/>
                      <a:pt x="12" y="20"/>
                    </a:cubicBezTo>
                    <a:cubicBezTo>
                      <a:pt x="17" y="20"/>
                      <a:pt x="20" y="16"/>
                      <a:pt x="20" y="12"/>
                    </a:cubicBezTo>
                    <a:cubicBezTo>
                      <a:pt x="20" y="8"/>
                      <a:pt x="17" y="4"/>
                      <a:pt x="12" y="4"/>
                    </a:cubicBezTo>
                    <a:moveTo>
                      <a:pt x="12" y="24"/>
                    </a:move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9"/>
                      <a:pt x="19" y="24"/>
                      <a:pt x="12" y="2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01" name="Shape 601"/>
          <p:cNvCxnSpPr/>
          <p:nvPr/>
        </p:nvCxnSpPr>
        <p:spPr>
          <a:xfrm>
            <a:off x="1895391" y="5842992"/>
            <a:ext cx="2286000" cy="0"/>
          </a:xfrm>
          <a:prstGeom prst="straightConnector1">
            <a:avLst/>
          </a:prstGeom>
          <a:noFill/>
          <a:ln cap="sq" cmpd="sng" w="952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Shape 602"/>
          <p:cNvSpPr txBox="1"/>
          <p:nvPr/>
        </p:nvSpPr>
        <p:spPr>
          <a:xfrm>
            <a:off x="1846486" y="5974007"/>
            <a:ext cx="73507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 de Desarrollo pionero en innovación</a:t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 en la Empresa (Clinical Desktop)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royectos\QUIMERA\proyecto\business case\arch_diagram.png" id="609" name="Shape 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5813" y="1779701"/>
            <a:ext cx="5400675" cy="518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Shape 610"/>
          <p:cNvGraphicFramePr/>
          <p:nvPr/>
        </p:nvGraphicFramePr>
        <p:xfrm>
          <a:off x="2800350" y="19873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{26ACFE87-6A48-4216-BC17-6064A5E4A057}</a:tableStyleId>
              </a:tblPr>
              <a:tblGrid>
                <a:gridCol w="2362200"/>
              </a:tblGrid>
              <a:tr h="21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Client Layer 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21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Java Runtime</a:t>
                      </a:r>
                      <a:r>
                        <a:rPr lang="en-US" sz="1000"/>
                        <a:t> </a:t>
                      </a:r>
                      <a:r>
                        <a:rPr lang="en-US" sz="10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Swing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Java Web</a:t>
                      </a:r>
                      <a:r>
                        <a:rPr lang="en-US" sz="1000"/>
                        <a:t> Start</a:t>
                      </a:r>
                      <a:endParaRPr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11" name="Shape 611"/>
          <p:cNvGraphicFramePr/>
          <p:nvPr/>
        </p:nvGraphicFramePr>
        <p:xfrm>
          <a:off x="2800350" y="3054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{26ACFE87-6A48-4216-BC17-6064A5E4A057}</a:tableStyleId>
              </a:tblPr>
              <a:tblGrid>
                <a:gridCol w="2362200"/>
              </a:tblGrid>
              <a:tr h="18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Business Layer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8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JEE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EJB </a:t>
                      </a:r>
                      <a:r>
                        <a:rPr lang="en-US" sz="1000"/>
                        <a:t>Stateless</a:t>
                      </a:r>
                      <a:r>
                        <a:rPr lang="en-US" sz="1000"/>
                        <a:t> 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8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JAX-RS (Restfull + JSON) WS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JDBC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12" name="Shape 612"/>
          <p:cNvGraphicFramePr/>
          <p:nvPr/>
        </p:nvGraphicFramePr>
        <p:xfrm>
          <a:off x="2800350" y="4380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{26ACFE87-6A48-4216-BC17-6064A5E4A057}</a:tableStyleId>
              </a:tblPr>
              <a:tblGrid>
                <a:gridCol w="2362200"/>
              </a:tblGrid>
              <a:tr h="13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Database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3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ORACLE 10</a:t>
                      </a:r>
                      <a:r>
                        <a:rPr lang="en-US" sz="1000"/>
                        <a:t> , 11, 12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3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SQL-SERVER 2008,2012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13" name="Shape 613"/>
          <p:cNvSpPr txBox="1"/>
          <p:nvPr/>
        </p:nvSpPr>
        <p:spPr>
          <a:xfrm>
            <a:off x="4706343" y="616219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2800350" y="1428060"/>
            <a:ext cx="2362200" cy="338554"/>
          </a:xfrm>
          <a:prstGeom prst="rect">
            <a:avLst/>
          </a:prstGeom>
          <a:solidFill>
            <a:schemeClr val="accent1"/>
          </a:solidFill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usage by layer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5784522" y="1441147"/>
            <a:ext cx="5088576" cy="338554"/>
          </a:xfrm>
          <a:prstGeom prst="rect">
            <a:avLst/>
          </a:prstGeom>
          <a:solidFill>
            <a:schemeClr val="accent1"/>
          </a:solidFill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architecture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2800350" y="5885200"/>
            <a:ext cx="227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6070150" y="2275001"/>
            <a:ext cx="5613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6070150" y="2913146"/>
            <a:ext cx="6399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6058278" y="3751376"/>
            <a:ext cx="567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Swing </a:t>
            </a:r>
            <a:endParaRPr/>
          </a:p>
        </p:txBody>
      </p:sp>
      <p:cxnSp>
        <p:nvCxnSpPr>
          <p:cNvPr id="620" name="Shape 620"/>
          <p:cNvCxnSpPr/>
          <p:nvPr/>
        </p:nvCxnSpPr>
        <p:spPr>
          <a:xfrm>
            <a:off x="6784525" y="4008551"/>
            <a:ext cx="590550" cy="9525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21" name="Shape 621"/>
          <p:cNvCxnSpPr/>
          <p:nvPr/>
        </p:nvCxnSpPr>
        <p:spPr>
          <a:xfrm rot="-5400000">
            <a:off x="6594025" y="3237026"/>
            <a:ext cx="1562100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22" name="Shape 622"/>
          <p:cNvCxnSpPr/>
          <p:nvPr/>
        </p:nvCxnSpPr>
        <p:spPr>
          <a:xfrm>
            <a:off x="7375075" y="2455976"/>
            <a:ext cx="1000125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23" name="Shape 623"/>
          <p:cNvCxnSpPr/>
          <p:nvPr/>
        </p:nvCxnSpPr>
        <p:spPr>
          <a:xfrm>
            <a:off x="6710069" y="2455976"/>
            <a:ext cx="407831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4" name="Shape 624"/>
          <p:cNvCxnSpPr/>
          <p:nvPr/>
        </p:nvCxnSpPr>
        <p:spPr>
          <a:xfrm>
            <a:off x="7117900" y="2455976"/>
            <a:ext cx="0" cy="241757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5" name="Shape 625"/>
          <p:cNvCxnSpPr/>
          <p:nvPr/>
        </p:nvCxnSpPr>
        <p:spPr>
          <a:xfrm>
            <a:off x="7117900" y="2913177"/>
            <a:ext cx="1257300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Shape 626"/>
          <p:cNvCxnSpPr/>
          <p:nvPr/>
        </p:nvCxnSpPr>
        <p:spPr>
          <a:xfrm>
            <a:off x="6784525" y="3751376"/>
            <a:ext cx="333375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Shape 627"/>
          <p:cNvCxnSpPr/>
          <p:nvPr/>
        </p:nvCxnSpPr>
        <p:spPr>
          <a:xfrm flipH="1" rot="10800000">
            <a:off x="7117901" y="3054069"/>
            <a:ext cx="1" cy="697308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Shape 628"/>
          <p:cNvCxnSpPr/>
          <p:nvPr/>
        </p:nvCxnSpPr>
        <p:spPr>
          <a:xfrm>
            <a:off x="6710069" y="2913146"/>
            <a:ext cx="407831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Shape 629"/>
          <p:cNvSpPr txBox="1"/>
          <p:nvPr/>
        </p:nvSpPr>
        <p:spPr>
          <a:xfrm>
            <a:off x="7413175" y="2240532"/>
            <a:ext cx="11208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Jnlp’s download app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7413175" y="2697733"/>
            <a:ext cx="9156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 +  JSon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Shape 631"/>
          <p:cNvCxnSpPr/>
          <p:nvPr/>
        </p:nvCxnSpPr>
        <p:spPr>
          <a:xfrm flipH="1" rot="10800000">
            <a:off x="9689650" y="4351451"/>
            <a:ext cx="1000125" cy="9526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Shape 632"/>
          <p:cNvCxnSpPr/>
          <p:nvPr/>
        </p:nvCxnSpPr>
        <p:spPr>
          <a:xfrm rot="-5400000">
            <a:off x="10518325" y="4180001"/>
            <a:ext cx="342900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Shape 633"/>
          <p:cNvSpPr txBox="1"/>
          <p:nvPr/>
        </p:nvSpPr>
        <p:spPr>
          <a:xfrm>
            <a:off x="10140853" y="4164582"/>
            <a:ext cx="45236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5926786" y="5002917"/>
            <a:ext cx="91563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Shape 635"/>
          <p:cNvCxnSpPr/>
          <p:nvPr/>
        </p:nvCxnSpPr>
        <p:spPr>
          <a:xfrm>
            <a:off x="7117902" y="2697733"/>
            <a:ext cx="1416093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Shape 636"/>
          <p:cNvCxnSpPr/>
          <p:nvPr/>
        </p:nvCxnSpPr>
        <p:spPr>
          <a:xfrm>
            <a:off x="7117902" y="3054069"/>
            <a:ext cx="1257298" cy="0"/>
          </a:xfrm>
          <a:prstGeom prst="straightConnector1">
            <a:avLst/>
          </a:prstGeom>
          <a:noFill/>
          <a:ln cap="sq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Shape 637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712371" y="960720"/>
            <a:ext cx="13258800" cy="596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 en la Empresa (Clinical Desktop)</a:t>
            </a: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712371" y="1437204"/>
            <a:ext cx="13443589" cy="6061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9725" spcFirstLastPara="1" rIns="91425" wrap="square" tIns="45700">
            <a:noAutofit/>
          </a:bodyPr>
          <a:lstStyle/>
          <a:p>
            <a:pPr indent="0" lvl="1" marL="7315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Shape 645"/>
          <p:cNvGrpSpPr/>
          <p:nvPr/>
        </p:nvGrpSpPr>
        <p:grpSpPr>
          <a:xfrm>
            <a:off x="12327056" y="2353016"/>
            <a:ext cx="1262564" cy="1346952"/>
            <a:chOff x="8573158" y="3065971"/>
            <a:chExt cx="1049813" cy="1119980"/>
          </a:xfrm>
        </p:grpSpPr>
        <p:sp>
          <p:nvSpPr>
            <p:cNvPr id="646" name="Shape 646"/>
            <p:cNvSpPr/>
            <p:nvPr/>
          </p:nvSpPr>
          <p:spPr>
            <a:xfrm>
              <a:off x="9393578" y="3782938"/>
              <a:ext cx="36883" cy="4030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9307218" y="3065971"/>
              <a:ext cx="209603" cy="209603"/>
            </a:xfrm>
            <a:custGeom>
              <a:pathLst>
                <a:path extrusionOk="0" h="87" w="87">
                  <a:moveTo>
                    <a:pt x="44" y="87"/>
                  </a:moveTo>
                  <a:cubicBezTo>
                    <a:pt x="20" y="87"/>
                    <a:pt x="0" y="67"/>
                    <a:pt x="0" y="43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7" y="19"/>
                    <a:pt x="87" y="43"/>
                  </a:cubicBezTo>
                  <a:cubicBezTo>
                    <a:pt x="87" y="67"/>
                    <a:pt x="68" y="87"/>
                    <a:pt x="44" y="87"/>
                  </a:cubicBezTo>
                  <a:close/>
                  <a:moveTo>
                    <a:pt x="44" y="14"/>
                  </a:moveTo>
                  <a:cubicBezTo>
                    <a:pt x="28" y="14"/>
                    <a:pt x="15" y="27"/>
                    <a:pt x="15" y="43"/>
                  </a:cubicBezTo>
                  <a:cubicBezTo>
                    <a:pt x="15" y="59"/>
                    <a:pt x="28" y="72"/>
                    <a:pt x="44" y="72"/>
                  </a:cubicBezTo>
                  <a:cubicBezTo>
                    <a:pt x="60" y="72"/>
                    <a:pt x="73" y="59"/>
                    <a:pt x="73" y="43"/>
                  </a:cubicBezTo>
                  <a:cubicBezTo>
                    <a:pt x="73" y="27"/>
                    <a:pt x="60" y="14"/>
                    <a:pt x="44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9085021" y="3309758"/>
              <a:ext cx="537950" cy="876193"/>
            </a:xfrm>
            <a:custGeom>
              <a:pathLst>
                <a:path extrusionOk="0" h="363" w="223">
                  <a:moveTo>
                    <a:pt x="194" y="363"/>
                  </a:moveTo>
                  <a:cubicBezTo>
                    <a:pt x="179" y="363"/>
                    <a:pt x="179" y="363"/>
                    <a:pt x="179" y="363"/>
                  </a:cubicBezTo>
                  <a:cubicBezTo>
                    <a:pt x="179" y="167"/>
                    <a:pt x="179" y="167"/>
                    <a:pt x="179" y="167"/>
                  </a:cubicBezTo>
                  <a:cubicBezTo>
                    <a:pt x="208" y="167"/>
                    <a:pt x="208" y="167"/>
                    <a:pt x="208" y="167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8" y="34"/>
                    <a:pt x="189" y="15"/>
                    <a:pt x="165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82" y="15"/>
                    <a:pt x="69" y="33"/>
                    <a:pt x="69" y="33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8" y="24"/>
                    <a:pt x="74" y="0"/>
                    <a:pt x="107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97" y="0"/>
                    <a:pt x="223" y="26"/>
                    <a:pt x="223" y="58"/>
                  </a:cubicBezTo>
                  <a:cubicBezTo>
                    <a:pt x="223" y="182"/>
                    <a:pt x="223" y="182"/>
                    <a:pt x="223" y="182"/>
                  </a:cubicBezTo>
                  <a:cubicBezTo>
                    <a:pt x="194" y="182"/>
                    <a:pt x="194" y="182"/>
                    <a:pt x="194" y="182"/>
                  </a:cubicBezTo>
                  <a:lnTo>
                    <a:pt x="194" y="3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9393578" y="3379026"/>
              <a:ext cx="36883" cy="368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9393578" y="3449193"/>
              <a:ext cx="36883" cy="368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8763870" y="3782938"/>
              <a:ext cx="36883" cy="4030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8674811" y="3065971"/>
              <a:ext cx="209603" cy="209603"/>
            </a:xfrm>
            <a:custGeom>
              <a:pathLst>
                <a:path extrusionOk="0" h="87" w="87">
                  <a:moveTo>
                    <a:pt x="44" y="87"/>
                  </a:moveTo>
                  <a:cubicBezTo>
                    <a:pt x="20" y="87"/>
                    <a:pt x="0" y="67"/>
                    <a:pt x="0" y="43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7" y="19"/>
                    <a:pt x="87" y="43"/>
                  </a:cubicBezTo>
                  <a:cubicBezTo>
                    <a:pt x="87" y="67"/>
                    <a:pt x="68" y="87"/>
                    <a:pt x="44" y="87"/>
                  </a:cubicBezTo>
                  <a:close/>
                  <a:moveTo>
                    <a:pt x="44" y="14"/>
                  </a:moveTo>
                  <a:cubicBezTo>
                    <a:pt x="28" y="14"/>
                    <a:pt x="15" y="27"/>
                    <a:pt x="15" y="43"/>
                  </a:cubicBezTo>
                  <a:cubicBezTo>
                    <a:pt x="15" y="59"/>
                    <a:pt x="28" y="72"/>
                    <a:pt x="44" y="72"/>
                  </a:cubicBezTo>
                  <a:cubicBezTo>
                    <a:pt x="60" y="72"/>
                    <a:pt x="73" y="59"/>
                    <a:pt x="73" y="43"/>
                  </a:cubicBezTo>
                  <a:cubicBezTo>
                    <a:pt x="73" y="27"/>
                    <a:pt x="60" y="14"/>
                    <a:pt x="44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8573158" y="3309758"/>
              <a:ext cx="591925" cy="876193"/>
            </a:xfrm>
            <a:custGeom>
              <a:pathLst>
                <a:path extrusionOk="0" h="363" w="245">
                  <a:moveTo>
                    <a:pt x="43" y="363"/>
                  </a:moveTo>
                  <a:cubicBezTo>
                    <a:pt x="29" y="363"/>
                    <a:pt x="29" y="363"/>
                    <a:pt x="29" y="363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8" y="0"/>
                    <a:pt x="164" y="24"/>
                    <a:pt x="165" y="25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33" y="150"/>
                    <a:pt x="233" y="150"/>
                    <a:pt x="233" y="150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3" y="33"/>
                    <a:pt x="140" y="15"/>
                    <a:pt x="115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33" y="15"/>
                    <a:pt x="14" y="34"/>
                    <a:pt x="14" y="58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43" y="167"/>
                    <a:pt x="43" y="167"/>
                    <a:pt x="43" y="167"/>
                  </a:cubicBezTo>
                  <a:lnTo>
                    <a:pt x="43" y="3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8887113" y="3502268"/>
              <a:ext cx="420105" cy="683683"/>
            </a:xfrm>
            <a:custGeom>
              <a:pathLst>
                <a:path extrusionOk="0" h="283" w="174">
                  <a:moveTo>
                    <a:pt x="174" y="283"/>
                  </a:moveTo>
                  <a:cubicBezTo>
                    <a:pt x="160" y="283"/>
                    <a:pt x="160" y="283"/>
                    <a:pt x="160" y="283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89" y="95"/>
                    <a:pt x="85" y="95"/>
                    <a:pt x="82" y="9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83"/>
                    <a:pt x="15" y="283"/>
                    <a:pt x="15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7" y="0"/>
                    <a:pt x="10" y="0"/>
                    <a:pt x="13" y="2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4" y="0"/>
                    <a:pt x="167" y="0"/>
                    <a:pt x="170" y="1"/>
                  </a:cubicBezTo>
                  <a:cubicBezTo>
                    <a:pt x="172" y="2"/>
                    <a:pt x="174" y="5"/>
                    <a:pt x="174" y="7"/>
                  </a:cubicBezTo>
                  <a:lnTo>
                    <a:pt x="174" y="2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21" y="1680386"/>
            <a:ext cx="9143099" cy="5575608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685800" y="479546"/>
            <a:ext cx="13258800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 en la Empresa (Clinical Desktop)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10267528" y="320291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892" y="1090464"/>
            <a:ext cx="8592616" cy="644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685800" y="1020991"/>
            <a:ext cx="13258800" cy="6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 en la Empresa (DXC Technology)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685800" y="1954560"/>
            <a:ext cx="1311012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Puesto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Desarrollador de aplicaciones java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del Puesto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Correctivo, evolutivo y testing de la aplicación Clinical Desktop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685800" y="1020991"/>
            <a:ext cx="13258800" cy="6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 Desempeñadas: Correctivo</a:t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685800" y="1954560"/>
            <a:ext cx="1311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Corrección de incidencias, evidencias y mantenimiento de la aplicación.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10267528" y="440284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Prácticas Andrés Fernández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958187"/>
            <a:ext cx="7162478" cy="433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Shape 6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1053" y="2886340"/>
            <a:ext cx="6308923" cy="441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