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6" r:id="rId11"/>
    <p:sldId id="267" r:id="rId12"/>
    <p:sldId id="268" r:id="rId13"/>
    <p:sldId id="269" r:id="rId14"/>
    <p:sldId id="270" r:id="rId15"/>
    <p:sldId id="265" r:id="rId16"/>
    <p:sldId id="271" r:id="rId17"/>
    <p:sldId id="272" r:id="rId18"/>
    <p:sldId id="273" r:id="rId19"/>
    <p:sldId id="274" r:id="rId20"/>
    <p:sldId id="275" r:id="rId21"/>
    <p:sldId id="277" r:id="rId22"/>
    <p:sldId id="278" r:id="rId23"/>
    <p:sldId id="276"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138625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12631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401725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88273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72689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165766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124251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82358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45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22028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729A7B-BF58-4FF7-89CD-D769A907762D}" type="datetimeFigureOut">
              <a:rPr lang="en-US" smtClean="0"/>
              <a:t>6/7/2017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C46D96E-8D1F-4474-B2A0-F3AE66E131C8}" type="slidenum">
              <a:rPr lang="en-US" smtClean="0"/>
              <a:t>‹Nº›</a:t>
            </a:fld>
            <a:endParaRPr lang="en-US"/>
          </a:p>
        </p:txBody>
      </p:sp>
    </p:spTree>
    <p:extLst>
      <p:ext uri="{BB962C8B-B14F-4D97-AF65-F5344CB8AC3E}">
        <p14:creationId xmlns:p14="http://schemas.microsoft.com/office/powerpoint/2010/main" val="196935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29A7B-BF58-4FF7-89CD-D769A907762D}" type="datetimeFigureOut">
              <a:rPr lang="en-US" smtClean="0"/>
              <a:t>6/7/2017</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6D96E-8D1F-4474-B2A0-F3AE66E131C8}" type="slidenum">
              <a:rPr lang="en-US" smtClean="0"/>
              <a:t>‹Nº›</a:t>
            </a:fld>
            <a:endParaRPr lang="en-US"/>
          </a:p>
        </p:txBody>
      </p:sp>
    </p:spTree>
    <p:extLst>
      <p:ext uri="{BB962C8B-B14F-4D97-AF65-F5344CB8AC3E}">
        <p14:creationId xmlns:p14="http://schemas.microsoft.com/office/powerpoint/2010/main" val="263470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erencia-proyecto-modu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00" y="1844824"/>
            <a:ext cx="283845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547664" y="641430"/>
            <a:ext cx="6463564" cy="523220"/>
          </a:xfrm>
          <a:prstGeom prst="rect">
            <a:avLst/>
          </a:prstGeom>
        </p:spPr>
        <p:txBody>
          <a:bodyPr wrap="none">
            <a:spAutoFit/>
          </a:bodyPr>
          <a:lstStyle/>
          <a:p>
            <a:r>
              <a:rPr lang="es-EC" sz="2800" b="1" dirty="0" smtClean="0"/>
              <a:t>ESTRUCTURA DE UN PROYECTO ANDROID </a:t>
            </a:r>
            <a:endParaRPr lang="es-EC" sz="2800" b="1" dirty="0"/>
          </a:p>
        </p:txBody>
      </p:sp>
      <p:pic>
        <p:nvPicPr>
          <p:cNvPr id="1028" name="Picture 4" descr="carpeta-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132856"/>
            <a:ext cx="2343150" cy="590551"/>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5364088" y="1489672"/>
            <a:ext cx="2067233" cy="369332"/>
          </a:xfrm>
          <a:prstGeom prst="rect">
            <a:avLst/>
          </a:prstGeom>
        </p:spPr>
        <p:txBody>
          <a:bodyPr wrap="none">
            <a:spAutoFit/>
          </a:bodyPr>
          <a:lstStyle/>
          <a:p>
            <a:r>
              <a:rPr lang="es-EC" b="1" dirty="0"/>
              <a:t>/</a:t>
            </a:r>
            <a:r>
              <a:rPr lang="es-EC" b="1" dirty="0" err="1"/>
              <a:t>app</a:t>
            </a:r>
            <a:r>
              <a:rPr lang="es-EC" b="1" dirty="0"/>
              <a:t>/</a:t>
            </a:r>
            <a:r>
              <a:rPr lang="es-EC" b="1" dirty="0" err="1"/>
              <a:t>src</a:t>
            </a:r>
            <a:r>
              <a:rPr lang="es-EC" b="1" dirty="0"/>
              <a:t>/</a:t>
            </a:r>
            <a:r>
              <a:rPr lang="es-EC" b="1" dirty="0" err="1"/>
              <a:t>main</a:t>
            </a:r>
            <a:r>
              <a:rPr lang="es-EC" b="1" dirty="0"/>
              <a:t>/java</a:t>
            </a:r>
            <a:endParaRPr lang="en-US" dirty="0"/>
          </a:p>
        </p:txBody>
      </p:sp>
    </p:spTree>
    <p:extLst>
      <p:ext uri="{BB962C8B-B14F-4D97-AF65-F5344CB8AC3E}">
        <p14:creationId xmlns:p14="http://schemas.microsoft.com/office/powerpoint/2010/main" val="2712352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Primer </a:t>
            </a:r>
            <a:r>
              <a:rPr lang="en-US" dirty="0" err="1" smtClean="0"/>
              <a:t>Ejemplo</a:t>
            </a:r>
            <a:r>
              <a:rPr lang="en-US" dirty="0" smtClean="0"/>
              <a:t> – Web Service</a:t>
            </a:r>
            <a:endParaRPr lang="en-US" dirty="0"/>
          </a:p>
        </p:txBody>
      </p:sp>
      <p:sp>
        <p:nvSpPr>
          <p:cNvPr id="3" name="2 Rectángulo"/>
          <p:cNvSpPr/>
          <p:nvPr/>
        </p:nvSpPr>
        <p:spPr>
          <a:xfrm>
            <a:off x="278641" y="4869160"/>
            <a:ext cx="4572000" cy="230832"/>
          </a:xfrm>
          <a:prstGeom prst="rect">
            <a:avLst/>
          </a:prstGeom>
        </p:spPr>
        <p:txBody>
          <a:bodyPr>
            <a:spAutoFit/>
          </a:bodyPr>
          <a:lstStyle/>
          <a:p>
            <a:endParaRPr lang="en-US" sz="9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03" y="1988840"/>
            <a:ext cx="3753808"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4355976" y="1484784"/>
            <a:ext cx="4320480" cy="3831818"/>
          </a:xfrm>
          <a:prstGeom prst="rect">
            <a:avLst/>
          </a:prstGeom>
        </p:spPr>
        <p:txBody>
          <a:bodyPr wrap="square">
            <a:spAutoFit/>
          </a:bodyPr>
          <a:lstStyle/>
          <a:p>
            <a:pPr marL="285750" indent="-285750">
              <a:lnSpc>
                <a:spcPct val="150000"/>
              </a:lnSpc>
              <a:buFont typeface="Arial" pitchFamily="34" charset="0"/>
              <a:buChar char="•"/>
            </a:pPr>
            <a:r>
              <a:rPr lang="es-EC" b="1" dirty="0" err="1"/>
              <a:t>Asynchtask</a:t>
            </a:r>
            <a:r>
              <a:rPr lang="es-EC" dirty="0"/>
              <a:t>: Es una interfaz creada, con el fin de poder retornar los datos obtenidos del servicio web.</a:t>
            </a:r>
          </a:p>
          <a:p>
            <a:pPr marL="285750" indent="-285750">
              <a:lnSpc>
                <a:spcPct val="150000"/>
              </a:lnSpc>
              <a:buFont typeface="Arial" pitchFamily="34" charset="0"/>
              <a:buChar char="•"/>
            </a:pPr>
            <a:r>
              <a:rPr lang="es-EC" b="1" dirty="0" err="1"/>
              <a:t>HttpRequest</a:t>
            </a:r>
            <a:r>
              <a:rPr lang="es-EC" dirty="0"/>
              <a:t>: Es una clase con el fin de poder hacer llamados a </a:t>
            </a:r>
            <a:r>
              <a:rPr lang="es-EC" dirty="0" smtClean="0"/>
              <a:t>páginas </a:t>
            </a:r>
            <a:r>
              <a:rPr lang="es-EC" dirty="0"/>
              <a:t>web</a:t>
            </a:r>
          </a:p>
          <a:p>
            <a:pPr marL="285750" indent="-285750">
              <a:lnSpc>
                <a:spcPct val="150000"/>
              </a:lnSpc>
              <a:buFont typeface="Arial" pitchFamily="34" charset="0"/>
              <a:buChar char="•"/>
            </a:pPr>
            <a:r>
              <a:rPr lang="es-EC" b="1" dirty="0" err="1"/>
              <a:t>WebService</a:t>
            </a:r>
            <a:r>
              <a:rPr lang="es-EC" dirty="0"/>
              <a:t>: Es la clase que se encarga de realizar el llamado al servicio web, y una vez obtenga los datos, los retorna a la clase que implementa </a:t>
            </a:r>
            <a:r>
              <a:rPr lang="es-EC" i="1" dirty="0" err="1"/>
              <a:t>Asynchtask</a:t>
            </a:r>
            <a:r>
              <a:rPr lang="es-EC" dirty="0"/>
              <a:t>.</a:t>
            </a:r>
          </a:p>
        </p:txBody>
      </p:sp>
    </p:spTree>
    <p:extLst>
      <p:ext uri="{BB962C8B-B14F-4D97-AF65-F5344CB8AC3E}">
        <p14:creationId xmlns:p14="http://schemas.microsoft.com/office/powerpoint/2010/main" val="1770607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Primer </a:t>
            </a:r>
            <a:r>
              <a:rPr lang="en-US" dirty="0" err="1" smtClean="0"/>
              <a:t>Ejemplo</a:t>
            </a:r>
            <a:r>
              <a:rPr lang="en-US" dirty="0" smtClean="0"/>
              <a:t> – Web Service</a:t>
            </a:r>
            <a:endParaRPr lang="en-US" dirty="0"/>
          </a:p>
        </p:txBody>
      </p:sp>
      <p:sp>
        <p:nvSpPr>
          <p:cNvPr id="3" name="2 Rectángulo"/>
          <p:cNvSpPr/>
          <p:nvPr/>
        </p:nvSpPr>
        <p:spPr>
          <a:xfrm>
            <a:off x="278641" y="4869160"/>
            <a:ext cx="4572000" cy="230832"/>
          </a:xfrm>
          <a:prstGeom prst="rect">
            <a:avLst/>
          </a:prstGeom>
        </p:spPr>
        <p:txBody>
          <a:bodyPr>
            <a:spAutoFit/>
          </a:bodyPr>
          <a:lstStyle/>
          <a:p>
            <a:endParaRPr lang="en-US" sz="900" dirty="0"/>
          </a:p>
        </p:txBody>
      </p:sp>
      <p:sp>
        <p:nvSpPr>
          <p:cNvPr id="4" name="Rectangle 1"/>
          <p:cNvSpPr>
            <a:spLocks noChangeArrowheads="1"/>
          </p:cNvSpPr>
          <p:nvPr/>
        </p:nvSpPr>
        <p:spPr bwMode="auto">
          <a:xfrm>
            <a:off x="539552" y="1410196"/>
            <a:ext cx="8280920" cy="1569660"/>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200000"/>
              </a:lnSpc>
              <a:spcBef>
                <a:spcPct val="0"/>
              </a:spcBef>
              <a:spcAft>
                <a:spcPct val="0"/>
              </a:spcAft>
              <a:buClrTx/>
              <a:buSzTx/>
              <a:buFont typeface="+mj-lt"/>
              <a:buAutoNum type="arabicPeriod"/>
              <a:tabLst/>
            </a:pP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Map</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&gt; datos = </a:t>
            </a:r>
            <a:r>
              <a:rPr kumimoji="0" lang="es-EC" sz="1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HashMap</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&gt;();</a:t>
            </a:r>
          </a:p>
          <a:p>
            <a:pPr marL="228600" marR="0" lvl="0" indent="-228600" algn="l" defTabSz="914400" rtl="0" eaLnBrk="1" fontAlgn="base" latinLnBrk="0" hangingPunct="1">
              <a:lnSpc>
                <a:spcPct val="200000"/>
              </a:lnSpc>
              <a:spcBef>
                <a:spcPct val="0"/>
              </a:spcBef>
              <a:spcAft>
                <a:spcPct val="0"/>
              </a:spcAft>
              <a:buClrTx/>
              <a:buSzTx/>
              <a:buFont typeface="+mj-lt"/>
              <a:buAutoNum type="arabicPeriod"/>
              <a:tabLst/>
            </a:pP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WebService</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ws</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2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WebService</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200" b="1" i="0" u="none" strike="noStrike" cap="none" normalizeH="0" baseline="0" dirty="0" smtClean="0">
                <a:ln>
                  <a:noFill/>
                </a:ln>
                <a:solidFill>
                  <a:srgbClr val="008000"/>
                </a:solidFill>
                <a:effectLst/>
                <a:latin typeface="Courier New" pitchFamily="49" charset="0"/>
                <a:cs typeface="Courier New" pitchFamily="49" charset="0"/>
              </a:rPr>
              <a:t>"http://api.androidhive.info/</a:t>
            </a:r>
            <a:r>
              <a:rPr kumimoji="0" lang="es-EC" sz="1200" b="1" i="0" u="none" strike="noStrike" cap="none" normalizeH="0" baseline="0" dirty="0" err="1" smtClean="0">
                <a:ln>
                  <a:noFill/>
                </a:ln>
                <a:solidFill>
                  <a:srgbClr val="008000"/>
                </a:solidFill>
                <a:effectLst/>
                <a:latin typeface="Courier New" pitchFamily="49" charset="0"/>
                <a:cs typeface="Courier New" pitchFamily="49" charset="0"/>
              </a:rPr>
              <a:t>contacts</a:t>
            </a:r>
            <a:r>
              <a:rPr kumimoji="0" lang="es-EC"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 datos,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SaludoActivity.</a:t>
            </a:r>
            <a:r>
              <a:rPr kumimoji="0" lang="es-EC" sz="12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SaludoActivity.</a:t>
            </a:r>
            <a:r>
              <a:rPr kumimoji="0" lang="es-EC" sz="12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a:t>
            </a:r>
          </a:p>
          <a:p>
            <a:pPr marL="228600" marR="0" lvl="0" indent="-228600" algn="l" defTabSz="914400" rtl="0" eaLnBrk="1" fontAlgn="base" latinLnBrk="0" hangingPunct="1">
              <a:lnSpc>
                <a:spcPct val="200000"/>
              </a:lnSpc>
              <a:spcBef>
                <a:spcPct val="0"/>
              </a:spcBef>
              <a:spcAft>
                <a:spcPct val="0"/>
              </a:spcAft>
              <a:buClrTx/>
              <a:buSzTx/>
              <a:buFont typeface="+mj-lt"/>
              <a:buAutoNum type="arabicPeriod"/>
              <a:tabLst/>
            </a:pPr>
            <a:r>
              <a:rPr kumimoji="0" lang="es-EC" sz="1200" b="0" i="0" u="none" strike="noStrike" cap="none" normalizeH="0" baseline="0" dirty="0" err="1" smtClean="0">
                <a:ln>
                  <a:noFill/>
                </a:ln>
                <a:solidFill>
                  <a:srgbClr val="000000"/>
                </a:solidFill>
                <a:effectLst/>
                <a:latin typeface="Courier New" pitchFamily="49" charset="0"/>
                <a:cs typeface="Courier New" pitchFamily="49" charset="0"/>
              </a:rPr>
              <a:t>ws.execute</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2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4 Rectángulo"/>
          <p:cNvSpPr/>
          <p:nvPr/>
        </p:nvSpPr>
        <p:spPr>
          <a:xfrm>
            <a:off x="467544" y="3830414"/>
            <a:ext cx="8352928" cy="2308324"/>
          </a:xfrm>
          <a:prstGeom prst="rect">
            <a:avLst/>
          </a:prstGeom>
        </p:spPr>
        <p:txBody>
          <a:bodyPr wrap="square">
            <a:spAutoFit/>
          </a:bodyPr>
          <a:lstStyle/>
          <a:p>
            <a:pPr marL="285750" indent="-285750">
              <a:buFont typeface="Arial" pitchFamily="34" charset="0"/>
              <a:buChar char="•"/>
            </a:pPr>
            <a:r>
              <a:rPr lang="es-EC" b="1" dirty="0" err="1" smtClean="0"/>
              <a:t>WebService</a:t>
            </a:r>
            <a:r>
              <a:rPr lang="es-EC" dirty="0"/>
              <a:t>: Cadena  de texto que indica donde esta alojado el servicio web (algo como http://www.ejemplosprogramacion.co/index.php/feed/)</a:t>
            </a:r>
          </a:p>
          <a:p>
            <a:pPr marL="285750" indent="-285750">
              <a:buFont typeface="Arial" pitchFamily="34" charset="0"/>
              <a:buChar char="•"/>
            </a:pPr>
            <a:r>
              <a:rPr lang="es-EC" b="1" dirty="0"/>
              <a:t>data</a:t>
            </a:r>
            <a:r>
              <a:rPr lang="es-EC" dirty="0"/>
              <a:t>: Una variable </a:t>
            </a:r>
            <a:r>
              <a:rPr lang="es-EC" dirty="0" err="1"/>
              <a:t>Map</a:t>
            </a:r>
            <a:r>
              <a:rPr lang="es-EC" dirty="0"/>
              <a:t> con los datos que necesita el servicio web, este campo puede no ser necesario, en dicho caso, se </a:t>
            </a:r>
            <a:r>
              <a:rPr lang="es-EC" dirty="0" err="1"/>
              <a:t>envia</a:t>
            </a:r>
            <a:r>
              <a:rPr lang="es-EC" dirty="0"/>
              <a:t> un objeto </a:t>
            </a:r>
            <a:r>
              <a:rPr lang="es-EC" dirty="0" err="1"/>
              <a:t>Map</a:t>
            </a:r>
            <a:r>
              <a:rPr lang="es-EC" dirty="0"/>
              <a:t> </a:t>
            </a:r>
            <a:r>
              <a:rPr lang="es-EC" dirty="0" err="1"/>
              <a:t>vacio</a:t>
            </a:r>
            <a:r>
              <a:rPr lang="es-EC" dirty="0"/>
              <a:t>.</a:t>
            </a:r>
          </a:p>
          <a:p>
            <a:pPr marL="285750" indent="-285750">
              <a:buFont typeface="Arial" pitchFamily="34" charset="0"/>
              <a:buChar char="•"/>
            </a:pPr>
            <a:r>
              <a:rPr lang="es-EC" b="1" dirty="0" err="1"/>
              <a:t>activity</a:t>
            </a:r>
            <a:r>
              <a:rPr lang="es-EC" dirty="0"/>
              <a:t>: Actividad desde la que se llama a esta clase, esto con el fin de mostrar un cuadro de “</a:t>
            </a:r>
            <a:r>
              <a:rPr lang="es-EC" dirty="0" err="1"/>
              <a:t>Loading</a:t>
            </a:r>
            <a:r>
              <a:rPr lang="es-EC" dirty="0"/>
              <a:t>”.</a:t>
            </a:r>
          </a:p>
          <a:p>
            <a:pPr marL="285750" indent="-285750">
              <a:buFont typeface="Arial" pitchFamily="34" charset="0"/>
              <a:buChar char="•"/>
            </a:pPr>
            <a:r>
              <a:rPr lang="es-EC" b="1" dirty="0" err="1"/>
              <a:t>callback</a:t>
            </a:r>
            <a:r>
              <a:rPr lang="es-EC" dirty="0"/>
              <a:t>: Clase que implementa la interfaz </a:t>
            </a:r>
            <a:r>
              <a:rPr lang="es-EC" dirty="0" err="1"/>
              <a:t>Asynchtask</a:t>
            </a:r>
            <a:r>
              <a:rPr lang="es-EC" dirty="0"/>
              <a:t>, y a la cual se le retornaran los datos obtenidos </a:t>
            </a:r>
            <a:r>
              <a:rPr lang="es-EC" dirty="0" err="1"/>
              <a:t>dle</a:t>
            </a:r>
            <a:r>
              <a:rPr lang="es-EC" dirty="0"/>
              <a:t> servicio web.</a:t>
            </a:r>
          </a:p>
        </p:txBody>
      </p:sp>
      <p:sp>
        <p:nvSpPr>
          <p:cNvPr id="7" name="6 Rectángulo"/>
          <p:cNvSpPr/>
          <p:nvPr/>
        </p:nvSpPr>
        <p:spPr>
          <a:xfrm>
            <a:off x="2975312" y="3244334"/>
            <a:ext cx="3235245"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s-EC" b="1" dirty="0" smtClean="0"/>
              <a:t>Parámetros </a:t>
            </a:r>
            <a:r>
              <a:rPr lang="es-EC" b="1" dirty="0"/>
              <a:t>clase </a:t>
            </a:r>
            <a:r>
              <a:rPr lang="es-EC" b="1" i="1" dirty="0" err="1"/>
              <a:t>WebServiceurl</a:t>
            </a:r>
            <a:endParaRPr lang="es-EC" b="1" i="1" dirty="0"/>
          </a:p>
        </p:txBody>
      </p:sp>
    </p:spTree>
    <p:extLst>
      <p:ext uri="{BB962C8B-B14F-4D97-AF65-F5344CB8AC3E}">
        <p14:creationId xmlns:p14="http://schemas.microsoft.com/office/powerpoint/2010/main" val="4240978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Primer </a:t>
            </a:r>
            <a:r>
              <a:rPr lang="en-US" dirty="0" err="1" smtClean="0"/>
              <a:t>Ejemplo</a:t>
            </a:r>
            <a:r>
              <a:rPr lang="en-US" dirty="0" smtClean="0"/>
              <a:t> – Web Service</a:t>
            </a:r>
            <a:endParaRPr lang="en-US" dirty="0"/>
          </a:p>
        </p:txBody>
      </p:sp>
      <p:sp>
        <p:nvSpPr>
          <p:cNvPr id="3" name="2 Rectángulo"/>
          <p:cNvSpPr/>
          <p:nvPr/>
        </p:nvSpPr>
        <p:spPr>
          <a:xfrm>
            <a:off x="278641" y="4869160"/>
            <a:ext cx="4572000" cy="230832"/>
          </a:xfrm>
          <a:prstGeom prst="rect">
            <a:avLst/>
          </a:prstGeom>
        </p:spPr>
        <p:txBody>
          <a:bodyPr>
            <a:spAutoFit/>
          </a:bodyPr>
          <a:lstStyle/>
          <a:p>
            <a:endParaRPr lang="en-US" sz="900" dirty="0"/>
          </a:p>
        </p:txBody>
      </p:sp>
      <p:sp>
        <p:nvSpPr>
          <p:cNvPr id="6" name="Rectangle 1"/>
          <p:cNvSpPr>
            <a:spLocks noChangeArrowheads="1"/>
          </p:cNvSpPr>
          <p:nvPr/>
        </p:nvSpPr>
        <p:spPr bwMode="auto">
          <a:xfrm>
            <a:off x="294644" y="1196171"/>
            <a:ext cx="8453819" cy="483209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xml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version</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encoding</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s-EC" sz="14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1"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manifest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package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com.example.cristian.primeraapp</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uses-</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permission</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android.permission.INTERNET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application</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4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:allowBackup</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"true"</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:icon</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mipmap</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ic_launcher</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:label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string</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app_name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:supportsRtl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"true"</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:theme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style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AppTheme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".MainActivity1"</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action</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android.intent.action.MAIN</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category</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android.intent.category.LAUNCHER</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SaludoActivity</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application</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manifest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7 Rectángulo redondeado"/>
          <p:cNvSpPr/>
          <p:nvPr/>
        </p:nvSpPr>
        <p:spPr>
          <a:xfrm>
            <a:off x="539552" y="1988840"/>
            <a:ext cx="7056784" cy="4320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679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Primer </a:t>
            </a:r>
            <a:r>
              <a:rPr lang="en-US" dirty="0" err="1" smtClean="0"/>
              <a:t>Ejemplo</a:t>
            </a:r>
            <a:r>
              <a:rPr lang="en-US" dirty="0" smtClean="0"/>
              <a:t> – Web Service</a:t>
            </a:r>
            <a:endParaRPr lang="en-US" dirty="0"/>
          </a:p>
        </p:txBody>
      </p:sp>
      <p:sp>
        <p:nvSpPr>
          <p:cNvPr id="3" name="2 Rectángulo"/>
          <p:cNvSpPr/>
          <p:nvPr/>
        </p:nvSpPr>
        <p:spPr>
          <a:xfrm>
            <a:off x="278641" y="4869160"/>
            <a:ext cx="4572000" cy="230832"/>
          </a:xfrm>
          <a:prstGeom prst="rect">
            <a:avLst/>
          </a:prstGeom>
        </p:spPr>
        <p:txBody>
          <a:bodyPr>
            <a:spAutoFit/>
          </a:bodyPr>
          <a:lstStyle/>
          <a:p>
            <a:endParaRPr lang="en-US" sz="900" dirty="0"/>
          </a:p>
        </p:txBody>
      </p:sp>
      <p:sp>
        <p:nvSpPr>
          <p:cNvPr id="4" name="Rectangle 1"/>
          <p:cNvSpPr>
            <a:spLocks noChangeArrowheads="1"/>
          </p:cNvSpPr>
          <p:nvPr/>
        </p:nvSpPr>
        <p:spPr bwMode="auto">
          <a:xfrm>
            <a:off x="179512" y="1683187"/>
            <a:ext cx="8712967"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SaludoActivity</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AppCompatActivity</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Asynchtask</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4 Elipse"/>
          <p:cNvSpPr/>
          <p:nvPr/>
        </p:nvSpPr>
        <p:spPr>
          <a:xfrm>
            <a:off x="750483" y="11247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 name="6 Rectángulo redondeado"/>
          <p:cNvSpPr/>
          <p:nvPr/>
        </p:nvSpPr>
        <p:spPr>
          <a:xfrm>
            <a:off x="6012160" y="1683187"/>
            <a:ext cx="2808312" cy="338554"/>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a:spLocks noChangeArrowheads="1"/>
          </p:cNvSpPr>
          <p:nvPr/>
        </p:nvSpPr>
        <p:spPr bwMode="auto">
          <a:xfrm>
            <a:off x="774489" y="4630632"/>
            <a:ext cx="7632848"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1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C" sz="11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C" sz="1100" b="0" i="0" u="none" strike="noStrike" cap="none" normalizeH="0" baseline="0" dirty="0" smtClean="0">
                <a:ln>
                  <a:noFill/>
                </a:ln>
                <a:solidFill>
                  <a:srgbClr val="808000"/>
                </a:solidFill>
                <a:effectLst/>
                <a:latin typeface="Courier New" pitchFamily="49" charset="0"/>
                <a:cs typeface="Courier New" pitchFamily="49" charset="0"/>
              </a:rPr>
              <a:t/>
            </a:r>
            <a:br>
              <a:rPr kumimoji="0" lang="es-EC" sz="1100" b="0" i="0" u="none" strike="noStrike" cap="none" normalizeH="0" baseline="0" dirty="0" smtClean="0">
                <a:ln>
                  <a:noFill/>
                </a:ln>
                <a:solidFill>
                  <a:srgbClr val="808000"/>
                </a:solidFill>
                <a:effectLst/>
                <a:latin typeface="Courier New" pitchFamily="49" charset="0"/>
                <a:cs typeface="Courier New" pitchFamily="49" charset="0"/>
              </a:rPr>
            </a:b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processFinish</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result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1" i="1" u="none" strike="noStrike" cap="none" normalizeH="0" baseline="0" dirty="0" smtClean="0">
                <a:ln>
                  <a:noFill/>
                </a:ln>
                <a:solidFill>
                  <a:srgbClr val="0073BF"/>
                </a:solidFill>
                <a:effectLst/>
                <a:latin typeface="Courier New" pitchFamily="49" charset="0"/>
                <a:cs typeface="Courier New" pitchFamily="49" charset="0"/>
              </a:rPr>
              <a:t>    </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Log.</a:t>
            </a:r>
            <a:r>
              <a:rPr kumimoji="0" lang="es-EC" sz="1100" b="0" i="1" u="none" strike="noStrike" cap="none" normalizeH="0" baseline="0" dirty="0" err="1" smtClean="0">
                <a:ln>
                  <a:noFill/>
                </a:ln>
                <a:solidFill>
                  <a:srgbClr val="000000"/>
                </a:solidFill>
                <a:effectLst/>
                <a:latin typeface="Courier New" pitchFamily="49" charset="0"/>
                <a:cs typeface="Courier New" pitchFamily="49" charset="0"/>
              </a:rPr>
              <a:t>i</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processFinish</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result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txtresp</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.setText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Ws</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0" i="0" u="none" strike="noStrike" cap="none" normalizeH="0" baseline="0" dirty="0" err="1" smtClean="0">
                <a:ln>
                  <a:noFill/>
                </a:ln>
                <a:solidFill>
                  <a:srgbClr val="000000"/>
                </a:solidFill>
                <a:effectLst/>
                <a:latin typeface="Courier New" pitchFamily="49" charset="0"/>
                <a:cs typeface="Courier New" pitchFamily="49" charset="0"/>
              </a:rPr>
              <a:t>result.substring</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100" b="0" i="0" u="none" strike="noStrike" cap="none" normalizeH="0" baseline="0" dirty="0" smtClean="0">
                <a:ln>
                  <a:noFill/>
                </a:ln>
                <a:solidFill>
                  <a:srgbClr val="0000FF"/>
                </a:solidFill>
                <a:effectLst/>
                <a:latin typeface="Courier New" pitchFamily="49" charset="0"/>
                <a:cs typeface="Courier New" pitchFamily="49" charset="0"/>
              </a:rPr>
              <a:t>0</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100" b="0" i="0" u="none" strike="noStrike" cap="none" normalizeH="0" baseline="0" dirty="0" smtClean="0">
                <a:ln>
                  <a:noFill/>
                </a:ln>
                <a:solidFill>
                  <a:srgbClr val="0000FF"/>
                </a:solidFill>
                <a:effectLst/>
                <a:latin typeface="Courier New" pitchFamily="49" charset="0"/>
                <a:cs typeface="Courier New" pitchFamily="49" charset="0"/>
              </a:rPr>
              <a:t>100</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9 Elipse"/>
          <p:cNvSpPr/>
          <p:nvPr/>
        </p:nvSpPr>
        <p:spPr>
          <a:xfrm>
            <a:off x="750483" y="21953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Rectangle 3"/>
          <p:cNvSpPr>
            <a:spLocks noChangeArrowheads="1"/>
          </p:cNvSpPr>
          <p:nvPr/>
        </p:nvSpPr>
        <p:spPr bwMode="auto">
          <a:xfrm>
            <a:off x="611560" y="2996952"/>
            <a:ext cx="7740859"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Map</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&gt; datos = </a:t>
            </a:r>
            <a:r>
              <a:rPr kumimoji="0" lang="es-EC" sz="10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HashMap</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WebService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ws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WebService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lang="es-EC" sz="1000" b="1" dirty="0">
                <a:solidFill>
                  <a:srgbClr val="008000"/>
                </a:solidFill>
                <a:latin typeface="Courier New" pitchFamily="49" charset="0"/>
                <a:cs typeface="Courier New" pitchFamily="49" charset="0"/>
              </a:rPr>
              <a:t>"http://</a:t>
            </a:r>
            <a:r>
              <a:rPr lang="es-EC" sz="1000" b="1" dirty="0" smtClean="0">
                <a:solidFill>
                  <a:srgbClr val="008000"/>
                </a:solidFill>
                <a:latin typeface="Courier New" pitchFamily="49" charset="0"/>
                <a:cs typeface="Courier New" pitchFamily="49" charset="0"/>
              </a:rPr>
              <a:t>186.46.90.102/</a:t>
            </a:r>
            <a:r>
              <a:rPr lang="es-EC" sz="1000" b="1" dirty="0" err="1" smtClean="0">
                <a:solidFill>
                  <a:srgbClr val="008000"/>
                </a:solidFill>
                <a:latin typeface="Courier New" pitchFamily="49" charset="0"/>
                <a:cs typeface="Courier New" pitchFamily="49" charset="0"/>
              </a:rPr>
              <a:t>login.php?user</a:t>
            </a:r>
            <a:r>
              <a:rPr lang="es-EC" sz="1000" b="1" dirty="0" smtClean="0">
                <a:solidFill>
                  <a:srgbClr val="008000"/>
                </a:solidFill>
                <a:latin typeface="Courier New" pitchFamily="49" charset="0"/>
                <a:cs typeface="Courier New" pitchFamily="49" charset="0"/>
              </a:rPr>
              <a:t>=</a:t>
            </a:r>
            <a:r>
              <a:rPr lang="es-EC" sz="1000" b="1" dirty="0" err="1" smtClean="0">
                <a:solidFill>
                  <a:srgbClr val="008000"/>
                </a:solidFill>
                <a:latin typeface="Courier New" pitchFamily="49" charset="0"/>
                <a:cs typeface="Courier New" pitchFamily="49" charset="0"/>
              </a:rPr>
              <a:t>UTEQ&amp;pass</a:t>
            </a:r>
            <a:r>
              <a:rPr lang="es-EC" sz="1000" b="1" dirty="0" smtClean="0">
                <a:solidFill>
                  <a:srgbClr val="008000"/>
                </a:solidFill>
                <a:latin typeface="Courier New" pitchFamily="49" charset="0"/>
                <a:cs typeface="Courier New" pitchFamily="49" charset="0"/>
              </a:rPr>
              <a:t>=123</a:t>
            </a:r>
            <a:r>
              <a:rPr kumimoji="0" lang="es-EC" sz="10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datos,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SaludoActivity.</a:t>
            </a:r>
            <a:r>
              <a:rPr kumimoji="0" lang="es-EC" sz="10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SaludoActivity.</a:t>
            </a:r>
            <a:r>
              <a:rPr kumimoji="0" lang="es-EC" sz="10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ws.execute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C"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11 Elipse"/>
          <p:cNvSpPr/>
          <p:nvPr/>
        </p:nvSpPr>
        <p:spPr>
          <a:xfrm>
            <a:off x="670992" y="39425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Tree>
    <p:extLst>
      <p:ext uri="{BB962C8B-B14F-4D97-AF65-F5344CB8AC3E}">
        <p14:creationId xmlns:p14="http://schemas.microsoft.com/office/powerpoint/2010/main" val="1787421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Primer </a:t>
            </a:r>
            <a:r>
              <a:rPr lang="en-US" dirty="0" err="1" smtClean="0"/>
              <a:t>Ejemplo</a:t>
            </a:r>
            <a:r>
              <a:rPr lang="en-US" dirty="0" smtClean="0"/>
              <a:t> – Web Service</a:t>
            </a:r>
            <a:endParaRPr lang="en-US" dirty="0"/>
          </a:p>
        </p:txBody>
      </p:sp>
      <p:sp>
        <p:nvSpPr>
          <p:cNvPr id="3" name="2 Rectángulo"/>
          <p:cNvSpPr/>
          <p:nvPr/>
        </p:nvSpPr>
        <p:spPr>
          <a:xfrm>
            <a:off x="278641" y="4869160"/>
            <a:ext cx="4572000" cy="230832"/>
          </a:xfrm>
          <a:prstGeom prst="rect">
            <a:avLst/>
          </a:prstGeom>
        </p:spPr>
        <p:txBody>
          <a:bodyPr>
            <a:spAutoFit/>
          </a:bodyPr>
          <a:lstStyle/>
          <a:p>
            <a:endParaRPr lang="en-US" sz="900" dirty="0"/>
          </a:p>
        </p:txBody>
      </p:sp>
      <p:sp>
        <p:nvSpPr>
          <p:cNvPr id="6" name="5 Rectángulo"/>
          <p:cNvSpPr/>
          <p:nvPr/>
        </p:nvSpPr>
        <p:spPr>
          <a:xfrm>
            <a:off x="4778175" y="868070"/>
            <a:ext cx="3768211" cy="369332"/>
          </a:xfrm>
          <a:prstGeom prst="rect">
            <a:avLst/>
          </a:prstGeom>
        </p:spPr>
        <p:txBody>
          <a:bodyPr wrap="none">
            <a:spAutoFit/>
          </a:bodyPr>
          <a:lstStyle/>
          <a:p>
            <a:r>
              <a:rPr lang="en-US" b="1" dirty="0"/>
              <a:t>http://api.androidhive.info/contacts/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09" y="1052736"/>
            <a:ext cx="4024759" cy="553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749" y="1628800"/>
            <a:ext cx="39909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5"/>
          <p:cNvSpPr>
            <a:spLocks noChangeArrowheads="1"/>
          </p:cNvSpPr>
          <p:nvPr/>
        </p:nvSpPr>
        <p:spPr bwMode="auto">
          <a:xfrm>
            <a:off x="4781360" y="1413381"/>
            <a:ext cx="2843808" cy="2154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900" b="0" i="0" u="none" strike="noStrike" cap="none" normalizeH="0" baseline="0" dirty="0" err="1" smtClean="0">
                <a:ln>
                  <a:noFill/>
                </a:ln>
                <a:solidFill>
                  <a:srgbClr val="7F0055"/>
                </a:solidFill>
                <a:effectLst/>
                <a:latin typeface="Menlo"/>
                <a:cs typeface="Arial" pitchFamily="34" charset="0"/>
              </a:rPr>
              <a:t>ArrayList</a:t>
            </a:r>
            <a:r>
              <a:rPr kumimoji="0" lang="es-EC" sz="900" b="0" i="0" u="none" strike="noStrike" cap="none" normalizeH="0" baseline="0" dirty="0" smtClean="0">
                <a:ln>
                  <a:noFill/>
                </a:ln>
                <a:solidFill>
                  <a:srgbClr val="666600"/>
                </a:solidFill>
                <a:effectLst/>
                <a:latin typeface="Menlo"/>
                <a:cs typeface="Arial" pitchFamily="34" charset="0"/>
              </a:rPr>
              <a:t>&lt;</a:t>
            </a:r>
            <a:r>
              <a:rPr kumimoji="0" lang="es-EC" sz="900" b="0" i="0" u="none" strike="noStrike" cap="none" normalizeH="0" baseline="0" dirty="0" err="1" smtClean="0">
                <a:ln>
                  <a:noFill/>
                </a:ln>
                <a:solidFill>
                  <a:srgbClr val="7F0055"/>
                </a:solidFill>
                <a:effectLst/>
                <a:latin typeface="Menlo"/>
                <a:cs typeface="Arial" pitchFamily="34" charset="0"/>
              </a:rPr>
              <a:t>HashMap</a:t>
            </a:r>
            <a:r>
              <a:rPr kumimoji="0" lang="es-EC" sz="900" b="0" i="0" u="none" strike="noStrike" cap="none" normalizeH="0" baseline="0" dirty="0" smtClean="0">
                <a:ln>
                  <a:noFill/>
                </a:ln>
                <a:solidFill>
                  <a:srgbClr val="666600"/>
                </a:solidFill>
                <a:effectLst/>
                <a:latin typeface="Menlo"/>
                <a:cs typeface="Arial" pitchFamily="34" charset="0"/>
              </a:rPr>
              <a:t>&lt;</a:t>
            </a:r>
            <a:r>
              <a:rPr kumimoji="0" lang="es-EC" sz="900" b="0" i="0" u="none" strike="noStrike" cap="none" normalizeH="0" baseline="0" dirty="0" err="1" smtClean="0">
                <a:ln>
                  <a:noFill/>
                </a:ln>
                <a:solidFill>
                  <a:srgbClr val="7F0055"/>
                </a:solidFill>
                <a:effectLst/>
                <a:latin typeface="Menlo"/>
                <a:cs typeface="Arial" pitchFamily="34" charset="0"/>
              </a:rPr>
              <a:t>String</a:t>
            </a:r>
            <a:r>
              <a:rPr kumimoji="0" lang="es-EC" sz="900" b="0" i="0" u="none" strike="noStrike" cap="none" normalizeH="0" baseline="0" dirty="0" smtClean="0">
                <a:ln>
                  <a:noFill/>
                </a:ln>
                <a:solidFill>
                  <a:srgbClr val="666600"/>
                </a:solidFill>
                <a:effectLst/>
                <a:latin typeface="Menlo"/>
                <a:cs typeface="Arial" pitchFamily="34" charset="0"/>
              </a:rPr>
              <a:t>,</a:t>
            </a:r>
            <a:r>
              <a:rPr kumimoji="0" lang="es-EC" sz="900" b="0" i="0" u="none" strike="noStrike" cap="none" normalizeH="0" baseline="0" dirty="0" smtClean="0">
                <a:ln>
                  <a:noFill/>
                </a:ln>
                <a:solidFill>
                  <a:srgbClr val="313131"/>
                </a:solidFill>
                <a:effectLst/>
                <a:latin typeface="Menlo"/>
                <a:cs typeface="Arial" pitchFamily="34" charset="0"/>
              </a:rPr>
              <a:t> </a:t>
            </a:r>
            <a:r>
              <a:rPr kumimoji="0" lang="es-EC" sz="900" b="0" i="0" u="none" strike="noStrike" cap="none" normalizeH="0" baseline="0" dirty="0" err="1" smtClean="0">
                <a:ln>
                  <a:noFill/>
                </a:ln>
                <a:solidFill>
                  <a:srgbClr val="7F0055"/>
                </a:solidFill>
                <a:effectLst/>
                <a:latin typeface="Menlo"/>
                <a:cs typeface="Arial" pitchFamily="34" charset="0"/>
              </a:rPr>
              <a:t>String</a:t>
            </a:r>
            <a:r>
              <a:rPr kumimoji="0" lang="es-EC" sz="900" b="0" i="0" u="none" strike="noStrike" cap="none" normalizeH="0" baseline="0" dirty="0" smtClean="0">
                <a:ln>
                  <a:noFill/>
                </a:ln>
                <a:solidFill>
                  <a:srgbClr val="666600"/>
                </a:solidFill>
                <a:effectLst/>
                <a:latin typeface="Menlo"/>
                <a:cs typeface="Arial" pitchFamily="34" charset="0"/>
              </a:rPr>
              <a:t>&gt;&gt;</a:t>
            </a:r>
            <a:r>
              <a:rPr kumimoji="0" lang="es-EC" sz="900" b="0" i="0" u="none" strike="noStrike" cap="none" normalizeH="0" baseline="0" dirty="0" smtClean="0">
                <a:ln>
                  <a:noFill/>
                </a:ln>
                <a:solidFill>
                  <a:srgbClr val="313131"/>
                </a:solidFill>
                <a:effectLst/>
                <a:latin typeface="Menlo"/>
                <a:cs typeface="Arial" pitchFamily="34" charset="0"/>
              </a:rPr>
              <a:t> </a:t>
            </a:r>
            <a:r>
              <a:rPr kumimoji="0" lang="es-EC" sz="900" b="0" i="0" u="none" strike="noStrike" cap="none" normalizeH="0" baseline="0" dirty="0" err="1" smtClean="0">
                <a:ln>
                  <a:noFill/>
                </a:ln>
                <a:solidFill>
                  <a:srgbClr val="313131"/>
                </a:solidFill>
                <a:effectLst/>
                <a:latin typeface="Menlo"/>
                <a:cs typeface="Arial" pitchFamily="34" charset="0"/>
              </a:rPr>
              <a:t>contactList</a:t>
            </a:r>
            <a:r>
              <a:rPr kumimoji="0" lang="es-EC" sz="900" b="0" i="0" u="none" strike="noStrike" cap="none" normalizeH="0" baseline="0" dirty="0" smtClean="0">
                <a:ln>
                  <a:noFill/>
                </a:ln>
                <a:solidFill>
                  <a:srgbClr val="666600"/>
                </a:solidFill>
                <a:effectLst/>
                <a:latin typeface="Menlo"/>
                <a:cs typeface="Arial" pitchFamily="34" charset="0"/>
              </a:rPr>
              <a:t>;</a:t>
            </a:r>
            <a:r>
              <a:rPr kumimoji="0" lang="es-EC" sz="700" b="0" i="0" u="none" strike="noStrike" cap="none" normalizeH="0" baseline="0" dirty="0" smtClean="0">
                <a:ln>
                  <a:noFill/>
                </a:ln>
                <a:solidFill>
                  <a:schemeClr val="tx1"/>
                </a:solidFill>
                <a:effectLst/>
                <a:latin typeface="Arial" pitchFamily="34" charset="0"/>
                <a:cs typeface="Arial" pitchFamily="34" charset="0"/>
              </a:rPr>
              <a:t> </a:t>
            </a:r>
            <a:endParaRPr kumimoji="0" lang="es-EC"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88273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Segundo </a:t>
            </a:r>
            <a:r>
              <a:rPr lang="en-US" dirty="0" err="1" smtClean="0"/>
              <a:t>Ejemplo</a:t>
            </a:r>
            <a:endParaRPr lang="en-US" dirty="0"/>
          </a:p>
        </p:txBody>
      </p:sp>
      <p:pic>
        <p:nvPicPr>
          <p:cNvPr id="10242" name="Picture 2" descr="http://www.hermosaprogramacion.com/wp-content/uploads/2014/09/aplicacion-final-andro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68760"/>
            <a:ext cx="57150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7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pic>
        <p:nvPicPr>
          <p:cNvPr id="1026" name="Picture 2" descr="https://camo.githubusercontent.com/fc6df9d5fd6d78e48d6802c77ad7264a6a787672/68747470733a2f2f692e696d6775722e636f6d2f6d6b38324a64322e6a70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09" y="2132856"/>
            <a:ext cx="6924675"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115616" y="4524864"/>
            <a:ext cx="1608133" cy="369332"/>
          </a:xfrm>
          <a:prstGeom prst="rect">
            <a:avLst/>
          </a:prstGeom>
        </p:spPr>
        <p:txBody>
          <a:bodyPr wrap="none">
            <a:spAutoFit/>
          </a:bodyPr>
          <a:lstStyle/>
          <a:p>
            <a:r>
              <a:rPr lang="es-EC" dirty="0">
                <a:solidFill>
                  <a:srgbClr val="24292E"/>
                </a:solidFill>
                <a:latin typeface="-apple-system"/>
                <a:cs typeface="Arial" pitchFamily="34" charset="0"/>
              </a:rPr>
              <a:t> (data </a:t>
            </a:r>
            <a:r>
              <a:rPr lang="es-EC" dirty="0" err="1">
                <a:solidFill>
                  <a:srgbClr val="24292E"/>
                </a:solidFill>
                <a:latin typeface="-apple-system"/>
                <a:cs typeface="Arial" pitchFamily="34" charset="0"/>
              </a:rPr>
              <a:t>source</a:t>
            </a:r>
            <a:r>
              <a:rPr lang="es-EC" dirty="0">
                <a:solidFill>
                  <a:srgbClr val="24292E"/>
                </a:solidFill>
                <a:latin typeface="-apple-system"/>
                <a:cs typeface="Arial" pitchFamily="34" charset="0"/>
              </a:rPr>
              <a:t>)</a:t>
            </a:r>
            <a:endParaRPr lang="en-US" dirty="0"/>
          </a:p>
        </p:txBody>
      </p:sp>
      <p:sp>
        <p:nvSpPr>
          <p:cNvPr id="5" name="4 Rectángulo"/>
          <p:cNvSpPr/>
          <p:nvPr/>
        </p:nvSpPr>
        <p:spPr>
          <a:xfrm>
            <a:off x="5747820" y="4709530"/>
            <a:ext cx="2313454" cy="369332"/>
          </a:xfrm>
          <a:prstGeom prst="rect">
            <a:avLst/>
          </a:prstGeom>
        </p:spPr>
        <p:txBody>
          <a:bodyPr wrap="none">
            <a:spAutoFit/>
          </a:bodyPr>
          <a:lstStyle/>
          <a:p>
            <a:r>
              <a:rPr lang="es-EC" dirty="0">
                <a:solidFill>
                  <a:srgbClr val="24292E"/>
                </a:solidFill>
                <a:latin typeface="-apple-system"/>
                <a:cs typeface="Arial" pitchFamily="34" charset="0"/>
              </a:rPr>
              <a:t>visual </a:t>
            </a:r>
            <a:r>
              <a:rPr lang="es-EC" dirty="0" err="1">
                <a:solidFill>
                  <a:srgbClr val="24292E"/>
                </a:solidFill>
                <a:latin typeface="-apple-system"/>
                <a:cs typeface="Arial" pitchFamily="34" charset="0"/>
              </a:rPr>
              <a:t>representation</a:t>
            </a:r>
            <a:endParaRPr lang="en-US" dirty="0"/>
          </a:p>
        </p:txBody>
      </p:sp>
    </p:spTree>
    <p:extLst>
      <p:ext uri="{BB962C8B-B14F-4D97-AF65-F5344CB8AC3E}">
        <p14:creationId xmlns:p14="http://schemas.microsoft.com/office/powerpoint/2010/main" val="88930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3" name="2 Rectángulo"/>
          <p:cNvSpPr/>
          <p:nvPr/>
        </p:nvSpPr>
        <p:spPr>
          <a:xfrm>
            <a:off x="3535080" y="1268760"/>
            <a:ext cx="2073837" cy="369332"/>
          </a:xfrm>
          <a:prstGeom prst="rect">
            <a:avLst/>
          </a:prstGeom>
        </p:spPr>
        <p:txBody>
          <a:bodyPr wrap="none">
            <a:spAutoFit/>
          </a:bodyPr>
          <a:lstStyle/>
          <a:p>
            <a:r>
              <a:rPr lang="es-EC" b="1" dirty="0" err="1"/>
              <a:t>Row</a:t>
            </a:r>
            <a:r>
              <a:rPr lang="es-EC" b="1" dirty="0"/>
              <a:t> View </a:t>
            </a:r>
            <a:r>
              <a:rPr lang="es-EC" b="1" dirty="0" err="1"/>
              <a:t>Recycling</a:t>
            </a:r>
            <a:endParaRPr lang="es-EC"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8" y="1878599"/>
            <a:ext cx="5791199" cy="394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36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3" name="2 Rectángulo"/>
          <p:cNvSpPr/>
          <p:nvPr/>
        </p:nvSpPr>
        <p:spPr>
          <a:xfrm>
            <a:off x="3535080" y="1268760"/>
            <a:ext cx="2073837" cy="369332"/>
          </a:xfrm>
          <a:prstGeom prst="rect">
            <a:avLst/>
          </a:prstGeom>
        </p:spPr>
        <p:txBody>
          <a:bodyPr wrap="none">
            <a:spAutoFit/>
          </a:bodyPr>
          <a:lstStyle/>
          <a:p>
            <a:r>
              <a:rPr lang="es-EC" b="1" dirty="0" err="1"/>
              <a:t>Row</a:t>
            </a:r>
            <a:r>
              <a:rPr lang="es-EC" b="1" dirty="0"/>
              <a:t> View </a:t>
            </a:r>
            <a:r>
              <a:rPr lang="es-EC" b="1" dirty="0" err="1"/>
              <a:t>Recycling</a:t>
            </a:r>
            <a:endParaRPr lang="es-EC" b="1" dirty="0"/>
          </a:p>
        </p:txBody>
      </p:sp>
      <p:pic>
        <p:nvPicPr>
          <p:cNvPr id="3074" name="Picture 2" descr="https://camo.githubusercontent.com/32bae7fa8cfbe331e90d50273731694b8a37a444/68747470733a2f2f692e696d6775722e636f6d2f7a706b56554d522e706e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161" y="1844824"/>
            <a:ext cx="7719673"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641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2483768" y="1916832"/>
            <a:ext cx="3569952" cy="369332"/>
          </a:xfrm>
          <a:prstGeom prst="rect">
            <a:avLst/>
          </a:prstGeom>
        </p:spPr>
        <p:txBody>
          <a:bodyPr wrap="none">
            <a:spAutoFit/>
          </a:bodyPr>
          <a:lstStyle/>
          <a:p>
            <a:r>
              <a:rPr lang="es-EC" b="1" dirty="0"/>
              <a:t>Adaptadores en Android (</a:t>
            </a:r>
            <a:r>
              <a:rPr lang="es-EC" b="1" i="1" dirty="0" err="1"/>
              <a:t>adapters</a:t>
            </a:r>
            <a:r>
              <a:rPr lang="es-EC" b="1" dirty="0"/>
              <a:t>)</a:t>
            </a:r>
            <a:endParaRPr lang="en-US" dirty="0"/>
          </a:p>
        </p:txBody>
      </p:sp>
      <p:sp>
        <p:nvSpPr>
          <p:cNvPr id="6" name="Rectangle 3"/>
          <p:cNvSpPr>
            <a:spLocks noChangeArrowheads="1"/>
          </p:cNvSpPr>
          <p:nvPr/>
        </p:nvSpPr>
        <p:spPr bwMode="auto">
          <a:xfrm>
            <a:off x="539552" y="2644582"/>
            <a:ext cx="789706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final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datos =</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"Elem1"</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"Elem2"</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"Elem3"</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"Elem4"</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"Elem5"</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ArrayAdapter</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&gt; adaptador =</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ArrayAdapter</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&gt;(</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android.R.layout.</a:t>
            </a:r>
            <a:r>
              <a:rPr kumimoji="0" lang="es-EC" sz="1600" b="1" i="1" u="none" strike="noStrike" cap="none" normalizeH="0" baseline="0" dirty="0" err="1" smtClean="0">
                <a:ln>
                  <a:noFill/>
                </a:ln>
                <a:solidFill>
                  <a:srgbClr val="660E7A"/>
                </a:solidFill>
                <a:effectLst/>
                <a:latin typeface="Courier New" pitchFamily="49" charset="0"/>
                <a:cs typeface="Courier New" pitchFamily="49" charset="0"/>
              </a:rPr>
              <a:t>simple_spinner_item</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datos);</a:t>
            </a:r>
            <a:endParaRPr kumimoji="0" lang="es-EC"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5575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13433" y="548680"/>
            <a:ext cx="2063322" cy="369332"/>
          </a:xfrm>
          <a:prstGeom prst="rect">
            <a:avLst/>
          </a:prstGeom>
        </p:spPr>
        <p:txBody>
          <a:bodyPr wrap="none">
            <a:spAutoFit/>
          </a:bodyPr>
          <a:lstStyle/>
          <a:p>
            <a:r>
              <a:rPr lang="es-EC" b="1" dirty="0"/>
              <a:t>/</a:t>
            </a:r>
            <a:r>
              <a:rPr lang="es-EC" b="1" dirty="0" err="1"/>
              <a:t>app</a:t>
            </a:r>
            <a:r>
              <a:rPr lang="es-EC" b="1" dirty="0"/>
              <a:t>/</a:t>
            </a:r>
            <a:r>
              <a:rPr lang="es-EC" b="1" dirty="0" err="1"/>
              <a:t>src</a:t>
            </a:r>
            <a:r>
              <a:rPr lang="es-EC" b="1" dirty="0"/>
              <a:t>/</a:t>
            </a:r>
            <a:r>
              <a:rPr lang="es-EC" b="1" dirty="0" err="1"/>
              <a:t>main</a:t>
            </a:r>
            <a:r>
              <a:rPr lang="es-EC" b="1" dirty="0"/>
              <a:t>/res/</a:t>
            </a:r>
            <a:endParaRPr lang="en-US" dirty="0"/>
          </a:p>
        </p:txBody>
      </p:sp>
      <p:sp>
        <p:nvSpPr>
          <p:cNvPr id="6" name="5 Rectángulo"/>
          <p:cNvSpPr/>
          <p:nvPr/>
        </p:nvSpPr>
        <p:spPr>
          <a:xfrm>
            <a:off x="107504" y="1052736"/>
            <a:ext cx="8856984" cy="646331"/>
          </a:xfrm>
          <a:prstGeom prst="rect">
            <a:avLst/>
          </a:prstGeom>
        </p:spPr>
        <p:txBody>
          <a:bodyPr wrap="square">
            <a:spAutoFit/>
          </a:bodyPr>
          <a:lstStyle/>
          <a:p>
            <a:pPr algn="ctr"/>
            <a:r>
              <a:rPr lang="es-CL" dirty="0" smtClean="0"/>
              <a:t>Contiene todos los ficheros de recursos necesarios para el proyecto: imágenes, vídeos, cadenas de texto, etc. </a:t>
            </a:r>
            <a:endParaRPr lang="en-US" dirty="0"/>
          </a:p>
        </p:txBody>
      </p:sp>
      <p:graphicFrame>
        <p:nvGraphicFramePr>
          <p:cNvPr id="7" name="6 Tabla"/>
          <p:cNvGraphicFramePr>
            <a:graphicFrameLocks noGrp="1"/>
          </p:cNvGraphicFramePr>
          <p:nvPr>
            <p:extLst>
              <p:ext uri="{D42A27DB-BD31-4B8C-83A1-F6EECF244321}">
                <p14:modId xmlns:p14="http://schemas.microsoft.com/office/powerpoint/2010/main" val="3463609683"/>
              </p:ext>
            </p:extLst>
          </p:nvPr>
        </p:nvGraphicFramePr>
        <p:xfrm>
          <a:off x="2058583" y="1699067"/>
          <a:ext cx="6881590" cy="4649981"/>
        </p:xfrm>
        <a:graphic>
          <a:graphicData uri="http://schemas.openxmlformats.org/drawingml/2006/table">
            <a:tbl>
              <a:tblPr>
                <a:tableStyleId>{69C7853C-536D-4A76-A0AE-DD22124D55A5}</a:tableStyleId>
              </a:tblPr>
              <a:tblGrid>
                <a:gridCol w="1224136"/>
                <a:gridCol w="5657454"/>
              </a:tblGrid>
              <a:tr h="114156">
                <a:tc>
                  <a:txBody>
                    <a:bodyPr/>
                    <a:lstStyle/>
                    <a:p>
                      <a:pPr algn="l"/>
                      <a:r>
                        <a:rPr lang="es-EC" sz="800" b="1" dirty="0" smtClean="0">
                          <a:effectLst/>
                        </a:rPr>
                        <a:t>Carpeta</a:t>
                      </a:r>
                      <a:endParaRPr lang="es-EC" sz="800" b="1" dirty="0">
                        <a:effectLst/>
                      </a:endParaRP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Descripción</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1709">
                <a:tc>
                  <a:txBody>
                    <a:bodyPr/>
                    <a:lstStyle/>
                    <a:p>
                      <a:pPr algn="l"/>
                      <a:r>
                        <a:rPr lang="es-EC" sz="800" b="1">
                          <a:effectLst/>
                        </a:rPr>
                        <a:t>/res/drawable/</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las imágenes y otros elementos gráficos usados por la aplicación. Para poder definir diferentes recursos dependiendo de la resolución y densidad de la pantalla del dispositivo se suele dividir en varias subcarpetas:</a:t>
                      </a:r>
                    </a:p>
                    <a:p>
                      <a:pPr algn="l">
                        <a:buFont typeface="Arial"/>
                        <a:buChar char="•"/>
                      </a:pPr>
                      <a:r>
                        <a:rPr lang="es-EC" sz="800" b="1">
                          <a:effectLst/>
                        </a:rPr>
                        <a:t>/drawable (recursos independientes de la densidad)</a:t>
                      </a:r>
                    </a:p>
                    <a:p>
                      <a:pPr algn="l">
                        <a:buFont typeface="Arial"/>
                        <a:buChar char="•"/>
                      </a:pPr>
                      <a:r>
                        <a:rPr lang="es-EC" sz="800" b="1">
                          <a:effectLst/>
                        </a:rPr>
                        <a:t>/drawable-ldpi (densidad baja)</a:t>
                      </a:r>
                    </a:p>
                    <a:p>
                      <a:pPr algn="l">
                        <a:buFont typeface="Arial"/>
                        <a:buChar char="•"/>
                      </a:pPr>
                      <a:r>
                        <a:rPr lang="es-EC" sz="800" b="1">
                          <a:effectLst/>
                        </a:rPr>
                        <a:t>/drawable-mdpi (densidad media)</a:t>
                      </a:r>
                    </a:p>
                    <a:p>
                      <a:pPr algn="l">
                        <a:buFont typeface="Arial"/>
                        <a:buChar char="•"/>
                      </a:pPr>
                      <a:r>
                        <a:rPr lang="es-EC" sz="800" b="1">
                          <a:effectLst/>
                        </a:rPr>
                        <a:t>/drawable-hdpi (densidad alta)</a:t>
                      </a:r>
                    </a:p>
                    <a:p>
                      <a:pPr algn="l">
                        <a:buFont typeface="Arial"/>
                        <a:buChar char="•"/>
                      </a:pPr>
                      <a:r>
                        <a:rPr lang="es-EC" sz="800" b="1">
                          <a:effectLst/>
                        </a:rPr>
                        <a:t>/drawable-xhdpi (densidad muy alta)</a:t>
                      </a:r>
                    </a:p>
                    <a:p>
                      <a:pPr algn="l">
                        <a:buFont typeface="Arial"/>
                        <a:buChar char="•"/>
                      </a:pPr>
                      <a:r>
                        <a:rPr lang="es-EC" sz="800" b="1">
                          <a:effectLst/>
                        </a:rPr>
                        <a:t>/drawable-xxhdpi (densidad muy muy alta :)</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0547">
                <a:tc>
                  <a:txBody>
                    <a:bodyPr/>
                    <a:lstStyle/>
                    <a:p>
                      <a:pPr algn="l"/>
                      <a:r>
                        <a:rPr lang="es-EC" sz="800" b="1">
                          <a:effectLst/>
                        </a:rPr>
                        <a:t>/res/mipmap/</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los iconos de lanzamiento de la aplicación (el icono que aparecerá en el menú de aplicaciones del dispositivo) para las distintas densidades de pantalla existentes. Al igual que en el caso de las carpetas /drawable, se dividirá en varias subcarpetas dependiendo de la densidad de pantalla:</a:t>
                      </a:r>
                    </a:p>
                    <a:p>
                      <a:pPr algn="l">
                        <a:buFont typeface="Arial"/>
                        <a:buChar char="•"/>
                      </a:pPr>
                      <a:r>
                        <a:rPr lang="es-EC" sz="800" b="1">
                          <a:effectLst/>
                        </a:rPr>
                        <a:t>/mipmap-mdpi</a:t>
                      </a:r>
                    </a:p>
                    <a:p>
                      <a:pPr algn="l">
                        <a:buFont typeface="Arial"/>
                        <a:buChar char="•"/>
                      </a:pPr>
                      <a:r>
                        <a:rPr lang="es-EC" sz="800" b="1">
                          <a:effectLst/>
                        </a:rPr>
                        <a:t>/mipmap-hdpi</a:t>
                      </a:r>
                    </a:p>
                    <a:p>
                      <a:pPr algn="l">
                        <a:buFont typeface="Arial"/>
                        <a:buChar char="•"/>
                      </a:pPr>
                      <a:r>
                        <a:rPr lang="es-EC" sz="800" b="1">
                          <a:effectLst/>
                        </a:rPr>
                        <a:t>/mipmap-xhdpi</a:t>
                      </a:r>
                    </a:p>
                    <a:p>
                      <a:pPr algn="l">
                        <a:buFont typeface="Arial"/>
                        <a:buChar char="•"/>
                      </a:pPr>
                      <a:r>
                        <a:rPr lang="es-EC" sz="800" b="1">
                          <a:effectLst/>
                        </a:rPr>
                        <a:t>…</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8223">
                <a:tc>
                  <a:txBody>
                    <a:bodyPr/>
                    <a:lstStyle/>
                    <a:p>
                      <a:pPr algn="l"/>
                      <a:r>
                        <a:rPr lang="es-EC" sz="800" b="1">
                          <a:effectLst/>
                        </a:rPr>
                        <a:t>/res/layout/</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los ficheros de definición XML de las diferentes pantallas de la interfaz gráfica. Para definir distintos layouts dependiendo de la orientación del dispositivo se puede dividir también en subcarpetas:</a:t>
                      </a:r>
                    </a:p>
                    <a:p>
                      <a:pPr algn="l">
                        <a:buFont typeface="Arial"/>
                        <a:buChar char="•"/>
                      </a:pPr>
                      <a:r>
                        <a:rPr lang="es-EC" sz="800" b="1">
                          <a:effectLst/>
                        </a:rPr>
                        <a:t>/layout (vertical)</a:t>
                      </a:r>
                    </a:p>
                    <a:p>
                      <a:pPr algn="l">
                        <a:buFont typeface="Arial"/>
                        <a:buChar char="•"/>
                      </a:pPr>
                      <a:r>
                        <a:rPr lang="es-EC" sz="800" b="1">
                          <a:effectLst/>
                        </a:rPr>
                        <a:t>/layout-land  (horizontal)</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737">
                <a:tc>
                  <a:txBody>
                    <a:bodyPr/>
                    <a:lstStyle/>
                    <a:p>
                      <a:pPr algn="l"/>
                      <a:r>
                        <a:rPr lang="es-EC" sz="800" b="1">
                          <a:effectLst/>
                        </a:rPr>
                        <a:t>/res/anim/</a:t>
                      </a:r>
                      <a:br>
                        <a:rPr lang="es-EC" sz="800" b="1">
                          <a:effectLst/>
                        </a:rPr>
                      </a:br>
                      <a:r>
                        <a:rPr lang="es-EC" sz="800" b="1">
                          <a:effectLst/>
                        </a:rPr>
                        <a:t>/res/animator/</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Contienen la definición de las animaciones utilizadas por la aplicación.</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737">
                <a:tc>
                  <a:txBody>
                    <a:bodyPr/>
                    <a:lstStyle/>
                    <a:p>
                      <a:pPr algn="l"/>
                      <a:r>
                        <a:rPr lang="es-EC" sz="800" b="1">
                          <a:effectLst/>
                        </a:rPr>
                        <a:t>/res/color/</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ficheros XML de definición de listas de colores según estado.</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737">
                <a:tc>
                  <a:txBody>
                    <a:bodyPr/>
                    <a:lstStyle/>
                    <a:p>
                      <a:pPr algn="l"/>
                      <a:r>
                        <a:rPr lang="es-EC" sz="800" b="1">
                          <a:effectLst/>
                        </a:rPr>
                        <a:t>/res/menu/</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la definición XML de los menús de la aplicación.</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737">
                <a:tc>
                  <a:txBody>
                    <a:bodyPr/>
                    <a:lstStyle/>
                    <a:p>
                      <a:pPr algn="l"/>
                      <a:r>
                        <a:rPr lang="es-EC" sz="800" b="1">
                          <a:effectLst/>
                        </a:rPr>
                        <a:t>/res/xml/</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otros ficheros XML de datos utilizados por la aplicación.</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899">
                <a:tc>
                  <a:txBody>
                    <a:bodyPr/>
                    <a:lstStyle/>
                    <a:p>
                      <a:pPr algn="l"/>
                      <a:r>
                        <a:rPr lang="es-EC" sz="800" b="1">
                          <a:effectLst/>
                        </a:rPr>
                        <a:t>/res/raw/</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a:effectLst/>
                        </a:rPr>
                        <a:t>Contiene recursos adicionales, normalmente en formato distinto a XML, que no se incluyan en el resto de carpetas de recursos.</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6480">
                <a:tc>
                  <a:txBody>
                    <a:bodyPr/>
                    <a:lstStyle/>
                    <a:p>
                      <a:pPr algn="l"/>
                      <a:r>
                        <a:rPr lang="es-EC" sz="800" b="1">
                          <a:effectLst/>
                        </a:rPr>
                        <a:t>/res/values/</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EC" sz="800" b="1" dirty="0">
                          <a:effectLst/>
                        </a:rPr>
                        <a:t>Contiene otros ficheros XML de recursos de la aplicación, como por ejemplo cadenas de texto (strings.xml), estilos (styles.xml), colores (colors.xml), </a:t>
                      </a:r>
                      <a:r>
                        <a:rPr lang="es-EC" sz="800" b="1" dirty="0" err="1">
                          <a:effectLst/>
                        </a:rPr>
                        <a:t>arrays</a:t>
                      </a:r>
                      <a:r>
                        <a:rPr lang="es-EC" sz="800" b="1" dirty="0">
                          <a:effectLst/>
                        </a:rPr>
                        <a:t> de valores (arrays.xml), tamaños (dimens.xml), etc.</a:t>
                      </a:r>
                    </a:p>
                  </a:txBody>
                  <a:tcPr marL="13990" marR="13990" marT="16788" marB="16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descr="carpeta-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204864"/>
            <a:ext cx="16764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195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851920" y="1084094"/>
            <a:ext cx="1005788" cy="369332"/>
          </a:xfrm>
          <a:prstGeom prst="rect">
            <a:avLst/>
          </a:prstGeom>
        </p:spPr>
        <p:txBody>
          <a:bodyPr wrap="none">
            <a:spAutoFit/>
          </a:bodyPr>
          <a:lstStyle/>
          <a:p>
            <a:r>
              <a:rPr lang="es-EC" b="1" dirty="0" err="1" smtClean="0"/>
              <a:t>Spinners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2" y="1772816"/>
            <a:ext cx="2336273" cy="397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987824" y="2204864"/>
            <a:ext cx="5688632"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cmbOpciones</a:t>
            </a:r>
            <a:r>
              <a:rPr kumimoji="0" lang="es-EC"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Spinner</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600" b="1" i="1" u="none" strike="noStrike" cap="none" normalizeH="0" baseline="0" dirty="0" err="1" smtClean="0">
                <a:ln>
                  <a:noFill/>
                </a:ln>
                <a:solidFill>
                  <a:srgbClr val="660E7A"/>
                </a:solidFill>
                <a:effectLst/>
                <a:latin typeface="Courier New" pitchFamily="49" charset="0"/>
                <a:cs typeface="Courier New" pitchFamily="49" charset="0"/>
              </a:rPr>
              <a:t>CmbOpciones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smtClean="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adaptador.setDropDownViewResource</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android.R.layout.</a:t>
            </a:r>
            <a:r>
              <a:rPr kumimoji="0" lang="es-EC" sz="1600" b="1" i="1" u="none" strike="noStrike" cap="none" normalizeH="0" baseline="0" dirty="0" err="1" smtClean="0">
                <a:ln>
                  <a:noFill/>
                </a:ln>
                <a:solidFill>
                  <a:srgbClr val="660E7A"/>
                </a:solidFill>
                <a:effectLst/>
                <a:latin typeface="Courier New" pitchFamily="49" charset="0"/>
                <a:cs typeface="Courier New" pitchFamily="49" charset="0"/>
              </a:rPr>
              <a:t>simple_spinner_dropdown_item</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smtClean="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cmbOpciones</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.setAdapter</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(adaptador);</a:t>
            </a:r>
            <a:endParaRPr kumimoji="0" lang="es-EC"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15424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233065" y="1556792"/>
            <a:ext cx="694653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cmbOpciones</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.setOnItemSelectedListener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C" sz="14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AdapterView.OnItemSelectedListener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onItemSelected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&lt;?&gt;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android.view.View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v,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long</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id)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"Seleccionado: "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parent.getItemAtPosition</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onNothingSelected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&lt;?&gt;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56" y="1984486"/>
            <a:ext cx="2375352" cy="403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3851920" y="1084094"/>
            <a:ext cx="1005788" cy="369332"/>
          </a:xfrm>
          <a:prstGeom prst="rect">
            <a:avLst/>
          </a:prstGeom>
        </p:spPr>
        <p:txBody>
          <a:bodyPr wrap="none">
            <a:spAutoFit/>
          </a:bodyPr>
          <a:lstStyle/>
          <a:p>
            <a:r>
              <a:rPr lang="es-EC" b="1" dirty="0" err="1" smtClean="0"/>
              <a:t>Spinners</a:t>
            </a:r>
            <a:endParaRPr lang="en-US" dirty="0"/>
          </a:p>
        </p:txBody>
      </p:sp>
    </p:spTree>
    <p:extLst>
      <p:ext uri="{BB962C8B-B14F-4D97-AF65-F5344CB8AC3E}">
        <p14:creationId xmlns:p14="http://schemas.microsoft.com/office/powerpoint/2010/main" val="3298688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2233065" y="1556792"/>
            <a:ext cx="6946530"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cmbOpciones</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.setOnItemSelectedListener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C" sz="14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AdapterView.OnItemSelectedListener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onItemSelected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&lt;?&gt;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android.view.View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v,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long</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id)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"Seleccionado: "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parent.getItemAtPosition</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onNothingSelected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&lt;?&gt;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txtItem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txtItem.setText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56" y="1984486"/>
            <a:ext cx="2375352" cy="403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3851920" y="1084094"/>
            <a:ext cx="1005788" cy="369332"/>
          </a:xfrm>
          <a:prstGeom prst="rect">
            <a:avLst/>
          </a:prstGeom>
        </p:spPr>
        <p:txBody>
          <a:bodyPr wrap="none">
            <a:spAutoFit/>
          </a:bodyPr>
          <a:lstStyle/>
          <a:p>
            <a:r>
              <a:rPr lang="es-EC" b="1" dirty="0" err="1" smtClean="0"/>
              <a:t>Spinners</a:t>
            </a:r>
            <a:endParaRPr lang="en-US" dirty="0"/>
          </a:p>
        </p:txBody>
      </p:sp>
    </p:spTree>
    <p:extLst>
      <p:ext uri="{BB962C8B-B14F-4D97-AF65-F5344CB8AC3E}">
        <p14:creationId xmlns:p14="http://schemas.microsoft.com/office/powerpoint/2010/main" val="1510194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851920" y="1268760"/>
            <a:ext cx="985654" cy="369332"/>
          </a:xfrm>
          <a:prstGeom prst="rect">
            <a:avLst/>
          </a:prstGeom>
        </p:spPr>
        <p:txBody>
          <a:bodyPr wrap="none">
            <a:spAutoFit/>
          </a:bodyPr>
          <a:lstStyle/>
          <a:p>
            <a:r>
              <a:rPr lang="es-EC" b="1" dirty="0" err="1" smtClean="0"/>
              <a:t>ListView</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32" y="1638092"/>
            <a:ext cx="2850581" cy="484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3275856" y="2283837"/>
            <a:ext cx="576064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ArrayAdapter</a:t>
            </a:r>
            <a:r>
              <a:rPr kumimoji="0" lang="es-EC"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&gt; adaptador2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ArrayAdapter</a:t>
            </a:r>
            <a:r>
              <a:rPr kumimoji="0" lang="es-EC"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&gt;(</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android.R.layout.</a:t>
            </a:r>
            <a:r>
              <a:rPr kumimoji="0" lang="es-EC" b="1" i="1" u="none" strike="noStrike" cap="none" normalizeH="0" baseline="0" dirty="0" smtClean="0">
                <a:ln>
                  <a:noFill/>
                </a:ln>
                <a:solidFill>
                  <a:srgbClr val="660E7A"/>
                </a:solidFill>
                <a:effectLst/>
                <a:latin typeface="Courier New" pitchFamily="49" charset="0"/>
                <a:cs typeface="Courier New" pitchFamily="49" charset="0"/>
              </a:rPr>
              <a:t>simple_list_item_1</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datos);</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ListView</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lstOpciones</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ListView</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b="1" i="1" u="none" strike="noStrike" cap="none" normalizeH="0" baseline="0" dirty="0" err="1" smtClean="0">
                <a:ln>
                  <a:noFill/>
                </a:ln>
                <a:solidFill>
                  <a:srgbClr val="660E7A"/>
                </a:solidFill>
                <a:effectLst/>
                <a:latin typeface="Courier New" pitchFamily="49" charset="0"/>
                <a:cs typeface="Courier New" pitchFamily="49" charset="0"/>
              </a:rPr>
              <a:t>listView</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lstOpciones.setAdapter</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(adaptador2);</a:t>
            </a:r>
            <a:endParaRPr kumimoji="0" lang="es-EC"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22516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995936" y="929946"/>
            <a:ext cx="985654" cy="369332"/>
          </a:xfrm>
          <a:prstGeom prst="rect">
            <a:avLst/>
          </a:prstGeom>
        </p:spPr>
        <p:txBody>
          <a:bodyPr wrap="none">
            <a:spAutoFit/>
          </a:bodyPr>
          <a:lstStyle/>
          <a:p>
            <a:r>
              <a:rPr lang="es-EC" b="1" dirty="0" err="1" smtClean="0"/>
              <a:t>ListView</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484784"/>
            <a:ext cx="3003212" cy="510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3412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995936" y="929946"/>
            <a:ext cx="985654" cy="369332"/>
          </a:xfrm>
          <a:prstGeom prst="rect">
            <a:avLst/>
          </a:prstGeom>
        </p:spPr>
        <p:txBody>
          <a:bodyPr wrap="none">
            <a:spAutoFit/>
          </a:bodyPr>
          <a:lstStyle/>
          <a:p>
            <a:r>
              <a:rPr lang="es-EC" b="1" dirty="0" err="1" smtClean="0"/>
              <a:t>ListView</a:t>
            </a:r>
            <a:endParaRPr lang="en-US" dirty="0"/>
          </a:p>
        </p:txBody>
      </p:sp>
      <p:sp>
        <p:nvSpPr>
          <p:cNvPr id="3" name="Rectangle 2"/>
          <p:cNvSpPr>
            <a:spLocks noChangeArrowheads="1"/>
          </p:cNvSpPr>
          <p:nvPr/>
        </p:nvSpPr>
        <p:spPr bwMode="auto">
          <a:xfrm>
            <a:off x="683568" y="1299278"/>
            <a:ext cx="741682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6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xml</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version</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encoding</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s-EC" sz="16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600" b="0" i="1"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6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"vertical"</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TextView</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"@+id/</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LblTitulo</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:textStyle</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bold</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:textSize</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"20sp" </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TextView</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"@+id/</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LblSubTitulo</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:textStyle</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"normal"</a:t>
            </a:r>
            <a:br>
              <a:rPr kumimoji="0" lang="es-EC" sz="16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6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600" b="1" i="0" u="none" strike="noStrike" cap="none" normalizeH="0" baseline="0" dirty="0" err="1" smtClean="0">
                <a:ln>
                  <a:noFill/>
                </a:ln>
                <a:solidFill>
                  <a:srgbClr val="0000FF"/>
                </a:solidFill>
                <a:effectLst/>
                <a:latin typeface="Courier New" pitchFamily="49" charset="0"/>
                <a:cs typeface="Courier New" pitchFamily="49" charset="0"/>
              </a:rPr>
              <a:t>:textSize</a:t>
            </a:r>
            <a:r>
              <a:rPr kumimoji="0" lang="es-EC" sz="16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600" b="1" i="0" u="none" strike="noStrike" cap="none" normalizeH="0" baseline="0" dirty="0" smtClean="0">
                <a:ln>
                  <a:noFill/>
                </a:ln>
                <a:solidFill>
                  <a:srgbClr val="008000"/>
                </a:solidFill>
                <a:effectLst/>
                <a:latin typeface="Courier New" pitchFamily="49" charset="0"/>
                <a:cs typeface="Courier New" pitchFamily="49" charset="0"/>
              </a:rPr>
              <a:t>"12sp" </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6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C"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8209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995936" y="929946"/>
            <a:ext cx="985654" cy="369332"/>
          </a:xfrm>
          <a:prstGeom prst="rect">
            <a:avLst/>
          </a:prstGeom>
        </p:spPr>
        <p:txBody>
          <a:bodyPr wrap="none">
            <a:spAutoFit/>
          </a:bodyPr>
          <a:lstStyle/>
          <a:p>
            <a:r>
              <a:rPr lang="es-EC" b="1" dirty="0" err="1" smtClean="0"/>
              <a:t>ListView</a:t>
            </a:r>
            <a:endParaRPr lang="en-US" dirty="0"/>
          </a:p>
        </p:txBody>
      </p:sp>
      <p:sp>
        <p:nvSpPr>
          <p:cNvPr id="5" name="Rectangle 2"/>
          <p:cNvSpPr>
            <a:spLocks noChangeArrowheads="1"/>
          </p:cNvSpPr>
          <p:nvPr/>
        </p:nvSpPr>
        <p:spPr bwMode="auto">
          <a:xfrm>
            <a:off x="179512" y="1447031"/>
            <a:ext cx="889248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0" i="0" u="none" strike="noStrike" cap="none" normalizeH="0" baseline="0" dirty="0" smtClean="0">
                <a:ln>
                  <a:noFill/>
                </a:ln>
                <a:solidFill>
                  <a:srgbClr val="000000"/>
                </a:solidFill>
                <a:effectLst/>
                <a:latin typeface="Courier New" pitchFamily="49" charset="0"/>
                <a:cs typeface="Courier New" pitchFamily="49" charset="0"/>
              </a:rPr>
              <a:t>Noticias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smtClean="0">
                <a:ln>
                  <a:noFill/>
                </a:ln>
                <a:solidFill>
                  <a:srgbClr val="660E7A"/>
                </a:solidFill>
                <a:effectLst/>
                <a:latin typeface="Courier New" pitchFamily="49" charset="0"/>
                <a:cs typeface="Courier New" pitchFamily="49" charset="0"/>
              </a:rPr>
              <a:t>titulo</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smtClean="0">
                <a:ln>
                  <a:noFill/>
                </a:ln>
                <a:solidFill>
                  <a:srgbClr val="660E7A"/>
                </a:solidFill>
                <a:effectLst/>
                <a:latin typeface="Courier New" pitchFamily="49" charset="0"/>
                <a:cs typeface="Courier New" pitchFamily="49" charset="0"/>
              </a:rPr>
              <a:t>subtitulo</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0" i="0" u="none" strike="noStrike" cap="none" normalizeH="0" baseline="0" dirty="0" smtClean="0">
                <a:ln>
                  <a:noFill/>
                </a:ln>
                <a:solidFill>
                  <a:srgbClr val="000000"/>
                </a:solidFill>
                <a:effectLst/>
                <a:latin typeface="Courier New" pitchFamily="49" charset="0"/>
                <a:cs typeface="Courier New" pitchFamily="49" charset="0"/>
              </a:rPr>
              <a:t>Noticias(</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tit</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sub){</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smtClean="0">
                <a:ln>
                  <a:noFill/>
                </a:ln>
                <a:solidFill>
                  <a:srgbClr val="660E7A"/>
                </a:solidFill>
                <a:effectLst/>
                <a:latin typeface="Courier New" pitchFamily="49" charset="0"/>
                <a:cs typeface="Courier New" pitchFamily="49" charset="0"/>
              </a:rPr>
              <a:t>titulo </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tit</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smtClean="0">
                <a:ln>
                  <a:noFill/>
                </a:ln>
                <a:solidFill>
                  <a:srgbClr val="660E7A"/>
                </a:solidFill>
                <a:effectLst/>
                <a:latin typeface="Courier New" pitchFamily="49" charset="0"/>
                <a:cs typeface="Courier New" pitchFamily="49" charset="0"/>
              </a:rPr>
              <a:t>subtitulo </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sub;</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getTitulo</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1" i="0" u="none" strike="noStrike" cap="none" normalizeH="0" baseline="0" dirty="0" smtClean="0">
                <a:ln>
                  <a:noFill/>
                </a:ln>
                <a:solidFill>
                  <a:srgbClr val="660E7A"/>
                </a:solidFill>
                <a:effectLst/>
                <a:latin typeface="Courier New" pitchFamily="49" charset="0"/>
                <a:cs typeface="Courier New" pitchFamily="49" charset="0"/>
              </a:rPr>
              <a:t>titulo</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0" i="0" u="none" strike="noStrike" cap="none" normalizeH="0" baseline="0" dirty="0" err="1" smtClean="0">
                <a:ln>
                  <a:noFill/>
                </a:ln>
                <a:solidFill>
                  <a:srgbClr val="000000"/>
                </a:solidFill>
                <a:effectLst/>
                <a:latin typeface="Courier New" pitchFamily="49" charset="0"/>
                <a:cs typeface="Courier New" pitchFamily="49" charset="0"/>
              </a:rPr>
              <a:t>getSubtitulo</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es-EC"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b="1" i="0" u="none" strike="noStrike" cap="none" normalizeH="0" baseline="0" dirty="0" smtClean="0">
                <a:ln>
                  <a:noFill/>
                </a:ln>
                <a:solidFill>
                  <a:srgbClr val="660E7A"/>
                </a:solidFill>
                <a:effectLst/>
                <a:latin typeface="Courier New" pitchFamily="49" charset="0"/>
                <a:cs typeface="Courier New" pitchFamily="49" charset="0"/>
              </a:rPr>
              <a:t>subtitulo</a:t>
            </a: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b="0" i="0" u="none" strike="noStrike" cap="none" normalizeH="0" baseline="0" dirty="0" smtClean="0">
                <a:ln>
                  <a:noFill/>
                </a:ln>
                <a:solidFill>
                  <a:srgbClr val="000000"/>
                </a:solidFill>
                <a:effectLst/>
                <a:latin typeface="Courier New" pitchFamily="49" charset="0"/>
                <a:cs typeface="Courier New" pitchFamily="49" charset="0"/>
              </a:rPr>
            </a:br>
            <a:r>
              <a:rPr kumimoji="0" lang="es-EC"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91354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995936" y="929946"/>
            <a:ext cx="985654" cy="369332"/>
          </a:xfrm>
          <a:prstGeom prst="rect">
            <a:avLst/>
          </a:prstGeom>
        </p:spPr>
        <p:txBody>
          <a:bodyPr wrap="none">
            <a:spAutoFit/>
          </a:bodyPr>
          <a:lstStyle/>
          <a:p>
            <a:r>
              <a:rPr lang="es-EC" b="1" dirty="0" err="1" smtClean="0"/>
              <a:t>ListView</a:t>
            </a:r>
            <a:endParaRPr lang="en-US" dirty="0"/>
          </a:p>
        </p:txBody>
      </p:sp>
      <p:sp>
        <p:nvSpPr>
          <p:cNvPr id="3" name="Rectangle 2"/>
          <p:cNvSpPr>
            <a:spLocks noChangeArrowheads="1"/>
          </p:cNvSpPr>
          <p:nvPr/>
        </p:nvSpPr>
        <p:spPr bwMode="auto">
          <a:xfrm>
            <a:off x="144016" y="1548656"/>
            <a:ext cx="8820472"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AdaptadorNoticias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ArrayAdapter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&lt;Noticias&gt;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AdaptadorNoticias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Context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context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Noticias[] datos)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context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ly_listanoticias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datos);</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View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getView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 View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convertView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ViewGroup</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parent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LayoutInflater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inflater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LayoutInflater.</a:t>
            </a:r>
            <a:r>
              <a:rPr kumimoji="0" lang="es-EC" sz="1400" b="0" i="1" u="none" strike="noStrike" cap="none" normalizeH="0" baseline="0" dirty="0" err="1" smtClean="0">
                <a:ln>
                  <a:noFill/>
                </a:ln>
                <a:solidFill>
                  <a:srgbClr val="000000"/>
                </a:solidFill>
                <a:effectLst/>
                <a:latin typeface="Courier New" pitchFamily="49" charset="0"/>
                <a:cs typeface="Courier New" pitchFamily="49" charset="0"/>
              </a:rPr>
              <a:t>from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getContext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View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inflater.inflate</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ly_listanoticias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lblTitulo</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item.findViewById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LblTitulo</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lblTitulo.setText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getItem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getTitulo</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lblSubtitulo</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item.findViewById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LblSubTitulo</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lblSubtitulo.setText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getItem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getSubtitulo</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1284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995936" y="929946"/>
            <a:ext cx="985654" cy="369332"/>
          </a:xfrm>
          <a:prstGeom prst="rect">
            <a:avLst/>
          </a:prstGeom>
        </p:spPr>
        <p:txBody>
          <a:bodyPr wrap="none">
            <a:spAutoFit/>
          </a:bodyPr>
          <a:lstStyle/>
          <a:p>
            <a:r>
              <a:rPr lang="es-EC" b="1" dirty="0" err="1" smtClean="0"/>
              <a:t>ListView</a:t>
            </a:r>
            <a:endParaRPr lang="en-US" dirty="0"/>
          </a:p>
        </p:txBody>
      </p:sp>
      <p:sp>
        <p:nvSpPr>
          <p:cNvPr id="5" name="Rectangle 2"/>
          <p:cNvSpPr>
            <a:spLocks noChangeArrowheads="1"/>
          </p:cNvSpPr>
          <p:nvPr/>
        </p:nvSpPr>
        <p:spPr bwMode="auto">
          <a:xfrm>
            <a:off x="93269" y="1510625"/>
            <a:ext cx="879098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Noticias[] </a:t>
            </a:r>
            <a:r>
              <a:rPr kumimoji="0" lang="es-EC" sz="1100" b="1" i="0" u="none" strike="noStrike" cap="none" normalizeH="0" baseline="0" dirty="0" smtClean="0">
                <a:ln>
                  <a:noFill/>
                </a:ln>
                <a:solidFill>
                  <a:srgbClr val="660E7A"/>
                </a:solidFill>
                <a:effectLst/>
                <a:latin typeface="Courier New" pitchFamily="49" charset="0"/>
                <a:cs typeface="Courier New" pitchFamily="49" charset="0"/>
              </a:rPr>
              <a:t>noticias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Noticias[]{</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Noticias(</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"Noticia 1"</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SubNoticia</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Contenido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1"</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Noticias(</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"Noticia 2"</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SubNoticia</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Contenido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2"</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Noticias(</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"Noticia 3"</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SubNoticia</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Contenido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3"</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Noticias(</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"Noticia 4"</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SubNoticia</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Contenido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Contenido</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4"</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395536" y="3501008"/>
            <a:ext cx="874846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AdaptadorNoticias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adaptadornoticias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AdaptadorNoticias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1" i="0" u="none" strike="noStrike" cap="none" normalizeH="0" baseline="0" dirty="0" smtClean="0">
                <a:ln>
                  <a:noFill/>
                </a:ln>
                <a:solidFill>
                  <a:srgbClr val="660E7A"/>
                </a:solidFill>
                <a:effectLst/>
                <a:latin typeface="Courier New" pitchFamily="49" charset="0"/>
                <a:cs typeface="Courier New" pitchFamily="49" charset="0"/>
              </a:rPr>
              <a:t>noticias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ListView</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lstOpciones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ListView</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600" b="1" i="1" u="none" strike="noStrike" cap="none" normalizeH="0" baseline="0" dirty="0" err="1" smtClean="0">
                <a:ln>
                  <a:noFill/>
                </a:ln>
                <a:solidFill>
                  <a:srgbClr val="660E7A"/>
                </a:solidFill>
                <a:effectLst/>
                <a:latin typeface="Courier New" pitchFamily="49" charset="0"/>
                <a:cs typeface="Courier New" pitchFamily="49" charset="0"/>
              </a:rPr>
              <a:t>listView</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smtClean="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600"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lstOpciones.setAdapter</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600" b="0" i="0" u="none" strike="noStrike" cap="none" normalizeH="0" baseline="0" dirty="0" err="1" smtClean="0">
                <a:ln>
                  <a:noFill/>
                </a:ln>
                <a:solidFill>
                  <a:srgbClr val="000000"/>
                </a:solidFill>
                <a:effectLst/>
                <a:latin typeface="Courier New" pitchFamily="49" charset="0"/>
                <a:cs typeface="Courier New" pitchFamily="49" charset="0"/>
              </a:rPr>
              <a:t>adaptadornoticias</a:t>
            </a:r>
            <a:r>
              <a:rPr kumimoji="0" lang="es-EC"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91548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995936" y="929946"/>
            <a:ext cx="985654" cy="369332"/>
          </a:xfrm>
          <a:prstGeom prst="rect">
            <a:avLst/>
          </a:prstGeom>
        </p:spPr>
        <p:txBody>
          <a:bodyPr wrap="none">
            <a:spAutoFit/>
          </a:bodyPr>
          <a:lstStyle/>
          <a:p>
            <a:r>
              <a:rPr lang="es-EC" b="1" dirty="0" err="1" smtClean="0"/>
              <a:t>ListView</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23907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915816" y="1756534"/>
            <a:ext cx="603416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"vertical"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TextView</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4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"40dp"</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"NOTICIAS UTEQ"</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:textStyle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bold</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:background</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"#ff0093ff"</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:gravity</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"center"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87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67544" y="2107590"/>
            <a:ext cx="7772519"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1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xml</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version</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encoding</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s-EC" sz="11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1"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manifest</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package</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com.example.cristian.controlesi</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application</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1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:allowBackup</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"true"</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:icon</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mipmap</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ic_launcher</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:label</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string</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app_name</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:supportsRtl</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"true"</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:theme</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style</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AppTheme</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1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MainActivity</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:label</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string</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app_name</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1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:theme</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style</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AppTheme.NoActionBar</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action</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android.intent.action.MAIN</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category</a:t>
            </a:r>
            <a:r>
              <a:rPr kumimoji="0" lang="es-EC"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1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100" b="1" i="0" u="none" strike="noStrike" cap="none" normalizeH="0" baseline="0" dirty="0" err="1" smtClean="0">
                <a:ln>
                  <a:noFill/>
                </a:ln>
                <a:solidFill>
                  <a:srgbClr val="008000"/>
                </a:solidFill>
                <a:effectLst/>
                <a:latin typeface="Courier New" pitchFamily="49" charset="0"/>
                <a:cs typeface="Courier New" pitchFamily="49" charset="0"/>
              </a:rPr>
              <a:t>android.intent.category.LAUNCHER</a:t>
            </a:r>
            <a:r>
              <a:rPr kumimoji="0" lang="es-EC"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application</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1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100" b="1" i="0" u="none" strike="noStrike" cap="none" normalizeH="0" baseline="0" dirty="0" err="1" smtClean="0">
                <a:ln>
                  <a:noFill/>
                </a:ln>
                <a:solidFill>
                  <a:srgbClr val="000080"/>
                </a:solidFill>
                <a:effectLst/>
                <a:latin typeface="Courier New" pitchFamily="49" charset="0"/>
                <a:cs typeface="Courier New" pitchFamily="49" charset="0"/>
              </a:rPr>
              <a:t>manifest</a:t>
            </a:r>
            <a:r>
              <a:rPr kumimoji="0" lang="es-EC" sz="11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C"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5 Rectángulo"/>
          <p:cNvSpPr/>
          <p:nvPr/>
        </p:nvSpPr>
        <p:spPr>
          <a:xfrm>
            <a:off x="-2" y="476672"/>
            <a:ext cx="9039825" cy="1200329"/>
          </a:xfrm>
          <a:prstGeom prst="rect">
            <a:avLst/>
          </a:prstGeom>
        </p:spPr>
        <p:txBody>
          <a:bodyPr wrap="square">
            <a:spAutoFit/>
          </a:bodyPr>
          <a:lstStyle/>
          <a:p>
            <a:r>
              <a:rPr lang="es-EC" b="1" dirty="0"/>
              <a:t> /</a:t>
            </a:r>
            <a:r>
              <a:rPr lang="es-EC" b="1" dirty="0" err="1"/>
              <a:t>app</a:t>
            </a:r>
            <a:r>
              <a:rPr lang="es-EC" b="1" dirty="0"/>
              <a:t>/</a:t>
            </a:r>
            <a:r>
              <a:rPr lang="es-EC" b="1" dirty="0" err="1"/>
              <a:t>src</a:t>
            </a:r>
            <a:r>
              <a:rPr lang="es-EC" b="1" dirty="0"/>
              <a:t>/</a:t>
            </a:r>
            <a:r>
              <a:rPr lang="es-EC" b="1" dirty="0" err="1"/>
              <a:t>main</a:t>
            </a:r>
            <a:r>
              <a:rPr lang="es-EC" b="1" dirty="0"/>
              <a:t>/AndroidManifest.xml</a:t>
            </a:r>
            <a:endParaRPr lang="es-EC" dirty="0"/>
          </a:p>
          <a:p>
            <a:r>
              <a:rPr lang="es-EC" dirty="0"/>
              <a:t>Contiene la definición en XML de muchos de los aspectos principales de la aplicación, como por ejemplo su identificación (nombre, icono, …), sus componentes (pantallas, servicios, …),  o los permisos necesarios para su ejecución. Veremos más adelante más detalles de este fichero.</a:t>
            </a:r>
          </a:p>
        </p:txBody>
      </p:sp>
    </p:spTree>
    <p:extLst>
      <p:ext uri="{BB962C8B-B14F-4D97-AF65-F5344CB8AC3E}">
        <p14:creationId xmlns:p14="http://schemas.microsoft.com/office/powerpoint/2010/main" val="1534477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692054" y="1114612"/>
            <a:ext cx="985654" cy="369332"/>
          </a:xfrm>
          <a:prstGeom prst="rect">
            <a:avLst/>
          </a:prstGeom>
        </p:spPr>
        <p:txBody>
          <a:bodyPr wrap="none">
            <a:spAutoFit/>
          </a:bodyPr>
          <a:lstStyle/>
          <a:p>
            <a:r>
              <a:rPr lang="es-EC" b="1" dirty="0" err="1" smtClean="0"/>
              <a:t>ListView</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59193"/>
            <a:ext cx="3003212" cy="510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3667759" y="2132856"/>
            <a:ext cx="539998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View </a:t>
            </a:r>
            <a:r>
              <a:rPr kumimoji="0" lang="es-EC" sz="2400" b="0" i="0" u="none" strike="noStrike" cap="none" normalizeH="0" baseline="0" dirty="0" err="1" smtClean="0">
                <a:ln>
                  <a:noFill/>
                </a:ln>
                <a:solidFill>
                  <a:srgbClr val="000000"/>
                </a:solidFill>
                <a:effectLst/>
                <a:latin typeface="Courier New" pitchFamily="49" charset="0"/>
                <a:cs typeface="Courier New" pitchFamily="49" charset="0"/>
              </a:rPr>
              <a:t>header</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2400" b="0" i="0" u="none" strike="noStrike" cap="none" normalizeH="0" baseline="0" dirty="0" err="1" smtClean="0">
                <a:ln>
                  <a:noFill/>
                </a:ln>
                <a:solidFill>
                  <a:srgbClr val="000000"/>
                </a:solidFill>
                <a:effectLst/>
                <a:latin typeface="Courier New" pitchFamily="49" charset="0"/>
                <a:cs typeface="Courier New" pitchFamily="49" charset="0"/>
              </a:rPr>
              <a:t>getLayoutInflater</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2400" b="0" i="0" u="none" strike="noStrike" cap="none" normalizeH="0" baseline="0" dirty="0" err="1" smtClean="0">
                <a:ln>
                  <a:noFill/>
                </a:ln>
                <a:solidFill>
                  <a:srgbClr val="000000"/>
                </a:solidFill>
                <a:effectLst/>
                <a:latin typeface="Courier New" pitchFamily="49" charset="0"/>
                <a:cs typeface="Courier New" pitchFamily="49" charset="0"/>
              </a:rPr>
              <a:t>inflate</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24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C" sz="2400" b="1" i="1" u="none" strike="noStrike" cap="none" normalizeH="0" baseline="0" dirty="0" err="1" smtClean="0">
                <a:ln>
                  <a:noFill/>
                </a:ln>
                <a:solidFill>
                  <a:srgbClr val="660E7A"/>
                </a:solidFill>
                <a:effectLst/>
                <a:latin typeface="Courier New" pitchFamily="49" charset="0"/>
                <a:cs typeface="Courier New" pitchFamily="49" charset="0"/>
              </a:rPr>
              <a:t>ly_cabeceranoticias</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2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2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2400" b="0" i="0" u="none" strike="noStrike" cap="none" normalizeH="0" baseline="0" dirty="0" err="1" smtClean="0">
                <a:ln>
                  <a:noFill/>
                </a:ln>
                <a:solidFill>
                  <a:srgbClr val="000000"/>
                </a:solidFill>
                <a:effectLst/>
                <a:latin typeface="Courier New" pitchFamily="49" charset="0"/>
                <a:cs typeface="Courier New" pitchFamily="49" charset="0"/>
              </a:rPr>
              <a:t>lstOpciones.addHeaderView</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2400" b="0" i="0" u="none" strike="noStrike" cap="none" normalizeH="0" baseline="0" dirty="0" err="1" smtClean="0">
                <a:ln>
                  <a:noFill/>
                </a:ln>
                <a:solidFill>
                  <a:srgbClr val="000000"/>
                </a:solidFill>
                <a:effectLst/>
                <a:latin typeface="Courier New" pitchFamily="49" charset="0"/>
                <a:cs typeface="Courier New" pitchFamily="49" charset="0"/>
              </a:rPr>
              <a:t>header</a:t>
            </a:r>
            <a:r>
              <a:rPr kumimoji="0" lang="es-EC" sz="24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49184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692054" y="1114612"/>
            <a:ext cx="985654" cy="369332"/>
          </a:xfrm>
          <a:prstGeom prst="rect">
            <a:avLst/>
          </a:prstGeom>
        </p:spPr>
        <p:txBody>
          <a:bodyPr wrap="none">
            <a:spAutoFit/>
          </a:bodyPr>
          <a:lstStyle/>
          <a:p>
            <a:r>
              <a:rPr lang="es-EC" b="1" dirty="0" err="1" smtClean="0"/>
              <a:t>ListView</a:t>
            </a:r>
            <a:endParaRPr lang="en-US" dirty="0"/>
          </a:p>
        </p:txBody>
      </p:sp>
      <p:sp>
        <p:nvSpPr>
          <p:cNvPr id="3" name="Rectangle 2"/>
          <p:cNvSpPr>
            <a:spLocks noChangeArrowheads="1"/>
          </p:cNvSpPr>
          <p:nvPr/>
        </p:nvSpPr>
        <p:spPr bwMode="auto">
          <a:xfrm>
            <a:off x="134684" y="2021360"/>
            <a:ext cx="8757795"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lstOpciones.setOnItemClickListener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AdapterView.OnItemClickListener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s-EC" sz="1400" dirty="0">
                <a:solidFill>
                  <a:srgbClr val="000000"/>
                </a:solidFill>
                <a:latin typeface="Courier New" pitchFamily="49" charset="0"/>
                <a:cs typeface="Courier New" pitchFamily="49" charset="0"/>
              </a:rPr>
              <a:t> </a:t>
            </a:r>
            <a:r>
              <a:rPr lang="es-EC" sz="1400" dirty="0" smtClean="0">
                <a:solidFill>
                  <a:srgbClr val="000000"/>
                </a:solidFill>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onItemClick</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AdapterView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&lt;?&gt; a, View v,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position, </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long</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id)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14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ViewNews.</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verNoticia.</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14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b = </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b.putString</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"NOMBRE"</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600" b="1" i="0" u="none" strike="noStrike" cap="none" normalizeH="0" baseline="0" dirty="0" smtClean="0">
                <a:ln>
                  <a:noFill/>
                </a:ln>
                <a:solidFill>
                  <a:srgbClr val="000000"/>
                </a:solidFill>
                <a:effectLst/>
                <a:latin typeface="Courier New" pitchFamily="49" charset="0"/>
                <a:cs typeface="Courier New" pitchFamily="49" charset="0"/>
              </a:rPr>
              <a:t>((Noticias)</a:t>
            </a:r>
            <a:r>
              <a:rPr kumimoji="0" lang="es-EC" sz="1600" b="1" i="0" u="none" strike="noStrike" cap="none" normalizeH="0" baseline="0" dirty="0" err="1" smtClean="0">
                <a:ln>
                  <a:noFill/>
                </a:ln>
                <a:solidFill>
                  <a:srgbClr val="000000"/>
                </a:solidFill>
                <a:effectLst/>
                <a:latin typeface="Courier New" pitchFamily="49" charset="0"/>
                <a:cs typeface="Courier New" pitchFamily="49" charset="0"/>
              </a:rPr>
              <a:t>a.getItemAtPosition</a:t>
            </a:r>
            <a:r>
              <a:rPr kumimoji="0" lang="es-EC" sz="1600" b="1" i="0" u="none" strike="noStrike" cap="none" normalizeH="0" baseline="0" dirty="0" smtClean="0">
                <a:ln>
                  <a:noFill/>
                </a:ln>
                <a:solidFill>
                  <a:srgbClr val="000000"/>
                </a:solidFill>
                <a:effectLst/>
                <a:latin typeface="Courier New" pitchFamily="49" charset="0"/>
                <a:cs typeface="Courier New" pitchFamily="49" charset="0"/>
              </a:rPr>
              <a:t>(position)).</a:t>
            </a:r>
            <a:r>
              <a:rPr kumimoji="0" lang="es-EC" sz="1600" b="1" i="0" u="none" strike="noStrike" cap="none" normalizeH="0" baseline="0" dirty="0" err="1" smtClean="0">
                <a:ln>
                  <a:noFill/>
                </a:ln>
                <a:solidFill>
                  <a:srgbClr val="000000"/>
                </a:solidFill>
                <a:effectLst/>
                <a:latin typeface="Courier New" pitchFamily="49" charset="0"/>
                <a:cs typeface="Courier New" pitchFamily="49" charset="0"/>
              </a:rPr>
              <a:t>getTitulo</a:t>
            </a:r>
            <a:r>
              <a:rPr kumimoji="0" lang="es-EC" sz="1600" b="1"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600" b="1"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intent.putExtras</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(b);</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1712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4638"/>
            <a:ext cx="8363272" cy="562074"/>
          </a:xfrm>
        </p:spPr>
        <p:txBody>
          <a:bodyPr>
            <a:noAutofit/>
          </a:bodyPr>
          <a:lstStyle/>
          <a:p>
            <a:r>
              <a:rPr lang="en-US" sz="3600" dirty="0" err="1" smtClean="0"/>
              <a:t>Interfaz</a:t>
            </a:r>
            <a:r>
              <a:rPr lang="en-US" sz="3600" dirty="0" smtClean="0"/>
              <a:t> de </a:t>
            </a:r>
            <a:r>
              <a:rPr lang="en-US" sz="3600" dirty="0" err="1" smtClean="0"/>
              <a:t>Usuario</a:t>
            </a:r>
            <a:r>
              <a:rPr lang="en-US" sz="3600" dirty="0" smtClean="0"/>
              <a:t>: </a:t>
            </a:r>
            <a:r>
              <a:rPr lang="en-US" sz="3600" dirty="0" err="1" smtClean="0"/>
              <a:t>Controles</a:t>
            </a:r>
            <a:r>
              <a:rPr lang="en-US" sz="3600" dirty="0" smtClean="0"/>
              <a:t> de </a:t>
            </a:r>
            <a:r>
              <a:rPr lang="en-US" sz="3600" dirty="0" err="1" smtClean="0"/>
              <a:t>Selección</a:t>
            </a:r>
            <a:endParaRPr lang="en-US" sz="3600" dirty="0"/>
          </a:p>
        </p:txBody>
      </p:sp>
      <p:sp>
        <p:nvSpPr>
          <p:cNvPr id="4" name="3 Rectángulo"/>
          <p:cNvSpPr/>
          <p:nvPr/>
        </p:nvSpPr>
        <p:spPr>
          <a:xfrm>
            <a:off x="3692054" y="1114612"/>
            <a:ext cx="985654" cy="369332"/>
          </a:xfrm>
          <a:prstGeom prst="rect">
            <a:avLst/>
          </a:prstGeom>
        </p:spPr>
        <p:txBody>
          <a:bodyPr wrap="none">
            <a:spAutoFit/>
          </a:bodyPr>
          <a:lstStyle/>
          <a:p>
            <a:r>
              <a:rPr lang="es-EC" b="1" dirty="0" err="1" smtClean="0"/>
              <a:t>ListView</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09267"/>
            <a:ext cx="2802357" cy="47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3306393" y="2605509"/>
            <a:ext cx="567736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txttituloNoticia</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400" b="1" i="1" u="none" strike="noStrike" cap="none" normalizeH="0" baseline="0" dirty="0" err="1" smtClean="0">
                <a:ln>
                  <a:noFill/>
                </a:ln>
                <a:solidFill>
                  <a:srgbClr val="660E7A"/>
                </a:solidFill>
                <a:effectLst/>
                <a:latin typeface="Courier New" pitchFamily="49" charset="0"/>
                <a:cs typeface="Courier New" pitchFamily="49" charset="0"/>
              </a:rPr>
              <a:t>txtTituloNoticia</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lang="es-EC" sz="1400" dirty="0">
              <a:solidFill>
                <a:srgbClr val="000000"/>
              </a:solidFill>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endParaRPr kumimoji="0" lang="es-EC" sz="1400" b="0" i="0" u="none" strike="noStrike" cap="none" normalizeH="0" baseline="0" dirty="0" smtClean="0">
              <a:ln>
                <a:noFill/>
              </a:ln>
              <a:solidFill>
                <a:srgbClr val="000000"/>
              </a:solidFill>
              <a:effectLst/>
              <a:latin typeface="Courier New" pitchFamily="49" charset="0"/>
              <a:cs typeface="Courier New" pitchFamily="49"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xttituloNoticia.setText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0" i="0" u="none" strike="noStrike" cap="none" normalizeH="0" baseline="0" dirty="0" err="1" smtClean="0">
                <a:ln>
                  <a:noFill/>
                </a:ln>
                <a:solidFill>
                  <a:srgbClr val="000000"/>
                </a:solidFill>
                <a:effectLst/>
                <a:latin typeface="Courier New" pitchFamily="49" charset="0"/>
                <a:cs typeface="Courier New" pitchFamily="49" charset="0"/>
              </a:rPr>
              <a:t>bundle.getString</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"NOMBRE"</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88715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01814" y="832486"/>
            <a:ext cx="8446650" cy="1200329"/>
          </a:xfrm>
          <a:prstGeom prst="rect">
            <a:avLst/>
          </a:prstGeom>
        </p:spPr>
        <p:txBody>
          <a:bodyPr wrap="square">
            <a:spAutoFit/>
          </a:bodyPr>
          <a:lstStyle/>
          <a:p>
            <a:r>
              <a:rPr lang="es-EC" b="1" dirty="0"/>
              <a:t>/</a:t>
            </a:r>
            <a:r>
              <a:rPr lang="es-EC" b="1" dirty="0" err="1"/>
              <a:t>app</a:t>
            </a:r>
            <a:r>
              <a:rPr lang="es-EC" b="1" dirty="0"/>
              <a:t>/</a:t>
            </a:r>
            <a:r>
              <a:rPr lang="es-EC" b="1" dirty="0" err="1"/>
              <a:t>build.gradle</a:t>
            </a:r>
            <a:endParaRPr lang="es-EC" dirty="0"/>
          </a:p>
          <a:p>
            <a:r>
              <a:rPr lang="es-EC" dirty="0"/>
              <a:t>Contiene información necesaria para la compilación del proyecto, por ejemplo la versión del SDK de Android utilizada para compilar, la mínima versión de Android que soportará la aplicación, referencias a las librerías externas utilizadas, etc.</a:t>
            </a:r>
          </a:p>
        </p:txBody>
      </p:sp>
      <p:sp>
        <p:nvSpPr>
          <p:cNvPr id="5" name="Rectangle 1"/>
          <p:cNvSpPr>
            <a:spLocks noChangeArrowheads="1"/>
          </p:cNvSpPr>
          <p:nvPr/>
        </p:nvSpPr>
        <p:spPr bwMode="auto">
          <a:xfrm>
            <a:off x="625850" y="2060848"/>
            <a:ext cx="7798578"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Top-</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level</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build</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file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where</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you</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can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configuration</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options</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common</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all</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sub-</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projects</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/modules.</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buildscript</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repositories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jcenter</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dependencies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classpath</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1" i="0" u="none" strike="noStrike" cap="none" normalizeH="0" baseline="0" dirty="0" smtClean="0">
                <a:ln>
                  <a:noFill/>
                </a:ln>
                <a:solidFill>
                  <a:srgbClr val="008000"/>
                </a:solidFill>
                <a:effectLst/>
                <a:latin typeface="Courier New" pitchFamily="49" charset="0"/>
                <a:cs typeface="Courier New" pitchFamily="49" charset="0"/>
              </a:rPr>
              <a:t>'com.android.tools.build:gradle:2.1.0'</a:t>
            </a:r>
            <a:br>
              <a:rPr kumimoji="0" lang="es-EC" sz="10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000" b="1" i="0" u="none" strike="noStrike" cap="none" normalizeH="0" baseline="0" dirty="0" smtClean="0">
                <a:ln>
                  <a:noFill/>
                </a:ln>
                <a:solidFill>
                  <a:srgbClr val="008000"/>
                </a:solidFill>
                <a:effectLst/>
                <a:latin typeface="Courier New" pitchFamily="49" charset="0"/>
                <a:cs typeface="Courier New" pitchFamily="49" charset="0"/>
              </a:rPr>
              <a:t/>
            </a:r>
            <a:br>
              <a:rPr kumimoji="0" lang="es-EC" sz="10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0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NOTE: Do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not</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place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your</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application</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dependencies</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here</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they</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belong</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 in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individual module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build.gradle</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files</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allprojects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repositories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jcenter</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task</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clean</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1" i="0" u="none" strike="noStrike" cap="none" normalizeH="0" baseline="0" dirty="0" err="1" smtClean="0">
                <a:ln>
                  <a:noFill/>
                </a:ln>
                <a:solidFill>
                  <a:srgbClr val="008000"/>
                </a:solidFill>
                <a:effectLst/>
                <a:latin typeface="Courier New" pitchFamily="49" charset="0"/>
                <a:cs typeface="Courier New" pitchFamily="49" charset="0"/>
              </a:rPr>
              <a:t>type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Delete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delete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rootProject.buildDir</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es-EC"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10427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0375" y="151190"/>
            <a:ext cx="8229600" cy="778098"/>
          </a:xfrm>
        </p:spPr>
        <p:txBody>
          <a:bodyPr/>
          <a:lstStyle/>
          <a:p>
            <a:r>
              <a:rPr lang="en-US" dirty="0" smtClean="0"/>
              <a:t>Activity</a:t>
            </a:r>
            <a:endParaRPr lang="en-US" dirty="0"/>
          </a:p>
        </p:txBody>
      </p:sp>
      <p:pic>
        <p:nvPicPr>
          <p:cNvPr id="5122" name="Picture 2" descr="Android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4" y="1991865"/>
            <a:ext cx="304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456906" y="908720"/>
            <a:ext cx="8363565" cy="646331"/>
          </a:xfrm>
          <a:prstGeom prst="rect">
            <a:avLst/>
          </a:prstGeom>
        </p:spPr>
        <p:txBody>
          <a:bodyPr wrap="square">
            <a:spAutoFit/>
          </a:bodyPr>
          <a:lstStyle/>
          <a:p>
            <a:r>
              <a:rPr lang="es-EC" dirty="0"/>
              <a:t>Una actividad es la </a:t>
            </a:r>
            <a:r>
              <a:rPr lang="es-EC" b="1" dirty="0"/>
              <a:t>representación visual e interactiva</a:t>
            </a:r>
            <a:r>
              <a:rPr lang="es-EC" dirty="0"/>
              <a:t> en tu aplicación. Por simpleza podríamos sugerir que es una pantalla de la aplicación.</a:t>
            </a:r>
            <a:endParaRPr lang="en-US" dirty="0"/>
          </a:p>
        </p:txBody>
      </p:sp>
      <p:sp>
        <p:nvSpPr>
          <p:cNvPr id="5" name="AutoShape 4" descr="Ciclo De Vida De Una Actividad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372" y="2675500"/>
            <a:ext cx="5314099" cy="388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494215" y="1844824"/>
            <a:ext cx="5223802" cy="646331"/>
          </a:xfrm>
          <a:prstGeom prst="rect">
            <a:avLst/>
          </a:prstGeom>
        </p:spPr>
        <p:txBody>
          <a:bodyPr wrap="square">
            <a:spAutoFit/>
          </a:bodyPr>
          <a:lstStyle/>
          <a:p>
            <a:r>
              <a:rPr lang="es-EC" b="1" dirty="0" err="1"/>
              <a:t>onStart</a:t>
            </a:r>
            <a:r>
              <a:rPr lang="es-EC" b="1" dirty="0"/>
              <a:t>()</a:t>
            </a:r>
            <a:r>
              <a:rPr lang="es-EC" dirty="0"/>
              <a:t>, </a:t>
            </a:r>
            <a:r>
              <a:rPr lang="es-EC" b="1" dirty="0" err="1"/>
              <a:t>onRestart</a:t>
            </a:r>
            <a:r>
              <a:rPr lang="es-EC" b="1" dirty="0"/>
              <a:t>()</a:t>
            </a:r>
            <a:r>
              <a:rPr lang="es-EC" dirty="0"/>
              <a:t>, </a:t>
            </a:r>
            <a:r>
              <a:rPr lang="es-EC" b="1" dirty="0" err="1"/>
              <a:t>onResume</a:t>
            </a:r>
            <a:r>
              <a:rPr lang="es-EC" b="1" dirty="0"/>
              <a:t>()</a:t>
            </a:r>
            <a:r>
              <a:rPr lang="es-EC" dirty="0"/>
              <a:t>, </a:t>
            </a:r>
            <a:r>
              <a:rPr lang="es-EC" b="1" dirty="0" err="1"/>
              <a:t>onPause</a:t>
            </a:r>
            <a:r>
              <a:rPr lang="es-EC" b="1" dirty="0"/>
              <a:t>()</a:t>
            </a:r>
            <a:r>
              <a:rPr lang="es-EC" dirty="0"/>
              <a:t>, </a:t>
            </a:r>
            <a:r>
              <a:rPr lang="es-EC" b="1" dirty="0" err="1"/>
              <a:t>onStop</a:t>
            </a:r>
            <a:r>
              <a:rPr lang="es-EC" b="1" dirty="0"/>
              <a:t>()</a:t>
            </a:r>
            <a:r>
              <a:rPr lang="es-EC" dirty="0"/>
              <a:t> y </a:t>
            </a:r>
            <a:r>
              <a:rPr lang="es-EC" b="1" dirty="0" err="1"/>
              <a:t>onDestroy</a:t>
            </a:r>
            <a:r>
              <a:rPr lang="es-EC" b="1" dirty="0"/>
              <a:t>()</a:t>
            </a:r>
            <a:r>
              <a:rPr lang="es-EC" dirty="0"/>
              <a:t>.</a:t>
            </a:r>
            <a:endParaRPr lang="en-US" dirty="0"/>
          </a:p>
        </p:txBody>
      </p:sp>
    </p:spTree>
    <p:extLst>
      <p:ext uri="{BB962C8B-B14F-4D97-AF65-F5344CB8AC3E}">
        <p14:creationId xmlns:p14="http://schemas.microsoft.com/office/powerpoint/2010/main" val="296957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0375" y="151190"/>
            <a:ext cx="8229600" cy="778098"/>
          </a:xfrm>
        </p:spPr>
        <p:txBody>
          <a:bodyPr/>
          <a:lstStyle/>
          <a:p>
            <a:r>
              <a:rPr lang="en-US" dirty="0" smtClean="0"/>
              <a:t>Activity - </a:t>
            </a:r>
            <a:r>
              <a:rPr lang="es-EC" dirty="0"/>
              <a:t> </a:t>
            </a:r>
            <a:r>
              <a:rPr lang="es-EC" b="1" dirty="0" smtClean="0"/>
              <a:t>Manifest.xml</a:t>
            </a:r>
            <a:endParaRPr lang="en-US" dirty="0"/>
          </a:p>
        </p:txBody>
      </p:sp>
      <p:sp>
        <p:nvSpPr>
          <p:cNvPr id="5" name="AutoShape 4" descr="Ciclo De Vida De Una Actividad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3"/>
          <p:cNvSpPr>
            <a:spLocks noChangeArrowheads="1"/>
          </p:cNvSpPr>
          <p:nvPr/>
        </p:nvSpPr>
        <p:spPr bwMode="auto">
          <a:xfrm>
            <a:off x="107504" y="836712"/>
            <a:ext cx="8683625"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4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xml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version</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encoding</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s-EC" sz="14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1"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manifest</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/res/</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package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com.example.cristian.controlesi</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application</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4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:allowBackup</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"true"</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:icon</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mipmap</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ic_launcher</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:label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string</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app_name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:supportsRtl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"true"</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:theme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style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AppTheme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4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MainActivity</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:label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string</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app_name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:theme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style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AppTheme.NoActionBar</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action</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android.intent.action.MAIN</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category</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android.intent.category.LAUNCHER</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intent-filter</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s-EC" sz="1400" b="1" i="0" u="none" strike="noStrike" cap="none" normalizeH="0" baseline="0" dirty="0" smtClean="0">
                <a:ln>
                  <a:noFill/>
                </a:ln>
                <a:solidFill>
                  <a:srgbClr val="000080"/>
                </a:solidFill>
                <a:effectLst/>
                <a:latin typeface="Courier New" pitchFamily="49" charset="0"/>
                <a:cs typeface="Courier New" pitchFamily="49" charset="0"/>
              </a:rPr>
            </a:br>
            <a:r>
              <a:rPr kumimoji="0" lang="es-EC"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:name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".MainActivity2"</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:label</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string</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/title_activity_main2"</a:t>
            </a:r>
            <a:br>
              <a:rPr kumimoji="0" lang="es-EC" sz="1400" b="1" i="0" u="none" strike="noStrike" cap="none" normalizeH="0" baseline="0" dirty="0" smtClean="0">
                <a:ln>
                  <a:noFill/>
                </a:ln>
                <a:solidFill>
                  <a:srgbClr val="008000"/>
                </a:solidFill>
                <a:effectLst/>
                <a:latin typeface="Courier New" pitchFamily="49" charset="0"/>
                <a:cs typeface="Courier New" pitchFamily="49" charset="0"/>
              </a:rPr>
            </a:b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s-EC"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s-EC" sz="1400" b="1" i="0" u="none" strike="noStrike" cap="none" normalizeH="0" baseline="0" dirty="0" err="1" smtClean="0">
                <a:ln>
                  <a:noFill/>
                </a:ln>
                <a:solidFill>
                  <a:srgbClr val="0000FF"/>
                </a:solidFill>
                <a:effectLst/>
                <a:latin typeface="Courier New" pitchFamily="49" charset="0"/>
                <a:cs typeface="Courier New" pitchFamily="49" charset="0"/>
              </a:rPr>
              <a:t>:theme</a:t>
            </a:r>
            <a:r>
              <a:rPr kumimoji="0" lang="es-EC"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style</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1" i="0" u="none" strike="noStrike" cap="none" normalizeH="0" baseline="0" dirty="0" err="1" smtClean="0">
                <a:ln>
                  <a:noFill/>
                </a:ln>
                <a:solidFill>
                  <a:srgbClr val="008000"/>
                </a:solidFill>
                <a:effectLst/>
                <a:latin typeface="Courier New" pitchFamily="49" charset="0"/>
                <a:cs typeface="Courier New" pitchFamily="49" charset="0"/>
              </a:rPr>
              <a:t>AppTheme.NoActionBar</a:t>
            </a:r>
            <a:r>
              <a:rPr kumimoji="0" lang="es-EC"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activity</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application</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4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s-EC" sz="1400" b="1" i="0" u="none" strike="noStrike" cap="none" normalizeH="0" baseline="0" dirty="0" err="1" smtClean="0">
                <a:ln>
                  <a:noFill/>
                </a:ln>
                <a:solidFill>
                  <a:srgbClr val="000080"/>
                </a:solidFill>
                <a:effectLst/>
                <a:latin typeface="Courier New" pitchFamily="49" charset="0"/>
                <a:cs typeface="Courier New" pitchFamily="49" charset="0"/>
              </a:rPr>
              <a:t>manifest</a:t>
            </a:r>
            <a:r>
              <a:rPr kumimoji="0" lang="es-EC" sz="1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s-EC"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47727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620688"/>
            <a:ext cx="8064896" cy="523220"/>
          </a:xfrm>
          <a:prstGeom prst="rect">
            <a:avLst/>
          </a:prstGeom>
        </p:spPr>
        <p:txBody>
          <a:bodyPr wrap="square">
            <a:spAutoFit/>
          </a:bodyPr>
          <a:lstStyle/>
          <a:p>
            <a:pPr algn="ctr" fontAlgn="base"/>
            <a:r>
              <a:rPr lang="es-EC" sz="2800" b="1" cap="all" dirty="0" err="1" smtClean="0"/>
              <a:t>Intents</a:t>
            </a:r>
            <a:endParaRPr lang="es-EC" sz="2800" b="1" cap="all" dirty="0"/>
          </a:p>
        </p:txBody>
      </p:sp>
      <p:sp>
        <p:nvSpPr>
          <p:cNvPr id="5" name="4 Rectángulo"/>
          <p:cNvSpPr/>
          <p:nvPr/>
        </p:nvSpPr>
        <p:spPr>
          <a:xfrm>
            <a:off x="89756" y="1268760"/>
            <a:ext cx="8820472" cy="923330"/>
          </a:xfrm>
          <a:prstGeom prst="rect">
            <a:avLst/>
          </a:prstGeom>
        </p:spPr>
        <p:txBody>
          <a:bodyPr wrap="square">
            <a:spAutoFit/>
          </a:bodyPr>
          <a:lstStyle/>
          <a:p>
            <a:r>
              <a:rPr lang="es-EC" dirty="0"/>
              <a:t>Un </a:t>
            </a:r>
            <a:r>
              <a:rPr lang="es-EC" u="sng" dirty="0" err="1" smtClean="0"/>
              <a:t>Intent</a:t>
            </a:r>
            <a:r>
              <a:rPr lang="es-EC" dirty="0"/>
              <a:t> es un mensaje que se envía de un componente a otro, o entre una aplicación a otra para comunicarse. Podrían asemejarse a los links entre páginas web. Los </a:t>
            </a:r>
            <a:r>
              <a:rPr lang="es-EC" dirty="0" err="1"/>
              <a:t>Intents</a:t>
            </a:r>
            <a:r>
              <a:rPr lang="es-EC" dirty="0"/>
              <a:t> también pueden guardar información primitiva de utilidad entre la comunicación</a:t>
            </a:r>
            <a:endParaRPr lang="en-US" dirty="0"/>
          </a:p>
        </p:txBody>
      </p:sp>
      <p:pic>
        <p:nvPicPr>
          <p:cNvPr id="7170" name="Picture 2" descr="Ejemplo de Intents en Android"/>
          <p:cNvPicPr>
            <a:picLocks noChangeAspect="1" noChangeArrowheads="1"/>
          </p:cNvPicPr>
          <p:nvPr/>
        </p:nvPicPr>
        <p:blipFill rotWithShape="1">
          <a:blip r:embed="rId2">
            <a:extLst>
              <a:ext uri="{28A0092B-C50C-407E-A947-70E740481C1C}">
                <a14:useLocalDpi xmlns:a14="http://schemas.microsoft.com/office/drawing/2010/main" val="0"/>
              </a:ext>
            </a:extLst>
          </a:blip>
          <a:srcRect l="8601" t="17690" r="13436" b="11747"/>
          <a:stretch/>
        </p:blipFill>
        <p:spPr bwMode="auto">
          <a:xfrm>
            <a:off x="1691680" y="2348880"/>
            <a:ext cx="6150077" cy="380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15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18555" y="1113862"/>
            <a:ext cx="8892480" cy="1477328"/>
          </a:xfrm>
          <a:prstGeom prst="rect">
            <a:avLst/>
          </a:prstGeom>
        </p:spPr>
        <p:txBody>
          <a:bodyPr wrap="square">
            <a:spAutoFit/>
          </a:bodyPr>
          <a:lstStyle/>
          <a:p>
            <a:pPr fontAlgn="base"/>
            <a:r>
              <a:rPr lang="es-EC" dirty="0" smtClean="0"/>
              <a:t>Un</a:t>
            </a:r>
            <a:r>
              <a:rPr lang="es-EC" dirty="0"/>
              <a:t> servicio es una entidad que ejecuta instrucciones en segundo plano sin que el usuario lo note en la interfaz. Son muy utilizados para realizar acciones de larga duración mientras las actividades muestran otro tipo de información. Por ejemplo </a:t>
            </a:r>
            <a:r>
              <a:rPr lang="es-EC" b="1" dirty="0"/>
              <a:t>guardar la información en la base de datos</a:t>
            </a:r>
            <a:r>
              <a:rPr lang="es-EC" dirty="0"/>
              <a:t>, </a:t>
            </a:r>
            <a:r>
              <a:rPr lang="es-EC" b="1" dirty="0"/>
              <a:t>escuchar música mientras se ejecuta la aplicación</a:t>
            </a:r>
            <a:r>
              <a:rPr lang="es-EC" dirty="0"/>
              <a:t>, </a:t>
            </a:r>
            <a:r>
              <a:rPr lang="es-EC" b="1" dirty="0"/>
              <a:t>administrar conexiones de red</a:t>
            </a:r>
            <a:r>
              <a:rPr lang="es-EC" dirty="0"/>
              <a:t>, </a:t>
            </a:r>
            <a:r>
              <a:rPr lang="es-EC" dirty="0" err="1"/>
              <a:t>etc</a:t>
            </a:r>
            <a:endParaRPr lang="es-EC" dirty="0"/>
          </a:p>
        </p:txBody>
      </p:sp>
      <p:sp>
        <p:nvSpPr>
          <p:cNvPr id="9" name="8 Rectángulo"/>
          <p:cNvSpPr/>
          <p:nvPr/>
        </p:nvSpPr>
        <p:spPr>
          <a:xfrm>
            <a:off x="3460941" y="260648"/>
            <a:ext cx="2047163" cy="584775"/>
          </a:xfrm>
          <a:prstGeom prst="rect">
            <a:avLst/>
          </a:prstGeom>
        </p:spPr>
        <p:txBody>
          <a:bodyPr wrap="none">
            <a:spAutoFit/>
          </a:bodyPr>
          <a:lstStyle/>
          <a:p>
            <a:r>
              <a:rPr lang="es-EC" sz="3200" b="1" cap="all" dirty="0" smtClean="0"/>
              <a:t>Servicios </a:t>
            </a:r>
            <a:endParaRPr lang="en-US" sz="3200" b="1" dirty="0"/>
          </a:p>
        </p:txBody>
      </p:sp>
      <p:sp>
        <p:nvSpPr>
          <p:cNvPr id="10" name="9 Rectángulo"/>
          <p:cNvSpPr/>
          <p:nvPr/>
        </p:nvSpPr>
        <p:spPr>
          <a:xfrm>
            <a:off x="2507488" y="2812023"/>
            <a:ext cx="3864712" cy="584775"/>
          </a:xfrm>
          <a:prstGeom prst="rect">
            <a:avLst/>
          </a:prstGeom>
        </p:spPr>
        <p:txBody>
          <a:bodyPr wrap="none">
            <a:spAutoFit/>
          </a:bodyPr>
          <a:lstStyle/>
          <a:p>
            <a:pPr fontAlgn="base"/>
            <a:r>
              <a:rPr lang="es-EC" sz="3200" b="1" cap="all" dirty="0"/>
              <a:t>Content </a:t>
            </a:r>
            <a:r>
              <a:rPr lang="es-EC" sz="3200" b="1" cap="all" dirty="0" err="1"/>
              <a:t>Providers</a:t>
            </a:r>
            <a:endParaRPr lang="es-EC" sz="3200" b="1" cap="all" dirty="0"/>
          </a:p>
        </p:txBody>
      </p:sp>
      <p:sp>
        <p:nvSpPr>
          <p:cNvPr id="11" name="10 Rectángulo"/>
          <p:cNvSpPr/>
          <p:nvPr/>
        </p:nvSpPr>
        <p:spPr>
          <a:xfrm>
            <a:off x="186408" y="3597502"/>
            <a:ext cx="2793184" cy="2862322"/>
          </a:xfrm>
          <a:prstGeom prst="rect">
            <a:avLst/>
          </a:prstGeom>
        </p:spPr>
        <p:txBody>
          <a:bodyPr wrap="square">
            <a:spAutoFit/>
          </a:bodyPr>
          <a:lstStyle/>
          <a:p>
            <a:r>
              <a:rPr lang="es-EC" dirty="0"/>
              <a:t>Un Content Provider es una interfaz que permite intercambiar información persistente y estructurada entre dos aplicaciones. Cada aplicación tiene protegida su información, de modo que están aisladas de los contextos de otras aplicaciones.</a:t>
            </a:r>
            <a:endParaRPr lang="en-US" dirty="0"/>
          </a:p>
        </p:txBody>
      </p:sp>
      <p:pic>
        <p:nvPicPr>
          <p:cNvPr id="8208" name="Picture 16" descr="Ejemplo de Content Provider en Android"/>
          <p:cNvPicPr>
            <a:picLocks noChangeAspect="1" noChangeArrowheads="1"/>
          </p:cNvPicPr>
          <p:nvPr/>
        </p:nvPicPr>
        <p:blipFill rotWithShape="1">
          <a:blip r:embed="rId2">
            <a:extLst>
              <a:ext uri="{28A0092B-C50C-407E-A947-70E740481C1C}">
                <a14:useLocalDpi xmlns:a14="http://schemas.microsoft.com/office/drawing/2010/main" val="0"/>
              </a:ext>
            </a:extLst>
          </a:blip>
          <a:srcRect l="8073" t="26377" r="12803" b="7398"/>
          <a:stretch/>
        </p:blipFill>
        <p:spPr bwMode="auto">
          <a:xfrm>
            <a:off x="3131840" y="3406877"/>
            <a:ext cx="5865451" cy="292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0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n-US" dirty="0" smtClean="0"/>
              <a:t>Primer </a:t>
            </a:r>
            <a:r>
              <a:rPr lang="en-US" dirty="0" err="1" smtClean="0"/>
              <a:t>Ejemplo</a:t>
            </a:r>
            <a:endParaRPr lang="en-US" dirty="0"/>
          </a:p>
        </p:txBody>
      </p:sp>
      <p:pic>
        <p:nvPicPr>
          <p:cNvPr id="9218" name="Picture 2" descr="http://www.sgoliver.net/blog/wp-content/uploads/2014/03/demo-a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7" y="764704"/>
            <a:ext cx="6039617"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9512" y="2806928"/>
            <a:ext cx="3744416"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9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es-EC" sz="9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EditText</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900" b="1" i="0" u="none" strike="noStrike" cap="none" normalizeH="0" baseline="0" dirty="0" err="1" smtClean="0">
                <a:ln>
                  <a:noFill/>
                </a:ln>
                <a:solidFill>
                  <a:srgbClr val="660E7A"/>
                </a:solidFill>
                <a:effectLst/>
                <a:latin typeface="Courier New" pitchFamily="49" charset="0"/>
                <a:cs typeface="Courier New" pitchFamily="49" charset="0"/>
              </a:rPr>
              <a:t>txtNombre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9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9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9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C" sz="9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C" sz="900" b="0" i="0" u="none" strike="noStrike" cap="none" normalizeH="0" baseline="0" dirty="0" smtClean="0">
                <a:ln>
                  <a:noFill/>
                </a:ln>
                <a:solidFill>
                  <a:srgbClr val="808000"/>
                </a:solidFill>
                <a:effectLst/>
                <a:latin typeface="Courier New" pitchFamily="49" charset="0"/>
                <a:cs typeface="Courier New" pitchFamily="49" charset="0"/>
              </a:rPr>
              <a:t/>
            </a:r>
            <a:br>
              <a:rPr kumimoji="0" lang="es-EC" sz="900" b="0" i="0" u="none" strike="noStrike" cap="none" normalizeH="0" baseline="0" dirty="0" smtClean="0">
                <a:ln>
                  <a:noFill/>
                </a:ln>
                <a:solidFill>
                  <a:srgbClr val="808000"/>
                </a:solidFill>
                <a:effectLst/>
                <a:latin typeface="Courier New" pitchFamily="49" charset="0"/>
                <a:cs typeface="Courier New" pitchFamily="49" charset="0"/>
              </a:rPr>
            </a:br>
            <a:r>
              <a:rPr kumimoji="0" lang="es-EC" sz="9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C" sz="9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9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9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9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9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9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(R.layout.</a:t>
            </a:r>
            <a:r>
              <a:rPr kumimoji="0" lang="es-EC" sz="900" b="1" i="1" u="none" strike="noStrike" cap="none" normalizeH="0" baseline="0" dirty="0" smtClean="0">
                <a:ln>
                  <a:noFill/>
                </a:ln>
                <a:solidFill>
                  <a:srgbClr val="660E7A"/>
                </a:solidFill>
                <a:effectLst/>
                <a:latin typeface="Courier New" pitchFamily="49" charset="0"/>
                <a:cs typeface="Courier New" pitchFamily="49" charset="0"/>
              </a:rPr>
              <a:t>activity_main1</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9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4583520" y="3343541"/>
            <a:ext cx="4541033"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1" i="0" u="none" strike="noStrike" cap="none" normalizeH="0" baseline="0" dirty="0" err="1" smtClean="0">
                <a:ln>
                  <a:noFill/>
                </a:ln>
                <a:solidFill>
                  <a:srgbClr val="660E7A"/>
                </a:solidFill>
                <a:effectLst/>
                <a:latin typeface="Courier New" pitchFamily="49" charset="0"/>
                <a:cs typeface="Courier New" pitchFamily="49" charset="0"/>
              </a:rPr>
              <a:t>txtSaludo</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808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es-EC" sz="1000" b="0" i="0" u="none" strike="noStrike" cap="none" normalizeH="0" baseline="0" dirty="0" smtClean="0">
                <a:ln>
                  <a:noFill/>
                </a:ln>
                <a:solidFill>
                  <a:srgbClr val="808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808000"/>
                </a:solidFill>
                <a:effectLst/>
                <a:latin typeface="Courier New" pitchFamily="49" charset="0"/>
                <a:cs typeface="Courier New" pitchFamily="49" charset="0"/>
              </a:rPr>
            </a:br>
            <a:r>
              <a:rPr kumimoji="0" lang="es-EC" sz="10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es-EC" sz="1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10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1" i="0" u="none" strike="noStrike" cap="none" normalizeH="0" baseline="0" dirty="0" err="1" smtClean="0">
                <a:ln>
                  <a:noFill/>
                </a:ln>
                <a:solidFill>
                  <a:srgbClr val="000080"/>
                </a:solidFill>
                <a:effectLst/>
                <a:latin typeface="Courier New" pitchFamily="49" charset="0"/>
                <a:cs typeface="Courier New" pitchFamily="49" charset="0"/>
              </a:rPr>
              <a:t>super</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savedInstanceState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setContentView</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R.layout.</a:t>
            </a:r>
            <a:r>
              <a:rPr kumimoji="0" lang="es-EC" sz="1000" b="1" i="1" u="none" strike="noStrike" cap="none" normalizeH="0" baseline="0" dirty="0" err="1" smtClean="0">
                <a:ln>
                  <a:noFill/>
                </a:ln>
                <a:solidFill>
                  <a:srgbClr val="660E7A"/>
                </a:solidFill>
                <a:effectLst/>
                <a:latin typeface="Courier New" pitchFamily="49" charset="0"/>
                <a:cs typeface="Courier New" pitchFamily="49" charset="0"/>
              </a:rPr>
              <a:t>activity_saludo</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//Localizar los controles</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1" i="0" u="none" strike="noStrike" cap="none" normalizeH="0" baseline="0" dirty="0" err="1" smtClean="0">
                <a:ln>
                  <a:noFill/>
                </a:ln>
                <a:solidFill>
                  <a:srgbClr val="660E7A"/>
                </a:solidFill>
                <a:effectLst/>
                <a:latin typeface="Courier New" pitchFamily="49" charset="0"/>
                <a:cs typeface="Courier New" pitchFamily="49" charset="0"/>
              </a:rPr>
              <a:t>txtSaludo</a:t>
            </a:r>
            <a:r>
              <a:rPr kumimoji="0" lang="es-EC" sz="1000" b="1" i="0" u="none" strike="noStrike" cap="none" normalizeH="0" baseline="0" dirty="0" smtClean="0">
                <a:ln>
                  <a:noFill/>
                </a:ln>
                <a:solidFill>
                  <a:srgbClr val="660E7A"/>
                </a:solidFill>
                <a:effectLst/>
                <a:latin typeface="Courier New" pitchFamily="49" charset="0"/>
                <a:cs typeface="Courier New" pitchFamily="49" charset="0"/>
              </a:rPr>
              <a:t> </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TextView</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1000" b="1" i="1" u="none" strike="noStrike" cap="none" normalizeH="0" baseline="0" dirty="0" err="1" smtClean="0">
                <a:ln>
                  <a:noFill/>
                </a:ln>
                <a:solidFill>
                  <a:srgbClr val="660E7A"/>
                </a:solidFill>
                <a:effectLst/>
                <a:latin typeface="Courier New" pitchFamily="49" charset="0"/>
                <a:cs typeface="Courier New" pitchFamily="49" charset="0"/>
              </a:rPr>
              <a:t>txtSaludo</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//Recuperamos la información pasada en el </a:t>
            </a:r>
            <a:r>
              <a:rPr kumimoji="0" lang="es-EC" sz="1000" b="0" i="1" u="none" strike="noStrike" cap="none" normalizeH="0" baseline="0" dirty="0" err="1" smtClean="0">
                <a:ln>
                  <a:noFill/>
                </a:ln>
                <a:solidFill>
                  <a:srgbClr val="808080"/>
                </a:solidFill>
                <a:effectLst/>
                <a:latin typeface="Courier New" pitchFamily="49" charset="0"/>
                <a:cs typeface="Courier New" pitchFamily="49" charset="0"/>
              </a:rPr>
              <a:t>intent</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10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.getIntent</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1000" b="0" i="0" u="none" strike="noStrike" cap="none" normalizeH="0" baseline="0" dirty="0" err="1" smtClean="0">
                <a:ln>
                  <a:noFill/>
                </a:ln>
                <a:solidFill>
                  <a:srgbClr val="000000"/>
                </a:solidFill>
                <a:effectLst/>
                <a:latin typeface="Courier New" pitchFamily="49" charset="0"/>
                <a:cs typeface="Courier New" pitchFamily="49" charset="0"/>
              </a:rPr>
              <a:t>getExtras</a:t>
            </a: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10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//Construimos el mensaje a mostrar</a:t>
            </a:r>
            <a:br>
              <a:rPr kumimoji="0" lang="es-EC" sz="10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10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9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900" b="1" i="0" u="none" strike="noStrike" cap="none" normalizeH="0" baseline="0" dirty="0" err="1" smtClean="0">
                <a:ln>
                  <a:noFill/>
                </a:ln>
                <a:solidFill>
                  <a:srgbClr val="660E7A"/>
                </a:solidFill>
                <a:effectLst/>
                <a:latin typeface="Courier New" pitchFamily="49" charset="0"/>
                <a:cs typeface="Courier New" pitchFamily="49" charset="0"/>
              </a:rPr>
              <a:t>txtSaludo</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.setText</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900" b="1" i="0" u="none" strike="noStrike" cap="none" normalizeH="0" baseline="0" dirty="0" smtClean="0">
                <a:ln>
                  <a:noFill/>
                </a:ln>
                <a:solidFill>
                  <a:srgbClr val="008000"/>
                </a:solidFill>
                <a:effectLst/>
                <a:latin typeface="Courier New" pitchFamily="49" charset="0"/>
                <a:cs typeface="Courier New" pitchFamily="49" charset="0"/>
              </a:rPr>
              <a:t>"Hola " </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900" b="0" i="0" u="none" strike="noStrike" cap="none" normalizeH="0" baseline="0" dirty="0" err="1" smtClean="0">
                <a:ln>
                  <a:noFill/>
                </a:ln>
                <a:solidFill>
                  <a:srgbClr val="000000"/>
                </a:solidFill>
                <a:effectLst/>
                <a:latin typeface="Courier New" pitchFamily="49" charset="0"/>
                <a:cs typeface="Courier New" pitchFamily="49" charset="0"/>
              </a:rPr>
              <a:t>bundle.getString</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900" b="1" i="0" u="none" strike="noStrike" cap="none" normalizeH="0" baseline="0" dirty="0" smtClean="0">
                <a:ln>
                  <a:noFill/>
                </a:ln>
                <a:solidFill>
                  <a:srgbClr val="008000"/>
                </a:solidFill>
                <a:effectLst/>
                <a:latin typeface="Courier New" pitchFamily="49" charset="0"/>
                <a:cs typeface="Courier New" pitchFamily="49" charset="0"/>
              </a:rPr>
              <a:t>"NOMBRE"</a:t>
            </a:r>
            <a:r>
              <a:rPr kumimoji="0" lang="es-EC" sz="9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9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1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Rectángulo"/>
          <p:cNvSpPr/>
          <p:nvPr/>
        </p:nvSpPr>
        <p:spPr>
          <a:xfrm>
            <a:off x="278641" y="4869160"/>
            <a:ext cx="4572000" cy="230832"/>
          </a:xfrm>
          <a:prstGeom prst="rect">
            <a:avLst/>
          </a:prstGeom>
        </p:spPr>
        <p:txBody>
          <a:bodyPr>
            <a:spAutoFit/>
          </a:bodyPr>
          <a:lstStyle/>
          <a:p>
            <a:endParaRPr lang="en-US" sz="900" dirty="0"/>
          </a:p>
        </p:txBody>
      </p:sp>
      <p:sp>
        <p:nvSpPr>
          <p:cNvPr id="7" name="Rectangle 1"/>
          <p:cNvSpPr>
            <a:spLocks noChangeArrowheads="1"/>
          </p:cNvSpPr>
          <p:nvPr/>
        </p:nvSpPr>
        <p:spPr bwMode="auto">
          <a:xfrm>
            <a:off x="137999" y="4130352"/>
            <a:ext cx="4645496"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C" sz="8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es-EC" sz="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8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es-EC" sz="800" b="1" i="0" u="none" strike="noStrike" cap="none" normalizeH="0" baseline="0" dirty="0" smtClean="0">
                <a:ln>
                  <a:noFill/>
                </a:ln>
                <a:solidFill>
                  <a:srgbClr val="00008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btEnviar</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(View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view</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//Creamos el </a:t>
            </a:r>
            <a:r>
              <a:rPr kumimoji="0" lang="es-EC" sz="800" b="0" i="1" u="none" strike="noStrike" cap="none" normalizeH="0" baseline="0" dirty="0" err="1" smtClean="0">
                <a:ln>
                  <a:noFill/>
                </a:ln>
                <a:solidFill>
                  <a:srgbClr val="808080"/>
                </a:solidFill>
                <a:effectLst/>
                <a:latin typeface="Courier New" pitchFamily="49" charset="0"/>
                <a:cs typeface="Courier New" pitchFamily="49" charset="0"/>
              </a:rPr>
              <a:t>Intent</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8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s-EC" sz="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(MainActivity1.</a:t>
            </a:r>
            <a:r>
              <a:rPr kumimoji="0" lang="es-EC" sz="800" b="1" i="0" u="none" strike="noStrike" cap="none" normalizeH="0" baseline="0" dirty="0" smtClean="0">
                <a:ln>
                  <a:noFill/>
                </a:ln>
                <a:solidFill>
                  <a:srgbClr val="000080"/>
                </a:solidFill>
                <a:effectLst/>
                <a:latin typeface="Courier New" pitchFamily="49" charset="0"/>
                <a:cs typeface="Courier New" pitchFamily="49" charset="0"/>
              </a:rPr>
              <a:t>this</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SaludoActivity.</a:t>
            </a:r>
            <a:r>
              <a:rPr kumimoji="0" lang="es-EC" sz="8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1" i="0" u="none" strike="noStrike" cap="none" normalizeH="0" baseline="0" dirty="0" err="1" smtClean="0">
                <a:ln>
                  <a:noFill/>
                </a:ln>
                <a:solidFill>
                  <a:srgbClr val="660E7A"/>
                </a:solidFill>
                <a:effectLst/>
                <a:latin typeface="Courier New" pitchFamily="49" charset="0"/>
                <a:cs typeface="Courier New" pitchFamily="49" charset="0"/>
              </a:rPr>
              <a:t>txtNombre</a:t>
            </a:r>
            <a:r>
              <a:rPr kumimoji="0" lang="es-EC" sz="800" b="1" i="0" u="none" strike="noStrike" cap="none" normalizeH="0" baseline="0" dirty="0" smtClean="0">
                <a:ln>
                  <a:noFill/>
                </a:ln>
                <a:solidFill>
                  <a:srgbClr val="660E7A"/>
                </a:solidFill>
                <a:effectLst/>
                <a:latin typeface="Courier New" pitchFamily="49" charset="0"/>
                <a:cs typeface="Courier New" pitchFamily="49" charset="0"/>
              </a:rPr>
              <a:t> </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EditText</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findViewById</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R.id.</a:t>
            </a:r>
            <a:r>
              <a:rPr kumimoji="0" lang="es-EC" sz="800" b="1" i="1" u="none" strike="noStrike" cap="none" normalizeH="0" baseline="0" dirty="0" err="1" smtClean="0">
                <a:ln>
                  <a:noFill/>
                </a:ln>
                <a:solidFill>
                  <a:srgbClr val="660E7A"/>
                </a:solidFill>
                <a:effectLst/>
                <a:latin typeface="Courier New" pitchFamily="49" charset="0"/>
                <a:cs typeface="Courier New" pitchFamily="49" charset="0"/>
              </a:rPr>
              <a:t>txtNombre</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//Creamos la información a pasar entre actividades - Pares Key-</a:t>
            </a:r>
            <a:r>
              <a:rPr kumimoji="0" lang="es-EC" sz="800" b="0" i="1" u="none" strike="noStrike" cap="none" normalizeH="0" baseline="0" dirty="0" err="1" smtClean="0">
                <a:ln>
                  <a:noFill/>
                </a:ln>
                <a:solidFill>
                  <a:srgbClr val="808080"/>
                </a:solidFill>
                <a:effectLst/>
                <a:latin typeface="Courier New" pitchFamily="49" charset="0"/>
                <a:cs typeface="Courier New" pitchFamily="49" charset="0"/>
              </a:rPr>
              <a:t>Value</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8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b = </a:t>
            </a:r>
            <a:r>
              <a:rPr kumimoji="0" lang="es-EC" sz="8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Bundle</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b.putString</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800" b="1" i="0" u="none" strike="noStrike" cap="none" normalizeH="0" baseline="0" dirty="0" smtClean="0">
                <a:ln>
                  <a:noFill/>
                </a:ln>
                <a:solidFill>
                  <a:srgbClr val="008000"/>
                </a:solidFill>
                <a:effectLst/>
                <a:latin typeface="Courier New" pitchFamily="49" charset="0"/>
                <a:cs typeface="Courier New" pitchFamily="49" charset="0"/>
              </a:rPr>
              <a:t>"NOMBRE"</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1" i="0" u="none" strike="noStrike" cap="none" normalizeH="0" baseline="0" dirty="0" err="1" smtClean="0">
                <a:ln>
                  <a:noFill/>
                </a:ln>
                <a:solidFill>
                  <a:srgbClr val="660E7A"/>
                </a:solidFill>
                <a:effectLst/>
                <a:latin typeface="Courier New" pitchFamily="49" charset="0"/>
                <a:cs typeface="Courier New" pitchFamily="49" charset="0"/>
              </a:rPr>
              <a:t>txtNombre</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.getText</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//Añadimos la información al </a:t>
            </a:r>
            <a:r>
              <a:rPr kumimoji="0" lang="es-EC" sz="800" b="0" i="1" u="none" strike="noStrike" cap="none" normalizeH="0" baseline="0" dirty="0" err="1" smtClean="0">
                <a:ln>
                  <a:noFill/>
                </a:ln>
                <a:solidFill>
                  <a:srgbClr val="808080"/>
                </a:solidFill>
                <a:effectLst/>
                <a:latin typeface="Courier New" pitchFamily="49" charset="0"/>
                <a:cs typeface="Courier New" pitchFamily="49" charset="0"/>
              </a:rPr>
              <a:t>intent</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r>
            <a:br>
              <a:rPr kumimoji="0" lang="es-EC" sz="8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intent.putExtras</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(b);</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//Iniciamos la nueva actividad</a:t>
            </a:r>
            <a:br>
              <a:rPr kumimoji="0" lang="es-EC" sz="800" b="0" i="1" u="none" strike="noStrike" cap="none" normalizeH="0" baseline="0" dirty="0" smtClean="0">
                <a:ln>
                  <a:noFill/>
                </a:ln>
                <a:solidFill>
                  <a:srgbClr val="808080"/>
                </a:solidFill>
                <a:effectLst/>
                <a:latin typeface="Courier New" pitchFamily="49" charset="0"/>
                <a:cs typeface="Courier New" pitchFamily="49" charset="0"/>
              </a:rPr>
            </a:br>
            <a:r>
              <a:rPr kumimoji="0" lang="es-EC" sz="800" b="0" i="1" u="none" strike="noStrike" cap="none" normalizeH="0" baseline="0" dirty="0" smtClean="0">
                <a:ln>
                  <a:noFill/>
                </a:ln>
                <a:solidFill>
                  <a:srgbClr val="808080"/>
                </a:solidFill>
                <a:effectLst/>
                <a:latin typeface="Courier New" pitchFamily="49" charset="0"/>
                <a:cs typeface="Courier New" pitchFamily="49" charset="0"/>
              </a:rPr>
              <a:t>    </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startActivity</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r>
              <a:rPr kumimoji="0" lang="es-EC" sz="8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
            </a:r>
            <a:br>
              <a:rPr kumimoji="0" lang="es-EC" sz="800" b="0" i="0" u="none" strike="noStrike" cap="none" normalizeH="0" baseline="0" dirty="0" smtClean="0">
                <a:ln>
                  <a:noFill/>
                </a:ln>
                <a:solidFill>
                  <a:srgbClr val="000000"/>
                </a:solidFill>
                <a:effectLst/>
                <a:latin typeface="Courier New" pitchFamily="49" charset="0"/>
                <a:cs typeface="Courier New" pitchFamily="49" charset="0"/>
              </a:rPr>
            </a:br>
            <a:r>
              <a:rPr kumimoji="0" lang="es-EC" sz="8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s-EC"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673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806</Words>
  <Application>Microsoft Office PowerPoint</Application>
  <PresentationFormat>Presentación en pantalla (4:3)</PresentationFormat>
  <Paragraphs>156</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Presentación de PowerPoint</vt:lpstr>
      <vt:lpstr>Presentación de PowerPoint</vt:lpstr>
      <vt:lpstr>Presentación de PowerPoint</vt:lpstr>
      <vt:lpstr>Presentación de PowerPoint</vt:lpstr>
      <vt:lpstr>Activity</vt:lpstr>
      <vt:lpstr>Activity -  Manifest.xml</vt:lpstr>
      <vt:lpstr>Presentación de PowerPoint</vt:lpstr>
      <vt:lpstr>Presentación de PowerPoint</vt:lpstr>
      <vt:lpstr>Primer Ejemplo</vt:lpstr>
      <vt:lpstr>Primer Ejemplo – Web Service</vt:lpstr>
      <vt:lpstr>Primer Ejemplo – Web Service</vt:lpstr>
      <vt:lpstr>Primer Ejemplo – Web Service</vt:lpstr>
      <vt:lpstr>Primer Ejemplo – Web Service</vt:lpstr>
      <vt:lpstr>Primer Ejemplo – Web Service</vt:lpstr>
      <vt:lpstr>Segundo Ejemplo</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lpstr>Interfaz de Usuario: Controles de Selección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dc:creator>
  <cp:lastModifiedBy>Cristian</cp:lastModifiedBy>
  <cp:revision>63</cp:revision>
  <dcterms:created xsi:type="dcterms:W3CDTF">2017-05-15T02:28:00Z</dcterms:created>
  <dcterms:modified xsi:type="dcterms:W3CDTF">2017-06-07T19:54:55Z</dcterms:modified>
</cp:coreProperties>
</file>