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gK8lRpDuiU7uJ2lUeyFOAJMsLK5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23" name="Shape 23"/>
        <p:cNvGrpSpPr/>
        <p:nvPr/>
      </p:nvGrpSpPr>
      <p:grpSpPr>
        <a:xfrm>
          <a:off x="0" y="0"/>
          <a:ext cx="0" cy="0"/>
          <a:chOff x="0" y="0"/>
          <a:chExt cx="0" cy="0"/>
        </a:xfrm>
      </p:grpSpPr>
      <p:sp>
        <p:nvSpPr>
          <p:cNvPr id="24" name="Google Shape;24;p1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6" name="Google Shape;26;p1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8" name="Google Shape;28;p1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1"/>
          <p:cNvSpPr/>
          <p:nvPr>
            <p:ph idx="2" type="pic"/>
          </p:nvPr>
        </p:nvSpPr>
        <p:spPr>
          <a:xfrm>
            <a:off x="5183188" y="987425"/>
            <a:ext cx="6172200" cy="4873625"/>
          </a:xfrm>
          <a:prstGeom prst="rect">
            <a:avLst/>
          </a:prstGeom>
          <a:noFill/>
          <a:ln>
            <a:noFill/>
          </a:ln>
        </p:spPr>
      </p:sp>
      <p:sp>
        <p:nvSpPr>
          <p:cNvPr id="64" name="Google Shape;64;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refactoring.guru/cargo-cul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709927"/>
            <a:ext cx="9144000" cy="1077659"/>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s-CO"/>
              <a:t>Patrones Creacionales</a:t>
            </a:r>
            <a:r>
              <a:rPr b="1" lang="es-CO"/>
              <a:t> </a:t>
            </a:r>
            <a:endParaRPr b="1"/>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s-CO"/>
              <a:t>Andres Felipe Florez Paternina</a:t>
            </a:r>
            <a:endParaRPr/>
          </a:p>
          <a:p>
            <a:pPr indent="0" lvl="0" marL="0" rtl="0" algn="ctr">
              <a:lnSpc>
                <a:spcPct val="90000"/>
              </a:lnSpc>
              <a:spcBef>
                <a:spcPts val="1000"/>
              </a:spcBef>
              <a:spcAft>
                <a:spcPts val="0"/>
              </a:spcAft>
              <a:buClr>
                <a:schemeClr val="dk1"/>
              </a:buClr>
              <a:buSzPts val="2400"/>
              <a:buNone/>
            </a:pPr>
            <a:r>
              <a:rPr lang="es-CO"/>
              <a:t>Andres Felipe Castro Monsalve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Conclusion</a:t>
            </a:r>
            <a:endParaRPr/>
          </a:p>
        </p:txBody>
      </p:sp>
      <p:sp>
        <p:nvSpPr>
          <p:cNvPr id="154" name="Google Shape;154;p10"/>
          <p:cNvSpPr txBox="1"/>
          <p:nvPr>
            <p:ph idx="1" type="body"/>
          </p:nvPr>
        </p:nvSpPr>
        <p:spPr>
          <a:xfrm>
            <a:off x="1504188" y="1981073"/>
            <a:ext cx="9183624" cy="3304159"/>
          </a:xfrm>
          <a:prstGeom prst="rect">
            <a:avLst/>
          </a:prstGeom>
          <a:noFill/>
          <a:ln>
            <a:noFill/>
          </a:ln>
        </p:spPr>
        <p:txBody>
          <a:bodyPr anchorCtr="0" anchor="t" bIns="45700" lIns="91425" spcFirstLastPara="1" rIns="91425" wrap="square" tIns="45700">
            <a:normAutofit fontScale="92500" lnSpcReduction="10000"/>
          </a:bodyPr>
          <a:lstStyle/>
          <a:p>
            <a:pPr indent="-228631" lvl="0" marL="228600" rtl="0" algn="just">
              <a:lnSpc>
                <a:spcPct val="90000"/>
              </a:lnSpc>
              <a:spcBef>
                <a:spcPts val="0"/>
              </a:spcBef>
              <a:spcAft>
                <a:spcPts val="0"/>
              </a:spcAft>
              <a:buClr>
                <a:schemeClr val="dk1"/>
              </a:buClr>
              <a:buSzPct val="100000"/>
              <a:buChar char="•"/>
            </a:pPr>
            <a:r>
              <a:rPr lang="es-CO" sz="2500"/>
              <a:t>El patrón de diseño Prototype se reconoce como una estrategia eficaz para la creación de objetos cuando se requiere eficiencia y rapidez, especialmente en contextos donde la instanciación tradicional resulta costosa. Este patrón permite que un objeto pueda clonarse, generando nuevas instancias a partir de uno ya existente, lo cual favorece la optimización de recursos y mejora el rendimiento general del sistema. Asimismo, promueve una arquitectura más flexible al reducir la dependencia del código frente a clases concretas. No obstante, su correcta implementación puede representar un desafío técnico cuando los objetos contienen referencias complejas, ya que se necesita una clonación profunda para evitar efectos no deseados en las copias.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11"/>
          <p:cNvSpPr txBox="1"/>
          <p:nvPr>
            <p:ph type="title"/>
          </p:nvPr>
        </p:nvSpPr>
        <p:spPr>
          <a:xfrm>
            <a:off x="609600" y="631354"/>
            <a:ext cx="10872216" cy="85953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Ejemplo Practico en Python</a:t>
            </a:r>
            <a:endParaRPr/>
          </a:p>
        </p:txBody>
      </p:sp>
      <p:sp>
        <p:nvSpPr>
          <p:cNvPr id="160" name="Google Shape;160;p11"/>
          <p:cNvSpPr txBox="1"/>
          <p:nvPr>
            <p:ph idx="1" type="body"/>
          </p:nvPr>
        </p:nvSpPr>
        <p:spPr>
          <a:xfrm>
            <a:off x="6096000" y="2441273"/>
            <a:ext cx="5385816" cy="381794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b="1" lang="es-CO" sz="1800"/>
              <a:t>Crear juguetes copiando un modelo original</a:t>
            </a:r>
            <a:endParaRPr sz="1800"/>
          </a:p>
          <a:p>
            <a:pPr indent="-228600" lvl="0" marL="228600" rtl="0" algn="l">
              <a:lnSpc>
                <a:spcPct val="90000"/>
              </a:lnSpc>
              <a:spcBef>
                <a:spcPts val="1000"/>
              </a:spcBef>
              <a:spcAft>
                <a:spcPts val="0"/>
              </a:spcAft>
              <a:buClr>
                <a:schemeClr val="dk1"/>
              </a:buClr>
              <a:buSzPts val="1800"/>
              <a:buChar char="•"/>
            </a:pPr>
            <a:r>
              <a:rPr lang="es-CO" sz="1800"/>
              <a:t>Supongamos que tenemos un </a:t>
            </a:r>
            <a:r>
              <a:rPr b="1" lang="es-CO" sz="1800"/>
              <a:t>juguete original</a:t>
            </a:r>
            <a:r>
              <a:rPr lang="es-CO" sz="1800"/>
              <a:t> (por ejemplo, un osito) y queremos </a:t>
            </a:r>
            <a:r>
              <a:rPr b="1" lang="es-CO" sz="1800"/>
              <a:t>hacer copias</a:t>
            </a:r>
            <a:r>
              <a:rPr lang="es-CO" sz="1800"/>
              <a:t> de ese osito sin tener que construirlo desde cero cada vez.</a:t>
            </a:r>
            <a:endParaRPr/>
          </a:p>
          <a:p>
            <a:pPr indent="-228600" lvl="0" marL="228600" rtl="0" algn="l">
              <a:lnSpc>
                <a:spcPct val="90000"/>
              </a:lnSpc>
              <a:spcBef>
                <a:spcPts val="1000"/>
              </a:spcBef>
              <a:spcAft>
                <a:spcPts val="0"/>
              </a:spcAft>
              <a:buClr>
                <a:schemeClr val="dk1"/>
              </a:buClr>
              <a:buSzPts val="1800"/>
              <a:buChar char="•"/>
            </a:pPr>
            <a:r>
              <a:rPr b="1" lang="es-CO" sz="1800"/>
              <a:t>Objetivo:</a:t>
            </a:r>
            <a:endParaRPr sz="1800"/>
          </a:p>
          <a:p>
            <a:pPr indent="-228600" lvl="0" marL="228600" rtl="0" algn="l">
              <a:lnSpc>
                <a:spcPct val="90000"/>
              </a:lnSpc>
              <a:spcBef>
                <a:spcPts val="1000"/>
              </a:spcBef>
              <a:spcAft>
                <a:spcPts val="0"/>
              </a:spcAft>
              <a:buClr>
                <a:schemeClr val="dk1"/>
              </a:buClr>
              <a:buSzPts val="1800"/>
              <a:buChar char="•"/>
            </a:pPr>
            <a:r>
              <a:rPr lang="es-CO" sz="1800"/>
              <a:t>Mostrar cómo copiar un objeto ya hecho.</a:t>
            </a:r>
            <a:endParaRPr/>
          </a:p>
          <a:p>
            <a:pPr indent="-228600" lvl="0" marL="228600" rtl="0" algn="l">
              <a:lnSpc>
                <a:spcPct val="90000"/>
              </a:lnSpc>
              <a:spcBef>
                <a:spcPts val="1000"/>
              </a:spcBef>
              <a:spcAft>
                <a:spcPts val="0"/>
              </a:spcAft>
              <a:buClr>
                <a:schemeClr val="dk1"/>
              </a:buClr>
              <a:buSzPts val="1800"/>
              <a:buChar char="•"/>
            </a:pPr>
            <a:r>
              <a:rPr lang="es-CO" sz="1800"/>
              <a:t>Usar copy para hacer clones (copias).</a:t>
            </a:r>
            <a:endParaRPr/>
          </a:p>
          <a:p>
            <a:pPr indent="-228600" lvl="0" marL="228600" rtl="0" algn="l">
              <a:lnSpc>
                <a:spcPct val="90000"/>
              </a:lnSpc>
              <a:spcBef>
                <a:spcPts val="1000"/>
              </a:spcBef>
              <a:spcAft>
                <a:spcPts val="0"/>
              </a:spcAft>
              <a:buClr>
                <a:schemeClr val="dk1"/>
              </a:buClr>
              <a:buSzPts val="1800"/>
              <a:buChar char="•"/>
            </a:pPr>
            <a:r>
              <a:rPr lang="es-CO" sz="1800"/>
              <a:t>Fácil de entender: sin clases complicadas, ni referencias circulares.</a:t>
            </a:r>
            <a:endParaRPr/>
          </a:p>
        </p:txBody>
      </p:sp>
      <p:pic>
        <p:nvPicPr>
          <p:cNvPr descr="Show Image In Python" id="161" name="Google Shape;161;p11"/>
          <p:cNvPicPr preferRelativeResize="0"/>
          <p:nvPr/>
        </p:nvPicPr>
        <p:blipFill rotWithShape="1">
          <a:blip r:embed="rId3">
            <a:alphaModFix/>
          </a:blip>
          <a:srcRect b="0" l="0" r="0" t="0"/>
          <a:stretch/>
        </p:blipFill>
        <p:spPr>
          <a:xfrm>
            <a:off x="1154174" y="2514425"/>
            <a:ext cx="3944465" cy="264279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txBox="1"/>
          <p:nvPr>
            <p:ph type="title"/>
          </p:nvPr>
        </p:nvSpPr>
        <p:spPr>
          <a:xfrm>
            <a:off x="5906802" y="603504"/>
            <a:ext cx="5577902" cy="1527048"/>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dk1"/>
              </a:buClr>
              <a:buSzPts val="6000"/>
              <a:buFont typeface="Calibri"/>
              <a:buNone/>
            </a:pPr>
            <a:r>
              <a:rPr b="1" lang="es-CO" sz="6000"/>
              <a:t>Prototype</a:t>
            </a:r>
            <a:endParaRPr b="1"/>
          </a:p>
        </p:txBody>
      </p:sp>
      <p:sp>
        <p:nvSpPr>
          <p:cNvPr id="91" name="Google Shape;91;p2"/>
          <p:cNvSpPr txBox="1"/>
          <p:nvPr>
            <p:ph idx="1" type="body"/>
          </p:nvPr>
        </p:nvSpPr>
        <p:spPr>
          <a:xfrm>
            <a:off x="5906802" y="2404871"/>
            <a:ext cx="5577902" cy="267575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600"/>
              <a:buNone/>
            </a:pPr>
            <a:r>
              <a:rPr lang="es-CO" sz="1600"/>
              <a:t>El patrón de diseño Prototype es un enfoque en la programación orientada a objetos que permite la creación de nuevos objetos a partir de un prototipo preexistente. En lugar de instanciar una nueva clase desde cero, se clona un objeto ya existente, lo que puede mejorar el rendimiento y la eficiencia cuando la creación de instancias es costosa o compleja.</a:t>
            </a:r>
            <a:endParaRPr/>
          </a:p>
        </p:txBody>
      </p:sp>
      <p:pic>
        <p:nvPicPr>
          <p:cNvPr id="92" name="Google Shape;92;p2"/>
          <p:cNvPicPr preferRelativeResize="0"/>
          <p:nvPr/>
        </p:nvPicPr>
        <p:blipFill rotWithShape="1">
          <a:blip r:embed="rId3">
            <a:alphaModFix/>
          </a:blip>
          <a:srcRect b="0" l="0" r="0" t="0"/>
          <a:stretch/>
        </p:blipFill>
        <p:spPr>
          <a:xfrm>
            <a:off x="729425" y="1994535"/>
            <a:ext cx="4295775" cy="2686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3"/>
          <p:cNvSpPr txBox="1"/>
          <p:nvPr>
            <p:ph type="title"/>
          </p:nvPr>
        </p:nvSpPr>
        <p:spPr>
          <a:xfrm>
            <a:off x="612647" y="788771"/>
            <a:ext cx="4621553" cy="1006517"/>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Problema Común</a:t>
            </a:r>
            <a:endParaRPr/>
          </a:p>
        </p:txBody>
      </p:sp>
      <p:sp>
        <p:nvSpPr>
          <p:cNvPr id="98" name="Google Shape;98;p3"/>
          <p:cNvSpPr txBox="1"/>
          <p:nvPr>
            <p:ph idx="1" type="body"/>
          </p:nvPr>
        </p:nvSpPr>
        <p:spPr>
          <a:xfrm>
            <a:off x="612646" y="1969554"/>
            <a:ext cx="4621553" cy="315901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600"/>
              <a:buChar char="•"/>
            </a:pPr>
            <a:r>
              <a:rPr lang="es-CO" sz="1600"/>
              <a:t>Cuando se requiere copiar un objeto, el enfoque tradicional consiste en crear una nueva instancia de la misma clase y transferir los valores de sus atributos. Sin embargo, algunos atributos pueden ser privados e inaccesibles, lo que impide una clonación completa. Además, el proceso de copia requiere conocer la clase concreta del objeto, lo que introduce una dependencia innecesaria en el código. En ciertos casos, solo se conoce la interfaz del objeto, pero no su implementación exacta, dificultando la clonación cuando un método acepta sin conocer su clase especifica.</a:t>
            </a:r>
            <a:endParaRPr/>
          </a:p>
        </p:txBody>
      </p:sp>
      <p:pic>
        <p:nvPicPr>
          <p:cNvPr descr="¿Qué puede salir mal cuando copiamos cosas “desde fuera&quot;?” width=" id="99" name="Google Shape;99;p3"/>
          <p:cNvPicPr preferRelativeResize="0"/>
          <p:nvPr/>
        </p:nvPicPr>
        <p:blipFill rotWithShape="1">
          <a:blip r:embed="rId3">
            <a:alphaModFix/>
          </a:blip>
          <a:srcRect b="0" l="0" r="0" t="0"/>
          <a:stretch/>
        </p:blipFill>
        <p:spPr>
          <a:xfrm>
            <a:off x="5741573" y="1732471"/>
            <a:ext cx="5837780" cy="2918890"/>
          </a:xfrm>
          <a:prstGeom prst="rect">
            <a:avLst/>
          </a:prstGeom>
          <a:noFill/>
          <a:ln>
            <a:noFill/>
          </a:ln>
        </p:spPr>
      </p:pic>
      <p:sp>
        <p:nvSpPr>
          <p:cNvPr id="100" name="Google Shape;100;p3"/>
          <p:cNvSpPr txBox="1"/>
          <p:nvPr/>
        </p:nvSpPr>
        <p:spPr>
          <a:xfrm>
            <a:off x="5613225" y="4566076"/>
            <a:ext cx="6094476" cy="243721"/>
          </a:xfrm>
          <a:prstGeom prst="rect">
            <a:avLst/>
          </a:prstGeom>
          <a:noFill/>
          <a:ln>
            <a:noFill/>
          </a:ln>
        </p:spPr>
        <p:txBody>
          <a:bodyPr anchorCtr="0" anchor="t" bIns="45700" lIns="91425" spcFirstLastPara="1" rIns="91425" wrap="square" tIns="45700">
            <a:spAutoFit/>
          </a:bodyPr>
          <a:lstStyle/>
          <a:p>
            <a:pPr indent="0" lvl="0" marL="0" marR="0" rtl="0" algn="ctr">
              <a:lnSpc>
                <a:spcPct val="115000"/>
              </a:lnSpc>
              <a:spcBef>
                <a:spcPts val="0"/>
              </a:spcBef>
              <a:spcAft>
                <a:spcPts val="0"/>
              </a:spcAft>
              <a:buNone/>
            </a:pPr>
            <a:r>
              <a:rPr b="1" i="1" lang="es-CO" sz="900" u="sng" cap="none" strike="noStrike">
                <a:solidFill>
                  <a:srgbClr val="467886"/>
                </a:solidFill>
                <a:latin typeface="Arial"/>
                <a:ea typeface="Arial"/>
                <a:cs typeface="Arial"/>
                <a:sym typeface="Arial"/>
                <a:hlinkClick r:id="rId4">
                  <a:extLst>
                    <a:ext uri="{A12FA001-AC4F-418D-AE19-62706E023703}">
                      <ahyp:hlinkClr val="tx"/>
                    </a:ext>
                  </a:extLst>
                </a:hlinkClick>
              </a:rPr>
              <a:t>No siempre</a:t>
            </a:r>
            <a:r>
              <a:rPr b="0" i="1" lang="es-CO" sz="900" u="none" cap="none" strike="noStrike">
                <a:solidFill>
                  <a:schemeClr val="dk1"/>
                </a:solidFill>
                <a:latin typeface="Arial"/>
                <a:ea typeface="Arial"/>
                <a:cs typeface="Arial"/>
                <a:sym typeface="Arial"/>
              </a:rPr>
              <a:t> es posible copiar un objeto “desde fuera”.</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4" name="Shape 104"/>
        <p:cNvGrpSpPr/>
        <p:nvPr/>
      </p:nvGrpSpPr>
      <p:grpSpPr>
        <a:xfrm>
          <a:off x="0" y="0"/>
          <a:ext cx="0" cy="0"/>
          <a:chOff x="0" y="0"/>
          <a:chExt cx="0" cy="0"/>
        </a:xfrm>
      </p:grpSpPr>
      <p:sp>
        <p:nvSpPr>
          <p:cNvPr id="105" name="Google Shape;105;p4"/>
          <p:cNvSpPr txBox="1"/>
          <p:nvPr>
            <p:ph type="title"/>
          </p:nvPr>
        </p:nvSpPr>
        <p:spPr>
          <a:xfrm>
            <a:off x="5906802" y="603504"/>
            <a:ext cx="5577902" cy="152704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Solución</a:t>
            </a:r>
            <a:endParaRPr/>
          </a:p>
        </p:txBody>
      </p:sp>
      <p:sp>
        <p:nvSpPr>
          <p:cNvPr id="106" name="Google Shape;106;p4"/>
          <p:cNvSpPr txBox="1"/>
          <p:nvPr>
            <p:ph idx="1" type="body"/>
          </p:nvPr>
        </p:nvSpPr>
        <p:spPr>
          <a:xfrm>
            <a:off x="5906802" y="2212848"/>
            <a:ext cx="5577902" cy="265176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1600"/>
              <a:buChar char="•"/>
            </a:pPr>
            <a:r>
              <a:rPr lang="es-CO" sz="1600"/>
              <a:t>El patrón de diseño Prototype resuelve estos problemas al delegar la clonación al propio objeto. Establece una interfaz común para los objetos que admiten clonación, permitiendo crear copias sin depender de la clase concreta. La implementación del método “clone()” dentro de la clase permite copiar atributos, incluidos los privados. Además, los prototipos prefabricados ofrecen una alternativa eficiente a la creación de nuestras instancias, facilitando la reutilización de objetos configurados previamente.</a:t>
            </a:r>
            <a:endParaRPr/>
          </a:p>
        </p:txBody>
      </p:sp>
      <p:pic>
        <p:nvPicPr>
          <p:cNvPr descr="Prototipos prefabricados" id="107" name="Google Shape;107;p4"/>
          <p:cNvPicPr preferRelativeResize="0"/>
          <p:nvPr/>
        </p:nvPicPr>
        <p:blipFill rotWithShape="1">
          <a:blip r:embed="rId3">
            <a:alphaModFix/>
          </a:blip>
          <a:srcRect b="0" l="0" r="0" t="0"/>
          <a:stretch/>
        </p:blipFill>
        <p:spPr>
          <a:xfrm>
            <a:off x="707296" y="1185576"/>
            <a:ext cx="4453128" cy="3894864"/>
          </a:xfrm>
          <a:prstGeom prst="rect">
            <a:avLst/>
          </a:prstGeom>
          <a:noFill/>
          <a:ln>
            <a:noFill/>
          </a:ln>
        </p:spPr>
      </p:pic>
      <p:sp>
        <p:nvSpPr>
          <p:cNvPr id="108" name="Google Shape;108;p4"/>
          <p:cNvSpPr txBox="1"/>
          <p:nvPr/>
        </p:nvSpPr>
        <p:spPr>
          <a:xfrm>
            <a:off x="1062990" y="4958579"/>
            <a:ext cx="3957066" cy="243721"/>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0" i="1" lang="es-CO" sz="900" u="none" cap="none" strike="noStrike">
                <a:solidFill>
                  <a:schemeClr val="dk1"/>
                </a:solidFill>
                <a:latin typeface="Arial"/>
                <a:ea typeface="Arial"/>
                <a:cs typeface="Arial"/>
                <a:sym typeface="Arial"/>
              </a:rPr>
              <a:t>Los prototipos prefabricados pueden ser una alternativa a las subclases.</a:t>
            </a:r>
            <a:endParaRPr b="0" i="0" sz="9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5"/>
          <p:cNvSpPr txBox="1"/>
          <p:nvPr>
            <p:ph type="title"/>
          </p:nvPr>
        </p:nvSpPr>
        <p:spPr>
          <a:xfrm>
            <a:off x="784924" y="465710"/>
            <a:ext cx="10515600" cy="823912"/>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Características</a:t>
            </a:r>
            <a:endParaRPr/>
          </a:p>
        </p:txBody>
      </p:sp>
      <p:sp>
        <p:nvSpPr>
          <p:cNvPr id="114" name="Google Shape;114;p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CO"/>
              <a:t>Conceptuales</a:t>
            </a:r>
            <a:endParaRPr/>
          </a:p>
        </p:txBody>
      </p:sp>
      <p:sp>
        <p:nvSpPr>
          <p:cNvPr id="115" name="Google Shape;115;p5"/>
          <p:cNvSpPr txBox="1"/>
          <p:nvPr>
            <p:ph idx="2" type="body"/>
          </p:nvPr>
        </p:nvSpPr>
        <p:spPr>
          <a:xfrm>
            <a:off x="903796" y="2505075"/>
            <a:ext cx="5157787" cy="25698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s-CO" sz="1600"/>
              <a:t>Se basa en clonar objetos existentes.</a:t>
            </a:r>
            <a:endParaRPr/>
          </a:p>
          <a:p>
            <a:pPr indent="-228600" lvl="0" marL="228600" rtl="0" algn="l">
              <a:lnSpc>
                <a:spcPct val="90000"/>
              </a:lnSpc>
              <a:spcBef>
                <a:spcPts val="1000"/>
              </a:spcBef>
              <a:spcAft>
                <a:spcPts val="0"/>
              </a:spcAft>
              <a:buClr>
                <a:schemeClr val="dk1"/>
              </a:buClr>
              <a:buSzPts val="1600"/>
              <a:buChar char="•"/>
            </a:pPr>
            <a:r>
              <a:rPr lang="es-CO" sz="1600"/>
              <a:t>Evita al acoplamiento entre clases.</a:t>
            </a:r>
            <a:endParaRPr/>
          </a:p>
          <a:p>
            <a:pPr indent="-228600" lvl="0" marL="228600" rtl="0" algn="l">
              <a:lnSpc>
                <a:spcPct val="90000"/>
              </a:lnSpc>
              <a:spcBef>
                <a:spcPts val="1000"/>
              </a:spcBef>
              <a:spcAft>
                <a:spcPts val="0"/>
              </a:spcAft>
              <a:buClr>
                <a:schemeClr val="dk1"/>
              </a:buClr>
              <a:buSzPts val="1600"/>
              <a:buChar char="•"/>
            </a:pPr>
            <a:r>
              <a:rPr lang="es-CO" sz="1600"/>
              <a:t>Usa prototipos como modelos preconfigurados.</a:t>
            </a:r>
            <a:endParaRPr/>
          </a:p>
          <a:p>
            <a:pPr indent="-228600" lvl="0" marL="228600" rtl="0" algn="l">
              <a:lnSpc>
                <a:spcPct val="90000"/>
              </a:lnSpc>
              <a:spcBef>
                <a:spcPts val="1000"/>
              </a:spcBef>
              <a:spcAft>
                <a:spcPts val="0"/>
              </a:spcAft>
              <a:buClr>
                <a:schemeClr val="dk1"/>
              </a:buClr>
              <a:buSzPts val="1600"/>
              <a:buChar char="•"/>
            </a:pPr>
            <a:r>
              <a:rPr lang="es-CO" sz="1600"/>
              <a:t>Es una alternativa a la herencia.</a:t>
            </a:r>
            <a:endParaRPr/>
          </a:p>
          <a:p>
            <a:pPr indent="-228600" lvl="0" marL="228600" rtl="0" algn="l">
              <a:lnSpc>
                <a:spcPct val="90000"/>
              </a:lnSpc>
              <a:spcBef>
                <a:spcPts val="1000"/>
              </a:spcBef>
              <a:spcAft>
                <a:spcPts val="0"/>
              </a:spcAft>
              <a:buClr>
                <a:schemeClr val="dk1"/>
              </a:buClr>
              <a:buSzPts val="1600"/>
              <a:buChar char="•"/>
            </a:pPr>
            <a:r>
              <a:rPr lang="es-CO" sz="1600"/>
              <a:t>Reduce la complejidad en objetos costosos.</a:t>
            </a:r>
            <a:endParaRPr/>
          </a:p>
          <a:p>
            <a:pPr indent="-228600" lvl="0" marL="228600" rtl="0" algn="l">
              <a:lnSpc>
                <a:spcPct val="90000"/>
              </a:lnSpc>
              <a:spcBef>
                <a:spcPts val="1000"/>
              </a:spcBef>
              <a:spcAft>
                <a:spcPts val="0"/>
              </a:spcAft>
              <a:buClr>
                <a:schemeClr val="dk1"/>
              </a:buClr>
              <a:buSzPts val="1600"/>
              <a:buChar char="•"/>
            </a:pPr>
            <a:r>
              <a:rPr lang="es-CO" sz="1600"/>
              <a:t>Útil para crear variaciones sin muchas subclases.</a:t>
            </a:r>
            <a:endParaRPr/>
          </a:p>
          <a:p>
            <a:pPr indent="-228600" lvl="0" marL="228600" rtl="0" algn="l">
              <a:lnSpc>
                <a:spcPct val="90000"/>
              </a:lnSpc>
              <a:spcBef>
                <a:spcPts val="1000"/>
              </a:spcBef>
              <a:spcAft>
                <a:spcPts val="0"/>
              </a:spcAft>
              <a:buClr>
                <a:schemeClr val="dk1"/>
              </a:buClr>
              <a:buSzPts val="1600"/>
              <a:buChar char="•"/>
            </a:pPr>
            <a:r>
              <a:rPr lang="es-CO" sz="1600"/>
              <a:t>Se inspira mas en biología que en producción masiva.</a:t>
            </a:r>
            <a:endParaRPr/>
          </a:p>
        </p:txBody>
      </p:sp>
      <p:sp>
        <p:nvSpPr>
          <p:cNvPr id="116" name="Google Shape;116;p5"/>
          <p:cNvSpPr txBox="1"/>
          <p:nvPr>
            <p:ph idx="3" type="body"/>
          </p:nvPr>
        </p:nvSpPr>
        <p:spPr>
          <a:xfrm>
            <a:off x="6802565" y="1965579"/>
            <a:ext cx="5183188" cy="51168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CO"/>
              <a:t>Técnicas</a:t>
            </a:r>
            <a:endParaRPr/>
          </a:p>
        </p:txBody>
      </p:sp>
      <p:sp>
        <p:nvSpPr>
          <p:cNvPr id="117" name="Google Shape;117;p5"/>
          <p:cNvSpPr txBox="1"/>
          <p:nvPr>
            <p:ph idx="4" type="body"/>
          </p:nvPr>
        </p:nvSpPr>
        <p:spPr>
          <a:xfrm>
            <a:off x="6866573" y="2467356"/>
            <a:ext cx="4727448" cy="256984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600"/>
              <a:buChar char="•"/>
            </a:pPr>
            <a:r>
              <a:rPr lang="es-CO" sz="1600"/>
              <a:t>Usa una interfaz con un modelo clone().</a:t>
            </a:r>
            <a:endParaRPr/>
          </a:p>
          <a:p>
            <a:pPr indent="-228600" lvl="0" marL="228600" rtl="0" algn="l">
              <a:lnSpc>
                <a:spcPct val="90000"/>
              </a:lnSpc>
              <a:spcBef>
                <a:spcPts val="1000"/>
              </a:spcBef>
              <a:spcAft>
                <a:spcPts val="0"/>
              </a:spcAft>
              <a:buClr>
                <a:schemeClr val="dk1"/>
              </a:buClr>
              <a:buSzPts val="1600"/>
              <a:buChar char="•"/>
            </a:pPr>
            <a:r>
              <a:rPr lang="es-CO" sz="1600"/>
              <a:t>Las clases deben copiar sus valores internamente.</a:t>
            </a:r>
            <a:endParaRPr/>
          </a:p>
          <a:p>
            <a:pPr indent="-228600" lvl="0" marL="228600" rtl="0" algn="l">
              <a:lnSpc>
                <a:spcPct val="90000"/>
              </a:lnSpc>
              <a:spcBef>
                <a:spcPts val="1000"/>
              </a:spcBef>
              <a:spcAft>
                <a:spcPts val="0"/>
              </a:spcAft>
              <a:buClr>
                <a:schemeClr val="dk1"/>
              </a:buClr>
              <a:buSzPts val="1600"/>
              <a:buChar char="•"/>
            </a:pPr>
            <a:r>
              <a:rPr lang="es-CO" sz="1600"/>
              <a:t>Pueden tener un registro de prototipos.</a:t>
            </a:r>
            <a:endParaRPr/>
          </a:p>
          <a:p>
            <a:pPr indent="-228600" lvl="0" marL="228600" rtl="0" algn="l">
              <a:lnSpc>
                <a:spcPct val="90000"/>
              </a:lnSpc>
              <a:spcBef>
                <a:spcPts val="1000"/>
              </a:spcBef>
              <a:spcAft>
                <a:spcPts val="0"/>
              </a:spcAft>
              <a:buClr>
                <a:schemeClr val="dk1"/>
              </a:buClr>
              <a:buSzPts val="1600"/>
              <a:buChar char="•"/>
            </a:pPr>
            <a:r>
              <a:rPr lang="es-CO" sz="1600"/>
              <a:t>Soporta clonación en jerarquías de clases.</a:t>
            </a:r>
            <a:endParaRPr/>
          </a:p>
          <a:p>
            <a:pPr indent="-228600" lvl="0" marL="228600" rtl="0" algn="l">
              <a:lnSpc>
                <a:spcPct val="90000"/>
              </a:lnSpc>
              <a:spcBef>
                <a:spcPts val="1000"/>
              </a:spcBef>
              <a:spcAft>
                <a:spcPts val="0"/>
              </a:spcAft>
              <a:buClr>
                <a:schemeClr val="dk1"/>
              </a:buClr>
              <a:buSzPts val="1600"/>
              <a:buChar char="•"/>
            </a:pPr>
            <a:r>
              <a:rPr lang="es-CO" sz="1600"/>
              <a:t>Permite clonación superficial o profunda.</a:t>
            </a:r>
            <a:endParaRPr/>
          </a:p>
          <a:p>
            <a:pPr indent="-228600" lvl="0" marL="228600" rtl="0" algn="l">
              <a:lnSpc>
                <a:spcPct val="90000"/>
              </a:lnSpc>
              <a:spcBef>
                <a:spcPts val="1000"/>
              </a:spcBef>
              <a:spcAft>
                <a:spcPts val="0"/>
              </a:spcAft>
              <a:buClr>
                <a:schemeClr val="dk1"/>
              </a:buClr>
              <a:buSzPts val="1600"/>
              <a:buChar char="•"/>
            </a:pPr>
            <a:r>
              <a:rPr lang="es-CO" sz="1600"/>
              <a:t>Se combina fácilmente con otros patrones.</a:t>
            </a:r>
            <a:endParaRPr/>
          </a:p>
          <a:p>
            <a:pPr indent="-228600" lvl="0" marL="228600" rtl="0" algn="l">
              <a:lnSpc>
                <a:spcPct val="90000"/>
              </a:lnSpc>
              <a:spcBef>
                <a:spcPts val="1000"/>
              </a:spcBef>
              <a:spcAft>
                <a:spcPts val="0"/>
              </a:spcAft>
              <a:buClr>
                <a:schemeClr val="dk1"/>
              </a:buClr>
              <a:buSzPts val="1600"/>
              <a:buChar char="•"/>
            </a:pPr>
            <a:r>
              <a:rPr lang="es-CO" sz="1600"/>
              <a:t>No necesita herencia, solo una interfaz común.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6"/>
          <p:cNvSpPr txBox="1"/>
          <p:nvPr>
            <p:ph type="title"/>
          </p:nvPr>
        </p:nvSpPr>
        <p:spPr>
          <a:xfrm>
            <a:off x="3164802" y="301752"/>
            <a:ext cx="5862396" cy="74980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solidFill>
                  <a:schemeClr val="dk1"/>
                </a:solidFill>
                <a:latin typeface="Calibri"/>
                <a:ea typeface="Calibri"/>
                <a:cs typeface="Calibri"/>
                <a:sym typeface="Calibri"/>
              </a:rPr>
              <a:t>Estructura de Prototype</a:t>
            </a:r>
            <a:endParaRPr/>
          </a:p>
        </p:txBody>
      </p:sp>
      <p:pic>
        <p:nvPicPr>
          <p:cNvPr descr="La estructura del patrón de diseño Prototype" id="123" name="Google Shape;123;p6"/>
          <p:cNvPicPr preferRelativeResize="0"/>
          <p:nvPr>
            <p:ph idx="1" type="body"/>
          </p:nvPr>
        </p:nvPicPr>
        <p:blipFill rotWithShape="1">
          <a:blip r:embed="rId3">
            <a:alphaModFix/>
          </a:blip>
          <a:srcRect b="0" l="0" r="0" t="0"/>
          <a:stretch/>
        </p:blipFill>
        <p:spPr>
          <a:xfrm>
            <a:off x="7091395" y="1570591"/>
            <a:ext cx="4681506" cy="3745204"/>
          </a:xfrm>
          <a:prstGeom prst="rect">
            <a:avLst/>
          </a:prstGeom>
          <a:noFill/>
          <a:ln>
            <a:noFill/>
          </a:ln>
        </p:spPr>
      </p:pic>
      <p:sp>
        <p:nvSpPr>
          <p:cNvPr id="124" name="Google Shape;124;p6"/>
          <p:cNvSpPr txBox="1"/>
          <p:nvPr/>
        </p:nvSpPr>
        <p:spPr>
          <a:xfrm>
            <a:off x="612648" y="1636776"/>
            <a:ext cx="5862396" cy="3438144"/>
          </a:xfrm>
          <a:prstGeom prst="rect">
            <a:avLst/>
          </a:prstGeom>
          <a:noFill/>
          <a:ln>
            <a:noFill/>
          </a:ln>
        </p:spPr>
        <p:txBody>
          <a:bodyPr anchorCtr="0" anchor="t" bIns="45700" lIns="91425" spcFirstLastPara="1" rIns="91425" wrap="square" tIns="45700">
            <a:normAutofit/>
          </a:bodyPr>
          <a:lstStyle/>
          <a:p>
            <a:pPr indent="0" lvl="0" marL="0" marR="0" rtl="0" algn="l">
              <a:lnSpc>
                <a:spcPct val="110000"/>
              </a:lnSpc>
              <a:spcBef>
                <a:spcPts val="0"/>
              </a:spcBef>
              <a:spcAft>
                <a:spcPts val="0"/>
              </a:spcAft>
              <a:buNone/>
            </a:pPr>
            <a:r>
              <a:rPr b="1" i="0" lang="es-CO" sz="1800" u="none" cap="none" strike="noStrike">
                <a:solidFill>
                  <a:schemeClr val="dk1"/>
                </a:solidFill>
                <a:latin typeface="Calibri"/>
                <a:ea typeface="Calibri"/>
                <a:cs typeface="Calibri"/>
                <a:sym typeface="Calibri"/>
              </a:rPr>
              <a:t>1. Interfaz del Prototype:</a:t>
            </a:r>
            <a:endParaRPr b="1" i="0" sz="1800" u="none" cap="none" strike="noStrike">
              <a:solidFill>
                <a:schemeClr val="dk1"/>
              </a:solidFill>
              <a:latin typeface="Calibri"/>
              <a:ea typeface="Calibri"/>
              <a:cs typeface="Calibri"/>
              <a:sym typeface="Calibri"/>
            </a:endParaRPr>
          </a:p>
          <a:p>
            <a:pPr indent="-228600" lvl="1" marL="457200" marR="0" rtl="0" algn="l">
              <a:lnSpc>
                <a:spcPct val="110000"/>
              </a:lnSpc>
              <a:spcBef>
                <a:spcPts val="600"/>
              </a:spcBef>
              <a:spcAft>
                <a:spcPts val="0"/>
              </a:spcAft>
              <a:buClr>
                <a:schemeClr val="dk1"/>
              </a:buClr>
              <a:buSzPts val="1600"/>
              <a:buFont typeface="Arial"/>
              <a:buChar char="•"/>
            </a:pPr>
            <a:r>
              <a:rPr b="0" i="0" lang="es-CO" sz="1600" u="none" cap="none" strike="noStrike">
                <a:solidFill>
                  <a:schemeClr val="dk1"/>
                </a:solidFill>
                <a:latin typeface="Calibri"/>
                <a:ea typeface="Calibri"/>
                <a:cs typeface="Calibri"/>
                <a:sym typeface="Calibri"/>
              </a:rPr>
              <a:t>Declara el método clonar() que todas las clases deben implementar.</a:t>
            </a:r>
            <a:endParaRPr/>
          </a:p>
          <a:p>
            <a:pPr indent="0" lvl="0" marL="0" marR="0" rtl="0" algn="l">
              <a:lnSpc>
                <a:spcPct val="110000"/>
              </a:lnSpc>
              <a:spcBef>
                <a:spcPts val="600"/>
              </a:spcBef>
              <a:spcAft>
                <a:spcPts val="0"/>
              </a:spcAft>
              <a:buNone/>
            </a:pPr>
            <a:r>
              <a:rPr b="1" i="0" lang="es-CO" sz="1800" u="none" cap="none" strike="noStrike">
                <a:solidFill>
                  <a:schemeClr val="dk1"/>
                </a:solidFill>
                <a:latin typeface="Calibri"/>
                <a:ea typeface="Calibri"/>
                <a:cs typeface="Calibri"/>
                <a:sym typeface="Calibri"/>
              </a:rPr>
              <a:t>2. ConcretePrototype (Clases concretas)</a:t>
            </a:r>
            <a:endParaRPr/>
          </a:p>
          <a:p>
            <a:pPr indent="-228600" lvl="1" marL="457200" marR="0" rtl="0" algn="l">
              <a:lnSpc>
                <a:spcPct val="110000"/>
              </a:lnSpc>
              <a:spcBef>
                <a:spcPts val="600"/>
              </a:spcBef>
              <a:spcAft>
                <a:spcPts val="0"/>
              </a:spcAft>
              <a:buClr>
                <a:schemeClr val="dk1"/>
              </a:buClr>
              <a:buSzPts val="1600"/>
              <a:buFont typeface="Arial"/>
              <a:buChar char="•"/>
            </a:pPr>
            <a:r>
              <a:rPr b="0" i="0" lang="es-CO" sz="1600" u="none" cap="none" strike="noStrike">
                <a:solidFill>
                  <a:schemeClr val="dk1"/>
                </a:solidFill>
                <a:latin typeface="Calibri"/>
                <a:ea typeface="Calibri"/>
                <a:cs typeface="Calibri"/>
                <a:sym typeface="Calibri"/>
              </a:rPr>
              <a:t>Implementan el método clone() para crear una copia exacta del objeto actual y copia los valores de sus propios campos.</a:t>
            </a:r>
            <a:endParaRPr/>
          </a:p>
          <a:p>
            <a:pPr indent="0" lvl="0" marL="0" marR="0" rtl="0" algn="l">
              <a:lnSpc>
                <a:spcPct val="110000"/>
              </a:lnSpc>
              <a:spcBef>
                <a:spcPts val="600"/>
              </a:spcBef>
              <a:spcAft>
                <a:spcPts val="0"/>
              </a:spcAft>
              <a:buNone/>
            </a:pPr>
            <a:r>
              <a:rPr b="1" i="0" lang="es-CO" sz="1800" u="none" cap="none" strike="noStrike">
                <a:solidFill>
                  <a:schemeClr val="dk1"/>
                </a:solidFill>
                <a:latin typeface="Calibri"/>
                <a:ea typeface="Calibri"/>
                <a:cs typeface="Calibri"/>
                <a:sym typeface="Calibri"/>
              </a:rPr>
              <a:t>3. Client (Cliente)</a:t>
            </a:r>
            <a:endParaRPr/>
          </a:p>
          <a:p>
            <a:pPr indent="-228600" lvl="1" marL="457200" marR="0" rtl="0" algn="l">
              <a:lnSpc>
                <a:spcPct val="110000"/>
              </a:lnSpc>
              <a:spcBef>
                <a:spcPts val="600"/>
              </a:spcBef>
              <a:spcAft>
                <a:spcPts val="0"/>
              </a:spcAft>
              <a:buClr>
                <a:schemeClr val="dk1"/>
              </a:buClr>
              <a:buSzPts val="1600"/>
              <a:buFont typeface="Arial"/>
              <a:buChar char="•"/>
            </a:pPr>
            <a:r>
              <a:rPr b="0" i="0" lang="es-CO" sz="1600" u="none" cap="none" strike="noStrike">
                <a:solidFill>
                  <a:schemeClr val="dk1"/>
                </a:solidFill>
                <a:latin typeface="Calibri"/>
                <a:ea typeface="Calibri"/>
                <a:cs typeface="Calibri"/>
                <a:sym typeface="Calibri"/>
              </a:rPr>
              <a:t>Solicita al objeto Prototype existente que se clone y obtiene una nueva copia sin conocer la clase concreta del objetivo original.</a:t>
            </a:r>
            <a:endParaRPr/>
          </a:p>
          <a:p>
            <a:pPr indent="-114300" lvl="0" marL="457200" marR="0" rtl="0" algn="l">
              <a:lnSpc>
                <a:spcPct val="110000"/>
              </a:lnSpc>
              <a:spcBef>
                <a:spcPts val="6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30" name="Google Shape;130;p7"/>
          <p:cNvSpPr txBox="1"/>
          <p:nvPr>
            <p:ph type="title"/>
          </p:nvPr>
        </p:nvSpPr>
        <p:spPr>
          <a:xfrm>
            <a:off x="5152561" y="950976"/>
            <a:ext cx="6748111" cy="795528"/>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Aplicabilidad (Como utilizarlo)</a:t>
            </a:r>
            <a:endParaRPr/>
          </a:p>
        </p:txBody>
      </p:sp>
      <p:pic>
        <p:nvPicPr>
          <p:cNvPr descr="¿Qué es el Plan de Salud Mental en Chile? - RED Salud" id="131" name="Google Shape;131;p7"/>
          <p:cNvPicPr preferRelativeResize="0"/>
          <p:nvPr/>
        </p:nvPicPr>
        <p:blipFill rotWithShape="1">
          <a:blip r:embed="rId3">
            <a:alphaModFix/>
          </a:blip>
          <a:srcRect b="-1" l="11791" r="40415" t="0"/>
          <a:stretch/>
        </p:blipFill>
        <p:spPr>
          <a:xfrm>
            <a:off x="20" y="10"/>
            <a:ext cx="4910308" cy="6857990"/>
          </a:xfrm>
          <a:prstGeom prst="rect">
            <a:avLst/>
          </a:prstGeom>
          <a:noFill/>
          <a:ln>
            <a:noFill/>
          </a:ln>
        </p:spPr>
      </p:pic>
      <p:sp>
        <p:nvSpPr>
          <p:cNvPr id="132" name="Google Shape;132;p7"/>
          <p:cNvSpPr txBox="1"/>
          <p:nvPr>
            <p:ph idx="1" type="body"/>
          </p:nvPr>
        </p:nvSpPr>
        <p:spPr>
          <a:xfrm>
            <a:off x="5568533" y="2214282"/>
            <a:ext cx="5916169" cy="409507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s-CO" sz="1800"/>
              <a:t>Cuando tu código no deba depender de las clases concretas de objetos que necesites copiar.</a:t>
            </a:r>
            <a:endParaRPr/>
          </a:p>
          <a:p>
            <a:pPr indent="-228600" lvl="0" marL="228600" rtl="0" algn="l">
              <a:lnSpc>
                <a:spcPct val="90000"/>
              </a:lnSpc>
              <a:spcBef>
                <a:spcPts val="1000"/>
              </a:spcBef>
              <a:spcAft>
                <a:spcPts val="0"/>
              </a:spcAft>
              <a:buClr>
                <a:schemeClr val="dk1"/>
              </a:buClr>
              <a:buSzPts val="1800"/>
              <a:buChar char="•"/>
            </a:pPr>
            <a:r>
              <a:rPr lang="es-CO" sz="1800"/>
              <a:t>Cuando quieras reducir la cantidad de subclases que solo se diferencian en la forma en que inicializan sus respectivos objetos. Puede ser que alguien haya creado estas subclases para poder crear objetos con una configuración especifica.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8"/>
          <p:cNvSpPr txBox="1"/>
          <p:nvPr>
            <p:ph type="title"/>
          </p:nvPr>
        </p:nvSpPr>
        <p:spPr>
          <a:xfrm>
            <a:off x="3346704" y="418338"/>
            <a:ext cx="5862396" cy="816102"/>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Como Implementarlo</a:t>
            </a:r>
            <a:endParaRPr/>
          </a:p>
        </p:txBody>
      </p:sp>
      <p:sp>
        <p:nvSpPr>
          <p:cNvPr id="138" name="Google Shape;138;p8"/>
          <p:cNvSpPr txBox="1"/>
          <p:nvPr>
            <p:ph idx="1" type="body"/>
          </p:nvPr>
        </p:nvSpPr>
        <p:spPr>
          <a:xfrm>
            <a:off x="612648" y="1764792"/>
            <a:ext cx="5862396" cy="4096512"/>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700"/>
              <a:buFont typeface="Calibri"/>
              <a:buAutoNum type="arabicPeriod"/>
            </a:pPr>
            <a:r>
              <a:rPr b="1" lang="es-CO" sz="1700"/>
              <a:t>Crear la interfaz del prototipo</a:t>
            </a:r>
            <a:br>
              <a:rPr lang="es-CO" sz="1700"/>
            </a:br>
            <a:r>
              <a:rPr lang="es-CO" sz="1600"/>
              <a:t>Declara el método clonar() para que todas las clases puedan clonarse de forma uniforme.</a:t>
            </a:r>
            <a:endParaRPr/>
          </a:p>
          <a:p>
            <a:pPr indent="-342900" lvl="0" marL="342900" rtl="0" algn="l">
              <a:lnSpc>
                <a:spcPct val="90000"/>
              </a:lnSpc>
              <a:spcBef>
                <a:spcPts val="1000"/>
              </a:spcBef>
              <a:spcAft>
                <a:spcPts val="0"/>
              </a:spcAft>
              <a:buClr>
                <a:schemeClr val="dk1"/>
              </a:buClr>
              <a:buSzPts val="1700"/>
              <a:buFont typeface="Calibri"/>
              <a:buAutoNum type="arabicPeriod"/>
            </a:pPr>
            <a:r>
              <a:rPr b="1" lang="es-CO" sz="1700"/>
              <a:t>Constructor de copia</a:t>
            </a:r>
            <a:br>
              <a:rPr lang="es-CO" sz="1700"/>
            </a:br>
            <a:r>
              <a:rPr lang="es-CO" sz="1600"/>
              <a:t>Cada clase debe tener un constructor especial que reciba un objeto de su misma clase y copie sus datos.</a:t>
            </a:r>
            <a:br>
              <a:rPr lang="es-CO" sz="1600"/>
            </a:br>
            <a:r>
              <a:rPr lang="es-CO" sz="1600"/>
              <a:t>Si hay herencia, la subclase debe llamar al constructor del padre.</a:t>
            </a:r>
            <a:endParaRPr/>
          </a:p>
          <a:p>
            <a:pPr indent="-342900" lvl="0" marL="342900" rtl="0" algn="l">
              <a:lnSpc>
                <a:spcPct val="90000"/>
              </a:lnSpc>
              <a:spcBef>
                <a:spcPts val="1000"/>
              </a:spcBef>
              <a:spcAft>
                <a:spcPts val="0"/>
              </a:spcAft>
              <a:buClr>
                <a:schemeClr val="dk1"/>
              </a:buClr>
              <a:buSzPts val="1700"/>
              <a:buFont typeface="Calibri"/>
              <a:buAutoNum type="arabicPeriod"/>
            </a:pPr>
            <a:r>
              <a:rPr b="1" lang="es-CO" sz="1700"/>
              <a:t>Implementar el método clonar()</a:t>
            </a:r>
            <a:br>
              <a:rPr lang="es-CO" sz="1700"/>
            </a:br>
            <a:r>
              <a:rPr lang="es-CO" sz="1600"/>
              <a:t>Cada clase sobrescribe clonar() y retorna una nueva instancia usando su constructor de copia.</a:t>
            </a:r>
            <a:endParaRPr/>
          </a:p>
          <a:p>
            <a:pPr indent="-342900" lvl="0" marL="342900" rtl="0" algn="l">
              <a:lnSpc>
                <a:spcPct val="90000"/>
              </a:lnSpc>
              <a:spcBef>
                <a:spcPts val="1000"/>
              </a:spcBef>
              <a:spcAft>
                <a:spcPts val="0"/>
              </a:spcAft>
              <a:buClr>
                <a:schemeClr val="dk1"/>
              </a:buClr>
              <a:buSzPts val="1700"/>
              <a:buFont typeface="Calibri"/>
              <a:buAutoNum type="arabicPeriod"/>
            </a:pPr>
            <a:r>
              <a:rPr b="1" lang="es-CO" sz="1700"/>
              <a:t>Registro de prototipos</a:t>
            </a:r>
            <a:br>
              <a:rPr lang="es-CO" sz="1700"/>
            </a:br>
            <a:r>
              <a:rPr lang="es-CO" sz="1600"/>
              <a:t>Crea una clase que almacene prototipos ya configurados. El cliente puede pedir un clon sin saber cómo se crea.</a:t>
            </a:r>
            <a:endParaRPr/>
          </a:p>
          <a:p>
            <a:pPr indent="-120650" lvl="0" marL="228600" rtl="0" algn="l">
              <a:lnSpc>
                <a:spcPct val="90000"/>
              </a:lnSpc>
              <a:spcBef>
                <a:spcPts val="1000"/>
              </a:spcBef>
              <a:spcAft>
                <a:spcPts val="0"/>
              </a:spcAft>
              <a:buClr>
                <a:schemeClr val="dk1"/>
              </a:buClr>
              <a:buSzPts val="1700"/>
              <a:buNone/>
            </a:pPr>
            <a:r>
              <a:t/>
            </a:r>
            <a:endParaRPr sz="1700"/>
          </a:p>
        </p:txBody>
      </p:sp>
      <p:pic>
        <p:nvPicPr>
          <p:cNvPr id="139" name="Google Shape;139;p8"/>
          <p:cNvPicPr preferRelativeResize="0"/>
          <p:nvPr/>
        </p:nvPicPr>
        <p:blipFill rotWithShape="1">
          <a:blip r:embed="rId3">
            <a:alphaModFix/>
          </a:blip>
          <a:srcRect b="0" l="0" r="0" t="0"/>
          <a:stretch/>
        </p:blipFill>
        <p:spPr>
          <a:xfrm>
            <a:off x="7350443" y="1755648"/>
            <a:ext cx="4397230" cy="310781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s-CO"/>
              <a:t>Pros y Contras</a:t>
            </a:r>
            <a:endParaRPr/>
          </a:p>
        </p:txBody>
      </p:sp>
      <p:sp>
        <p:nvSpPr>
          <p:cNvPr id="145" name="Google Shape;145;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CO"/>
              <a:t>Pros</a:t>
            </a:r>
            <a:endParaRPr/>
          </a:p>
        </p:txBody>
      </p:sp>
      <p:sp>
        <p:nvSpPr>
          <p:cNvPr id="146" name="Google Shape;146;p9"/>
          <p:cNvSpPr txBox="1"/>
          <p:nvPr>
            <p:ph idx="2" type="body"/>
          </p:nvPr>
        </p:nvSpPr>
        <p:spPr>
          <a:xfrm>
            <a:off x="839788" y="2505075"/>
            <a:ext cx="5157787" cy="267176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accent6"/>
              </a:buClr>
              <a:buSzPts val="1600"/>
              <a:buFont typeface="Noto Sans Symbols"/>
              <a:buChar char="✔"/>
            </a:pPr>
            <a:r>
              <a:rPr lang="es-CO" sz="1600"/>
              <a:t>Puedes clonar objetos sin acoplarlos a sus clases concretas.</a:t>
            </a:r>
            <a:endParaRPr/>
          </a:p>
          <a:p>
            <a:pPr indent="-228600" lvl="0" marL="228600" rtl="0" algn="l">
              <a:lnSpc>
                <a:spcPct val="90000"/>
              </a:lnSpc>
              <a:spcBef>
                <a:spcPts val="1000"/>
              </a:spcBef>
              <a:spcAft>
                <a:spcPts val="0"/>
              </a:spcAft>
              <a:buClr>
                <a:schemeClr val="accent6"/>
              </a:buClr>
              <a:buSzPts val="1600"/>
              <a:buFont typeface="Noto Sans Symbols"/>
              <a:buChar char="✔"/>
            </a:pPr>
            <a:r>
              <a:rPr lang="es-CO" sz="1600"/>
              <a:t> Puedes evitar un código de inicialización repetido clonando prototipos prefabricados.</a:t>
            </a:r>
            <a:endParaRPr/>
          </a:p>
          <a:p>
            <a:pPr indent="-228600" lvl="0" marL="228600" rtl="0" algn="l">
              <a:lnSpc>
                <a:spcPct val="90000"/>
              </a:lnSpc>
              <a:spcBef>
                <a:spcPts val="1000"/>
              </a:spcBef>
              <a:spcAft>
                <a:spcPts val="0"/>
              </a:spcAft>
              <a:buClr>
                <a:schemeClr val="accent6"/>
              </a:buClr>
              <a:buSzPts val="1600"/>
              <a:buFont typeface="Noto Sans Symbols"/>
              <a:buChar char="✔"/>
            </a:pPr>
            <a:r>
              <a:rPr lang="es-CO" sz="1600"/>
              <a:t>Clonar objetos complejos con referencias circulares puede resultar complicado</a:t>
            </a:r>
            <a:endParaRPr/>
          </a:p>
          <a:p>
            <a:pPr indent="-228600" lvl="0" marL="228600" rtl="0" algn="l">
              <a:lnSpc>
                <a:spcPct val="90000"/>
              </a:lnSpc>
              <a:spcBef>
                <a:spcPts val="1000"/>
              </a:spcBef>
              <a:spcAft>
                <a:spcPts val="0"/>
              </a:spcAft>
              <a:buClr>
                <a:schemeClr val="accent6"/>
              </a:buClr>
              <a:buSzPts val="1600"/>
              <a:buFont typeface="Noto Sans Symbols"/>
              <a:buChar char="✔"/>
            </a:pPr>
            <a:r>
              <a:rPr lang="es-CO" sz="1600"/>
              <a:t>Puedes crear objetos complejos con más facilidad.</a:t>
            </a:r>
            <a:endParaRPr/>
          </a:p>
          <a:p>
            <a:pPr indent="-228600" lvl="0" marL="228600" rtl="0" algn="l">
              <a:lnSpc>
                <a:spcPct val="90000"/>
              </a:lnSpc>
              <a:spcBef>
                <a:spcPts val="1000"/>
              </a:spcBef>
              <a:spcAft>
                <a:spcPts val="0"/>
              </a:spcAft>
              <a:buClr>
                <a:schemeClr val="accent6"/>
              </a:buClr>
              <a:buSzPts val="1600"/>
              <a:buFont typeface="Noto Sans Symbols"/>
              <a:buChar char="✔"/>
            </a:pPr>
            <a:r>
              <a:rPr lang="es-CO" sz="1600"/>
              <a:t> Obtienes una alternativa a la herencia al tratar con preajustes de configuración para objetos complejos.</a:t>
            </a:r>
            <a:endParaRPr/>
          </a:p>
        </p:txBody>
      </p:sp>
      <p:sp>
        <p:nvSpPr>
          <p:cNvPr id="147" name="Google Shape;147;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s-CO"/>
              <a:t>Contras</a:t>
            </a:r>
            <a:endParaRPr/>
          </a:p>
        </p:txBody>
      </p:sp>
      <p:sp>
        <p:nvSpPr>
          <p:cNvPr id="148" name="Google Shape;148;p9"/>
          <p:cNvSpPr txBox="1"/>
          <p:nvPr>
            <p:ph idx="4" type="body"/>
          </p:nvPr>
        </p:nvSpPr>
        <p:spPr>
          <a:xfrm>
            <a:off x="6172200" y="2505075"/>
            <a:ext cx="5183188" cy="759333"/>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FF0000"/>
              </a:buClr>
              <a:buSzPts val="1600"/>
              <a:buFont typeface="Arial"/>
              <a:buChar char="×"/>
            </a:pPr>
            <a:r>
              <a:rPr lang="es-CO" sz="1600"/>
              <a:t>Clonar objetos complejos con referencias circulares puede resultar complicado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Tema de 2022">
  <a:themeElements>
    <a:clrScheme name="Personalizado 6">
      <a:dk1>
        <a:srgbClr val="000000"/>
      </a:dk1>
      <a:lt1>
        <a:srgbClr val="FBE4D5"/>
      </a:lt1>
      <a:dk2>
        <a:srgbClr val="FBE4D5"/>
      </a:dk2>
      <a:lt2>
        <a:srgbClr val="FBE4D5"/>
      </a:lt2>
      <a:accent1>
        <a:srgbClr val="C9C9C9"/>
      </a:accent1>
      <a:accent2>
        <a:srgbClr val="ED7D31"/>
      </a:accent2>
      <a:accent3>
        <a:srgbClr val="A5A5A5"/>
      </a:accent3>
      <a:accent4>
        <a:srgbClr val="FFC000"/>
      </a:accent4>
      <a:accent5>
        <a:srgbClr val="5B9BD5"/>
      </a:accent5>
      <a:accent6>
        <a:srgbClr val="70AD47"/>
      </a:accent6>
      <a:hlink>
        <a:srgbClr val="0563C1"/>
      </a:hlink>
      <a:folHlink>
        <a:srgbClr val="75707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2025-06-11T14:33:01Z</dcterms:created>
  <dc:creator>Andres Felipe Florez Paternina</dc:creator>
</cp:coreProperties>
</file>